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325" r:id="rId6"/>
    <p:sldId id="329" r:id="rId7"/>
    <p:sldId id="330" r:id="rId8"/>
    <p:sldId id="331" r:id="rId9"/>
    <p:sldId id="332" r:id="rId10"/>
    <p:sldId id="333" r:id="rId11"/>
    <p:sldId id="322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454"/>
    <a:srgbClr val="FED103"/>
    <a:srgbClr val="FFCC69"/>
    <a:srgbClr val="CEB888"/>
    <a:srgbClr val="215BAA"/>
    <a:srgbClr val="008345"/>
    <a:srgbClr val="FC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6E917-69B7-FA42-39DA-C20B5EA26420}" v="8" dt="2024-05-28T22:25:10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41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FDF8E-5A29-0640-8F86-DE6D4C6C4A50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C534B-7A3A-CE4C-8485-BF5048577D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9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9FC6D-4F0B-4E2C-89C2-3A49050134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E38636-4C57-904F-9964-E7B694D48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27" y="1022"/>
            <a:ext cx="12165195" cy="6855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67EE9B-5307-0645-8DFE-84D1BCCD4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5041" y="6234055"/>
            <a:ext cx="1600200" cy="456160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939D5ABC-4968-7E4D-B3F8-B8DF61B6B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2661" y="2669218"/>
            <a:ext cx="8602683" cy="1740265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 Title is Arial Bold 60pt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BD16FD2-563C-7C4B-995D-09B6756F71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2558" y="4621137"/>
            <a:ext cx="8602683" cy="451840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en-US" dirty="0"/>
              <a:t>Subhead is Arial 28pt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0480FF0C-4CC9-B64B-9E6A-1DC97296B1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2558" y="2217378"/>
            <a:ext cx="8602683" cy="4518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215BAA"/>
                </a:solidFill>
              </a:defRPr>
            </a:lvl1pPr>
          </a:lstStyle>
          <a:p>
            <a:pPr lvl="0"/>
            <a:r>
              <a:rPr lang="en-US" dirty="0"/>
              <a:t>Overline subhead is Rockwell 18pt</a:t>
            </a:r>
          </a:p>
        </p:txBody>
      </p:sp>
    </p:spTree>
    <p:extLst>
      <p:ext uri="{BB962C8B-B14F-4D97-AF65-F5344CB8AC3E}">
        <p14:creationId xmlns:p14="http://schemas.microsoft.com/office/powerpoint/2010/main" val="7501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67EE9B-5307-0645-8DFE-84D1BCCD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265" y="6234055"/>
            <a:ext cx="1600200" cy="4561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33E78-BBD1-E04A-A9E0-1E821D24CA45}"/>
              </a:ext>
            </a:extLst>
          </p:cNvPr>
          <p:cNvCxnSpPr/>
          <p:nvPr userDrawn="1"/>
        </p:nvCxnSpPr>
        <p:spPr>
          <a:xfrm>
            <a:off x="1984917" y="6233535"/>
            <a:ext cx="0" cy="457200"/>
          </a:xfrm>
          <a:prstGeom prst="line">
            <a:avLst/>
          </a:prstGeom>
          <a:ln>
            <a:solidFill>
              <a:srgbClr val="133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6C514-7C00-5542-9AA4-D1E1EFAF9CED}"/>
              </a:ext>
            </a:extLst>
          </p:cNvPr>
          <p:cNvSpPr txBox="1"/>
          <p:nvPr userDrawn="1"/>
        </p:nvSpPr>
        <p:spPr>
          <a:xfrm>
            <a:off x="2071742" y="6323635"/>
            <a:ext cx="142503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4D5E2E1A-8872-0442-97DA-F4DBA10E6F34}" type="slidenum">
              <a:rPr lang="en-US" sz="1200" smtClean="0">
                <a:solidFill>
                  <a:srgbClr val="13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rgbClr val="13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939D5ABC-4968-7E4D-B3F8-B8DF61B6B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Page Title is Arial Bold 44pt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BD16FD2-563C-7C4B-995D-09B6756F7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3" y="1960233"/>
            <a:ext cx="10134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132961-8F92-D94A-8B6D-F461F0BA4130}"/>
              </a:ext>
            </a:extLst>
          </p:cNvPr>
          <p:cNvSpPr/>
          <p:nvPr userDrawn="1"/>
        </p:nvSpPr>
        <p:spPr>
          <a:xfrm>
            <a:off x="0" y="0"/>
            <a:ext cx="12192000" cy="6864530"/>
          </a:xfrm>
          <a:prstGeom prst="rect">
            <a:avLst/>
          </a:prstGeom>
          <a:solidFill>
            <a:srgbClr val="133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67EE9B-5307-0645-8DFE-84D1BCCD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591" y="6234055"/>
            <a:ext cx="1591547" cy="4561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33E78-BBD1-E04A-A9E0-1E821D24CA45}"/>
              </a:ext>
            </a:extLst>
          </p:cNvPr>
          <p:cNvCxnSpPr/>
          <p:nvPr userDrawn="1"/>
        </p:nvCxnSpPr>
        <p:spPr>
          <a:xfrm>
            <a:off x="1984917" y="6233535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6C514-7C00-5542-9AA4-D1E1EFAF9CED}"/>
              </a:ext>
            </a:extLst>
          </p:cNvPr>
          <p:cNvSpPr txBox="1"/>
          <p:nvPr userDrawn="1"/>
        </p:nvSpPr>
        <p:spPr>
          <a:xfrm>
            <a:off x="2071742" y="6323635"/>
            <a:ext cx="142503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4D5E2E1A-8872-0442-97DA-F4DBA10E6F34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3B73A-4637-FF4F-88E5-CAD000F8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Title is Arial Bold 44pt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9962DEE-A0E5-E343-9D48-2560CE84E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3" y="1960233"/>
            <a:ext cx="10134600" cy="3028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067B03-35A3-4840-AC6C-30DC5C7442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67EE9B-5307-0645-8DFE-84D1BCCD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591" y="6234055"/>
            <a:ext cx="1591547" cy="4561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33E78-BBD1-E04A-A9E0-1E821D24CA45}"/>
              </a:ext>
            </a:extLst>
          </p:cNvPr>
          <p:cNvCxnSpPr/>
          <p:nvPr userDrawn="1"/>
        </p:nvCxnSpPr>
        <p:spPr>
          <a:xfrm>
            <a:off x="1984917" y="6233535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6C514-7C00-5542-9AA4-D1E1EFAF9CED}"/>
              </a:ext>
            </a:extLst>
          </p:cNvPr>
          <p:cNvSpPr txBox="1"/>
          <p:nvPr userDrawn="1"/>
        </p:nvSpPr>
        <p:spPr>
          <a:xfrm>
            <a:off x="2071742" y="6323635"/>
            <a:ext cx="142503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4D5E2E1A-8872-0442-97DA-F4DBA10E6F34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570E-5C11-4A4B-BB20-4DB932341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Title is Arial Bold 44pt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7A1603C1-1F16-A044-99C1-A9E522CA1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3" y="1960233"/>
            <a:ext cx="10134600" cy="3028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2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CF4DD5-FE74-F845-8C60-C60EF4879B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67EE9B-5307-0645-8DFE-84D1BCCD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591" y="6234055"/>
            <a:ext cx="1591547" cy="4561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33E78-BBD1-E04A-A9E0-1E821D24CA45}"/>
              </a:ext>
            </a:extLst>
          </p:cNvPr>
          <p:cNvCxnSpPr/>
          <p:nvPr userDrawn="1"/>
        </p:nvCxnSpPr>
        <p:spPr>
          <a:xfrm>
            <a:off x="1984917" y="6233535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6C514-7C00-5542-9AA4-D1E1EFAF9CED}"/>
              </a:ext>
            </a:extLst>
          </p:cNvPr>
          <p:cNvSpPr txBox="1"/>
          <p:nvPr userDrawn="1"/>
        </p:nvSpPr>
        <p:spPr>
          <a:xfrm>
            <a:off x="2071742" y="6323635"/>
            <a:ext cx="142503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4D5E2E1A-8872-0442-97DA-F4DBA10E6F34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9685D-3F1A-1A49-8CDD-25854253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Title is Arial Bold 44pt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454C6BAC-2C92-5F48-A04D-784F318BB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3" y="1960233"/>
            <a:ext cx="10134600" cy="3028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4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(T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9B988A-3902-A34E-8470-9C8893B472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EB88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33E78-BBD1-E04A-A9E0-1E821D24CA45}"/>
              </a:ext>
            </a:extLst>
          </p:cNvPr>
          <p:cNvCxnSpPr/>
          <p:nvPr userDrawn="1"/>
        </p:nvCxnSpPr>
        <p:spPr>
          <a:xfrm>
            <a:off x="1984917" y="623353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76C514-7C00-5542-9AA4-D1E1EFAF9CED}"/>
              </a:ext>
            </a:extLst>
          </p:cNvPr>
          <p:cNvSpPr txBox="1"/>
          <p:nvPr userDrawn="1"/>
        </p:nvSpPr>
        <p:spPr>
          <a:xfrm>
            <a:off x="2071742" y="6323635"/>
            <a:ext cx="142503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4D5E2E1A-8872-0442-97DA-F4DBA10E6F34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48490-FD49-724A-888F-22B56BDCD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Title is Arial Bold 44pt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80CD101B-94C6-6D4F-A436-F0494BE6F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713" y="1960233"/>
            <a:ext cx="10134600" cy="3028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C39477-B9DA-5A47-96A1-2307A4D971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6859" b="15632"/>
          <a:stretch/>
        </p:blipFill>
        <p:spPr>
          <a:xfrm>
            <a:off x="171592" y="6226687"/>
            <a:ext cx="1591545" cy="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3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365125"/>
            <a:ext cx="103251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8700" y="1825625"/>
            <a:ext cx="10325100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goes here and here and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700" y="6356350"/>
            <a:ext cx="25527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69F9-EC99-154E-B85C-C81589ED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6" y="543255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CB55-92CF-A444-B894-FC59198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816" y="2003755"/>
            <a:ext cx="1013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2" r:id="rId4"/>
    <p:sldLayoutId id="2147483651" r:id="rId5"/>
    <p:sldLayoutId id="2147483653" r:id="rId6"/>
    <p:sldLayoutId id="214748367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1334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3454"/>
          </a:solidFill>
          <a:latin typeface="Rockwell" panose="02060603020205020403" pitchFamily="18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3454"/>
          </a:solidFill>
          <a:latin typeface="Rockwell" panose="02060603020205020403" pitchFamily="18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3454"/>
          </a:solidFill>
          <a:latin typeface="Rockwell" panose="02060603020205020403" pitchFamily="18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3454"/>
          </a:solidFill>
          <a:latin typeface="Rockwell" panose="02060603020205020403" pitchFamily="18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3454"/>
          </a:solidFill>
          <a:latin typeface="Rockwell" panose="02060603020205020403" pitchFamily="18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8.jpeg"/><Relationship Id="rId7" Type="http://schemas.openxmlformats.org/officeDocument/2006/relationships/hyperlink" Target="https://info.parkerdewey.com/c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vecsupomona.sharepoint.com/:b:/s/innovationinc1/EewY2w9vi_5BrKe8KnAsTg4BTMOV439t-FCOYt2Dc7bN1g?e=FtYNBu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novationinc@cpp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6D7029-6880-8AA9-41E1-2E596612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0" y="264636"/>
            <a:ext cx="8602663" cy="1741487"/>
          </a:xfrm>
        </p:spPr>
        <p:txBody>
          <a:bodyPr anchor="b">
            <a:noAutofit/>
          </a:bodyPr>
          <a:lstStyle/>
          <a:p>
            <a:pPr algn="ctr"/>
            <a:r>
              <a:rPr lang="en-US" sz="5400" b="1" i="1" dirty="0">
                <a:solidFill>
                  <a:schemeClr val="accent6">
                    <a:lumMod val="75000"/>
                  </a:schemeClr>
                </a:solidFill>
              </a:rPr>
              <a:t>Cal Poly Pomona</a:t>
            </a:r>
            <a:br>
              <a:rPr lang="en-US" sz="5400" dirty="0"/>
            </a:br>
            <a:r>
              <a:rPr lang="en-US" sz="5400" i="1" dirty="0">
                <a:solidFill>
                  <a:schemeClr val="accent4"/>
                </a:solidFill>
              </a:rPr>
              <a:t>Micro-Internship Program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EDAA8E-A597-1DE1-B7F9-DE16FF515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7690" y="2263774"/>
            <a:ext cx="8602663" cy="432958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Olukemi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Sawyerr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Associate Vice President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Office of Academic Innovation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Ericka Olguin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Innovation Incubator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Jesus Bermudez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Micro-Internship Program Manager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Debbie Tanaka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Micro-Internship Program Coordinator</a:t>
            </a:r>
          </a:p>
        </p:txBody>
      </p:sp>
    </p:spTree>
    <p:extLst>
      <p:ext uri="{BB962C8B-B14F-4D97-AF65-F5344CB8AC3E}">
        <p14:creationId xmlns:p14="http://schemas.microsoft.com/office/powerpoint/2010/main" val="283010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A782-9A1A-FB27-2A92-9C0D6B29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64" y="282155"/>
            <a:ext cx="103251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36C9-940E-3BEC-9F17-5C0C81F9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71" y="1480135"/>
            <a:ext cx="10145486" cy="4824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Introduction to Micro-Internships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4"/>
                </a:solidFill>
                <a:latin typeface="Rockwell"/>
                <a:cs typeface="Arial"/>
              </a:rPr>
              <a:t>Micro-Internships Program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4"/>
                </a:solidFill>
              </a:rPr>
              <a:t>Parker Dewey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Administrative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800" dirty="0">
                <a:solidFill>
                  <a:srgbClr val="FFC000"/>
                </a:solidFill>
              </a:rPr>
              <a:t>Q</a:t>
            </a:r>
            <a:r>
              <a:rPr lang="en-US" sz="3000" dirty="0">
                <a:solidFill>
                  <a:srgbClr val="FFC000"/>
                </a:solidFill>
              </a:rPr>
              <a:t>&amp;</a:t>
            </a:r>
            <a:r>
              <a:rPr lang="en-US" sz="3800" dirty="0">
                <a:solidFill>
                  <a:srgbClr val="FFC000"/>
                </a:solidFill>
              </a:rPr>
              <a:t>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D3AFE-8ABD-0F66-DF6E-62784AD3F5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50"/>
          <a:stretch/>
        </p:blipFill>
        <p:spPr>
          <a:xfrm>
            <a:off x="11477057" y="6176963"/>
            <a:ext cx="598829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8463-5480-1045-5A01-245B7500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WHAT ARE </a:t>
            </a:r>
            <a:r>
              <a:rPr lang="en-US" b="1" i="1" dirty="0">
                <a:solidFill>
                  <a:srgbClr val="FFC000"/>
                </a:solidFill>
              </a:rPr>
              <a:t>MICRO-INTERNSHIPS?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B4EB-0C2D-DB9F-BBBA-6D3327B9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90687"/>
            <a:ext cx="10747969" cy="5051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hort-term, paid work experience typically requiring 20-40 hours of work </a:t>
            </a:r>
          </a:p>
          <a:p>
            <a:endParaRPr lang="en-US" sz="2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ow-risk, requiring minimal on-boarding and suitable for college students with minimal instruction.</a:t>
            </a:r>
          </a:p>
          <a:p>
            <a:endParaRPr lang="en-US" sz="2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erve as a valuable complement and supplement to traditional internships.</a:t>
            </a:r>
          </a:p>
          <a:p>
            <a:endParaRPr lang="en-US" sz="2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ear-round opportunities for on-demand project support, providing employers a chance to engage with and evaluate potential talent early, enhancing their pipeline for future interns and hires.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2309-5D14-CBF5-DACA-252ABE38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50"/>
          <a:stretch/>
        </p:blipFill>
        <p:spPr>
          <a:xfrm>
            <a:off x="11477057" y="6176963"/>
            <a:ext cx="598829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8463-5480-1045-5A01-245B7500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WHY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rgbClr val="FFC000"/>
                </a:solidFill>
              </a:rPr>
              <a:t>MICRO-INTERNSHIPS?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B4EB-0C2D-DB9F-BBBA-6D3327B9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5625"/>
            <a:ext cx="10747969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New research shows more than 72% of internship hosts offer jobs to their students, increasing rates of employment upon graduation. </a:t>
            </a:r>
          </a:p>
          <a:p>
            <a:pPr marL="0" indent="0">
              <a:buNone/>
            </a:pPr>
            <a:endParaRPr lang="en-US" sz="26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="0" dirty="0">
                <a:latin typeface="Calibri" panose="020F0502020204030204" pitchFamily="34" charset="0"/>
                <a:cs typeface="Calibri" panose="020F0502020204030204" pitchFamily="34" charset="0"/>
              </a:rPr>
              <a:t>81% percent of students said internship experiences helped them decide to continue in their academic major or reevaluate their career goals</a:t>
            </a:r>
          </a:p>
          <a:p>
            <a:pPr marL="0" indent="0">
              <a:buNone/>
            </a:pPr>
            <a:endParaRPr lang="en-US" sz="2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Traditional Internship opportunities are not always accessible.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Students struggle to break into the industry they want.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2309-5D14-CBF5-DACA-252ABE38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50"/>
          <a:stretch/>
        </p:blipFill>
        <p:spPr>
          <a:xfrm>
            <a:off x="11477057" y="6176963"/>
            <a:ext cx="598829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8463-5480-1045-5A01-245B7500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WHY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b="1" i="1" dirty="0">
                <a:solidFill>
                  <a:srgbClr val="FFC000"/>
                </a:solidFill>
              </a:rPr>
              <a:t>MICRO-INTERNSHIPS?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B4EB-0C2D-DB9F-BBBA-6D3327B9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5625"/>
            <a:ext cx="10747969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Research shows that underrepresented minorities, females, and first-generation students are less likely to have had internship experiences as compared to their peers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These students are overrepresented in unpaid internships and underrepresented in paid internships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Financial burdens are significant barriers to participation in high quality internships as many first-generation and URM students choose to forego unpaid internships due to their need to maintain employment to cover educational and family expenses.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2309-5D14-CBF5-DACA-252ABE38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50"/>
          <a:stretch/>
        </p:blipFill>
        <p:spPr>
          <a:xfrm>
            <a:off x="11477057" y="6176963"/>
            <a:ext cx="598829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8463-5480-1045-5A01-245B7500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87" y="238636"/>
            <a:ext cx="11047186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MICRO-INTERNSHIP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PROGRAM </a:t>
            </a:r>
            <a:r>
              <a:rPr lang="en-US" b="1" i="1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B4EB-0C2D-DB9F-BBBA-6D3327B9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15332"/>
            <a:ext cx="10747969" cy="50775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latin typeface="Calibri"/>
                <a:ea typeface="Calibri"/>
                <a:cs typeface="Calibri"/>
              </a:rPr>
              <a:t>Collaborate with academic departments to identify courses required of every student in the major.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Partner with faculty to design and embed micro-internship experiences in the identified courses.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/>
                <a:ea typeface="Calibri"/>
                <a:cs typeface="Calibri"/>
              </a:rPr>
              <a:t>Collaborate with industry and community partners to develop project-based micro-internship (20-40 hours per project).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Assess the micro-internship program to better understand its impact on student success, graduation, and retention rates and to ensure it is aligned with learning outcomes.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2309-5D14-CBF5-DACA-252ABE38C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50"/>
          <a:stretch/>
        </p:blipFill>
        <p:spPr>
          <a:xfrm>
            <a:off x="11477057" y="6176963"/>
            <a:ext cx="598829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8463-5480-1045-5A01-245B7500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86" y="116261"/>
            <a:ext cx="11047186" cy="13255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C000"/>
                </a:solidFill>
              </a:rPr>
              <a:t>PARKER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DEWEY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A diagram of a step of progress&#10;&#10;Description automatically generated">
            <a:extLst>
              <a:ext uri="{FF2B5EF4-FFF2-40B4-BE49-F238E27FC236}">
                <a16:creationId xmlns:a16="http://schemas.microsoft.com/office/drawing/2014/main" id="{7A3A5BE7-A7C1-96EC-968A-9605D44F5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4"/>
          <a:stretch/>
        </p:blipFill>
        <p:spPr>
          <a:xfrm>
            <a:off x="1757585" y="1252329"/>
            <a:ext cx="9596877" cy="548940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C2309-5D14-CBF5-DACA-252ABE38C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50"/>
          <a:stretch/>
        </p:blipFill>
        <p:spPr>
          <a:xfrm>
            <a:off x="11477057" y="6176963"/>
            <a:ext cx="598829" cy="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motivates people to collaborate with other people?">
            <a:extLst>
              <a:ext uri="{FF2B5EF4-FFF2-40B4-BE49-F238E27FC236}">
                <a16:creationId xmlns:a16="http://schemas.microsoft.com/office/drawing/2014/main" id="{4D663F72-B7B1-BFDA-3C9C-C46A7881F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6" t="-1" r="23017" b="-1"/>
          <a:stretch/>
        </p:blipFill>
        <p:spPr bwMode="auto">
          <a:xfrm>
            <a:off x="7128148" y="10"/>
            <a:ext cx="5063852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C0E82-6FE8-2E07-7CDD-92FE9B0F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2" y="76876"/>
            <a:ext cx="6390769" cy="2109276"/>
          </a:xfrm>
        </p:spPr>
        <p:txBody>
          <a:bodyPr>
            <a:noAutofit/>
          </a:bodyPr>
          <a:lstStyle/>
          <a:p>
            <a:pPr algn="ctr"/>
            <a:br>
              <a:rPr lang="en-US" sz="3200" b="1" i="1" dirty="0"/>
            </a:b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</a:rPr>
              <a:t>FACULTY &amp; PARTNER </a:t>
            </a:r>
            <a:r>
              <a:rPr lang="en-US" sz="4000" b="1" i="1" dirty="0">
                <a:solidFill>
                  <a:schemeClr val="accent4"/>
                </a:solidFill>
              </a:rPr>
              <a:t>PREPARATIONS</a:t>
            </a:r>
            <a:r>
              <a:rPr lang="en-US" sz="4000" b="1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sz="2400" b="1" i="1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0ABB-0262-6729-E9AB-6A4D37B2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48" y="2057414"/>
            <a:ext cx="6089476" cy="4238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Outcomes &amp; Deliverables: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Roster</a:t>
            </a:r>
            <a:r>
              <a:rPr lang="en-US" sz="2800" b="0" dirty="0"/>
              <a:t> of Students </a:t>
            </a:r>
          </a:p>
          <a:p>
            <a:r>
              <a:rPr lang="en-US" sz="2800" b="0" dirty="0"/>
              <a:t>Purpose </a:t>
            </a:r>
            <a:endParaRPr lang="en-US" sz="2800" b="0" i="1" dirty="0"/>
          </a:p>
          <a:p>
            <a:r>
              <a:rPr lang="en-US" sz="2800" b="0" dirty="0"/>
              <a:t>Task</a:t>
            </a:r>
            <a:endParaRPr lang="en-US" sz="2800" b="0" i="1" dirty="0"/>
          </a:p>
          <a:p>
            <a:r>
              <a:rPr lang="en-US" sz="2800" b="0" dirty="0"/>
              <a:t>Due Date</a:t>
            </a:r>
          </a:p>
          <a:p>
            <a:r>
              <a:rPr lang="en-US" sz="2800" b="0" dirty="0"/>
              <a:t>Deliverable</a:t>
            </a:r>
          </a:p>
          <a:p>
            <a:r>
              <a:rPr lang="en-US" sz="2800" b="0" dirty="0"/>
              <a:t>Time &amp; skills needed for this task</a:t>
            </a:r>
            <a:endParaRPr lang="en-US" sz="2800" b="0" i="1" dirty="0"/>
          </a:p>
          <a:p>
            <a:r>
              <a:rPr lang="en-US" dirty="0"/>
              <a:t>Onsite/Remote</a:t>
            </a:r>
            <a:endParaRPr lang="en-US"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E7A82-334D-0581-E835-946345BEAD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50"/>
          <a:stretch/>
        </p:blipFill>
        <p:spPr>
          <a:xfrm>
            <a:off x="11475162" y="6145432"/>
            <a:ext cx="598829" cy="564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C1CFC-1D84-AB16-9B4F-77836FE0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87"/>
          <a:stretch/>
        </p:blipFill>
        <p:spPr>
          <a:xfrm>
            <a:off x="0" y="0"/>
            <a:ext cx="775798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70D563-C5B4-A959-E056-A80D424FE6FE}"/>
              </a:ext>
            </a:extLst>
          </p:cNvPr>
          <p:cNvSpPr txBox="1">
            <a:spLocks/>
          </p:cNvSpPr>
          <p:nvPr/>
        </p:nvSpPr>
        <p:spPr>
          <a:xfrm>
            <a:off x="982368" y="6371479"/>
            <a:ext cx="1808958" cy="3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0" i="1" dirty="0">
                <a:solidFill>
                  <a:schemeClr val="accent5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</a:t>
            </a:r>
            <a:endParaRPr lang="en-US" sz="1400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187E9E9F-12AD-96A7-F176-E5FB8C5E1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945" y="1692819"/>
            <a:ext cx="2574927" cy="3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4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4173083-9CA1-404D-B296-648BE3DE16AA}"/>
              </a:ext>
            </a:extLst>
          </p:cNvPr>
          <p:cNvSpPr txBox="1">
            <a:spLocks/>
          </p:cNvSpPr>
          <p:nvPr/>
        </p:nvSpPr>
        <p:spPr>
          <a:xfrm>
            <a:off x="11534567" y="6323027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8373B-2015-6D42-A309-BAD0FE294CD5}"/>
              </a:ext>
            </a:extLst>
          </p:cNvPr>
          <p:cNvSpPr/>
          <p:nvPr/>
        </p:nvSpPr>
        <p:spPr>
          <a:xfrm>
            <a:off x="1384851" y="2373349"/>
            <a:ext cx="9670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QUESTIONS. </a:t>
            </a:r>
            <a:r>
              <a:rPr lang="en-US" sz="4000" b="1" i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COMMENTS.</a:t>
            </a:r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4E4A6-4BD6-50A2-E24E-32A65C95ED12}"/>
              </a:ext>
            </a:extLst>
          </p:cNvPr>
          <p:cNvSpPr txBox="1"/>
          <p:nvPr/>
        </p:nvSpPr>
        <p:spPr>
          <a:xfrm>
            <a:off x="2521224" y="3892169"/>
            <a:ext cx="7398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innovationinc@cpp.edu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9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21D39A4-D29D-48C5-B613-BE8BFAC988D7}" vid="{9D5FCEC5-7B93-474D-B807-6836BF6DA5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f3c703-8982-4923-b1da-3d6a50912fb3" xsi:nil="true"/>
    <lcf76f155ced4ddcb4097134ff3c332f xmlns="8b2bf470-37b4-4e4b-aa86-97b3c1a9d6f2">
      <Terms xmlns="http://schemas.microsoft.com/office/infopath/2007/PartnerControls"/>
    </lcf76f155ced4ddcb4097134ff3c332f>
    <SharedWithUsers xmlns="7ef3c703-8982-4923-b1da-3d6a50912fb3">
      <UserInfo>
        <DisplayName>Jesus Brandon Bermudez Bautista</DisplayName>
        <AccountId>47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2D4942AFD954EAD411B7E63942237" ma:contentTypeVersion="15" ma:contentTypeDescription="Create a new document." ma:contentTypeScope="" ma:versionID="305c2f4076ad37c05bf98f3b322066a9">
  <xsd:schema xmlns:xsd="http://www.w3.org/2001/XMLSchema" xmlns:xs="http://www.w3.org/2001/XMLSchema" xmlns:p="http://schemas.microsoft.com/office/2006/metadata/properties" xmlns:ns2="8b2bf470-37b4-4e4b-aa86-97b3c1a9d6f2" xmlns:ns3="7ef3c703-8982-4923-b1da-3d6a50912fb3" targetNamespace="http://schemas.microsoft.com/office/2006/metadata/properties" ma:root="true" ma:fieldsID="4eda52818f2735d423e859f6b6bdf58f" ns2:_="" ns3:_="">
    <xsd:import namespace="8b2bf470-37b4-4e4b-aa86-97b3c1a9d6f2"/>
    <xsd:import namespace="7ef3c703-8982-4923-b1da-3d6a50912f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bf470-37b4-4e4b-aa86-97b3c1a9d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ea4fd07-bb52-4003-87b7-be48705374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3c703-8982-4923-b1da-3d6a50912fb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e1fab4a-d088-4e45-92dd-46cf26a1e6f2}" ma:internalName="TaxCatchAll" ma:showField="CatchAllData" ma:web="7ef3c703-8982-4923-b1da-3d6a50912f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60BCBF-4B82-49E1-B1F1-6F9D84C88DC9}">
  <ds:schemaRefs>
    <ds:schemaRef ds:uri="http://schemas.microsoft.com/office/2006/metadata/properties"/>
    <ds:schemaRef ds:uri="http://schemas.microsoft.com/office/infopath/2007/PartnerControls"/>
    <ds:schemaRef ds:uri="7ef3c703-8982-4923-b1da-3d6a50912fb3"/>
    <ds:schemaRef ds:uri="8b2bf470-37b4-4e4b-aa86-97b3c1a9d6f2"/>
  </ds:schemaRefs>
</ds:datastoreItem>
</file>

<file path=customXml/itemProps2.xml><?xml version="1.0" encoding="utf-8"?>
<ds:datastoreItem xmlns:ds="http://schemas.openxmlformats.org/officeDocument/2006/customXml" ds:itemID="{4587B5B1-2BEB-4869-B86E-890316F6DB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2bf470-37b4-4e4b-aa86-97b3c1a9d6f2"/>
    <ds:schemaRef ds:uri="7ef3c703-8982-4923-b1da-3d6a50912f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8C7BA9-B2C4-4768-AAB7-5910EF7E8E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CPP University Template Version B</Template>
  <TotalTime>167</TotalTime>
  <Words>379</Words>
  <Application>Microsoft Office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Rockwell</vt:lpstr>
      <vt:lpstr>Wingdings</vt:lpstr>
      <vt:lpstr>Office Theme</vt:lpstr>
      <vt:lpstr>Cal Poly Pomona Micro-Internship Program</vt:lpstr>
      <vt:lpstr>AGENDA</vt:lpstr>
      <vt:lpstr>WHAT ARE MICRO-INTERNSHIPS?</vt:lpstr>
      <vt:lpstr>WHY MICRO-INTERNSHIPS?</vt:lpstr>
      <vt:lpstr>WHY MICRO-INTERNSHIPS?</vt:lpstr>
      <vt:lpstr>MICRO-INTERNSHIP PROGRAM DESIGN</vt:lpstr>
      <vt:lpstr>PARKER DEWEY MODEL</vt:lpstr>
      <vt:lpstr> FACULTY &amp; PARTNER PREPARATIONS  </vt:lpstr>
      <vt:lpstr>PowerPoint Presentation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Olukemi Sawyerr</dc:creator>
  <cp:lastModifiedBy>Winny Dong</cp:lastModifiedBy>
  <cp:revision>15</cp:revision>
  <dcterms:created xsi:type="dcterms:W3CDTF">2021-12-06T04:23:35Z</dcterms:created>
  <dcterms:modified xsi:type="dcterms:W3CDTF">2024-05-29T22:34:07Z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0x010100AA22D4942AFD954EAD411B7E63942237</vt:lpwstr>
  </property>
  <property fmtid="{D5CDD505-2E9C-101B-9397-08002B2CF9AE}" pid="3" name="MediaServiceImageTags">
    <vt:lpwstr/>
  </property>
</Properties>
</file>