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60" r:id="rId4"/>
    <p:sldId id="257" r:id="rId5"/>
    <p:sldId id="258"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85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A27AF5-3959-42C2-A68A-BA3FEF910F1A}" type="doc">
      <dgm:prSet loTypeId="urn:microsoft.com/office/officeart/2005/8/layout/lProcess2" loCatId="list" qsTypeId="urn:microsoft.com/office/officeart/2005/8/quickstyle/simple1" qsCatId="simple" csTypeId="urn:microsoft.com/office/officeart/2005/8/colors/colorful5" csCatId="colorful" phldr="1"/>
      <dgm:spPr/>
      <dgm:t>
        <a:bodyPr/>
        <a:lstStyle/>
        <a:p>
          <a:endParaRPr lang="en-IN"/>
        </a:p>
      </dgm:t>
    </dgm:pt>
    <dgm:pt modelId="{B45ED303-9219-4081-A2DE-BAF9616871DC}">
      <dgm:prSet phldrT="[Text]" custT="1"/>
      <dgm:spPr/>
      <dgm:t>
        <a:bodyPr/>
        <a:lstStyle/>
        <a:p>
          <a:r>
            <a:rPr lang="en-IN" sz="1800" b="1" dirty="0">
              <a:solidFill>
                <a:srgbClr val="00B0F0"/>
              </a:solidFill>
              <a:latin typeface="HP Simplified" panose="020B0604020204090204" pitchFamily="34" charset="0"/>
            </a:rPr>
            <a:t>Data Acquisition</a:t>
          </a:r>
        </a:p>
      </dgm:t>
    </dgm:pt>
    <dgm:pt modelId="{4DCD32E9-AD2B-4E3B-9992-2346C5823773}" type="parTrans" cxnId="{65B871AE-5E27-4735-A9A4-28325FB64107}">
      <dgm:prSet/>
      <dgm:spPr/>
      <dgm:t>
        <a:bodyPr/>
        <a:lstStyle/>
        <a:p>
          <a:endParaRPr lang="en-IN" sz="1100">
            <a:latin typeface="HP Simplified" panose="020B0604020204090204" pitchFamily="34" charset="0"/>
          </a:endParaRPr>
        </a:p>
      </dgm:t>
    </dgm:pt>
    <dgm:pt modelId="{5752A2DA-4C8F-4D63-81C3-4C49A1C7DE61}" type="sibTrans" cxnId="{65B871AE-5E27-4735-A9A4-28325FB64107}">
      <dgm:prSet/>
      <dgm:spPr/>
      <dgm:t>
        <a:bodyPr/>
        <a:lstStyle/>
        <a:p>
          <a:endParaRPr lang="en-IN" sz="1100">
            <a:latin typeface="HP Simplified" panose="020B0604020204090204" pitchFamily="34" charset="0"/>
          </a:endParaRPr>
        </a:p>
      </dgm:t>
    </dgm:pt>
    <dgm:pt modelId="{BDB9492C-8397-436D-ACE8-DD30CFA9A39A}">
      <dgm:prSet phldrT="[Text]" custT="1"/>
      <dgm:spPr/>
      <dgm:t>
        <a:bodyPr/>
        <a:lstStyle/>
        <a:p>
          <a:r>
            <a:rPr lang="en-IN" sz="1200" dirty="0">
              <a:latin typeface="HP Simplified" panose="020B0604020204090204" pitchFamily="34" charset="0"/>
            </a:rPr>
            <a:t>Data Ingestion</a:t>
          </a:r>
        </a:p>
        <a:p>
          <a:r>
            <a:rPr lang="en-IN" sz="900" dirty="0">
              <a:latin typeface="HP Simplified" panose="020B0604020204090204" pitchFamily="34" charset="0"/>
            </a:rPr>
            <a:t>Kafka / AWS Glue</a:t>
          </a:r>
        </a:p>
      </dgm:t>
    </dgm:pt>
    <dgm:pt modelId="{F05B8FC8-F92B-41EB-9DD2-872DB6806214}" type="parTrans" cxnId="{2C0F840D-EACE-4C48-8D70-9113B6D39E94}">
      <dgm:prSet/>
      <dgm:spPr/>
      <dgm:t>
        <a:bodyPr/>
        <a:lstStyle/>
        <a:p>
          <a:endParaRPr lang="en-IN" sz="1100">
            <a:latin typeface="HP Simplified" panose="020B0604020204090204" pitchFamily="34" charset="0"/>
          </a:endParaRPr>
        </a:p>
      </dgm:t>
    </dgm:pt>
    <dgm:pt modelId="{4F8744FB-CF14-4729-969E-E9327F5DDA6B}" type="sibTrans" cxnId="{2C0F840D-EACE-4C48-8D70-9113B6D39E94}">
      <dgm:prSet/>
      <dgm:spPr/>
      <dgm:t>
        <a:bodyPr/>
        <a:lstStyle/>
        <a:p>
          <a:endParaRPr lang="en-IN" sz="1100">
            <a:latin typeface="HP Simplified" panose="020B0604020204090204" pitchFamily="34" charset="0"/>
          </a:endParaRPr>
        </a:p>
      </dgm:t>
    </dgm:pt>
    <dgm:pt modelId="{670C8758-0B57-4D7B-90BE-FBD309EECCF3}">
      <dgm:prSet phldrT="[Text]" custT="1"/>
      <dgm:spPr/>
      <dgm:t>
        <a:bodyPr/>
        <a:lstStyle/>
        <a:p>
          <a:r>
            <a:rPr lang="en-IN" sz="1200" dirty="0">
              <a:latin typeface="HP Simplified" panose="020B0604020204090204" pitchFamily="34" charset="0"/>
            </a:rPr>
            <a:t>Data Processing</a:t>
          </a:r>
        </a:p>
        <a:p>
          <a:r>
            <a:rPr lang="en-IN" sz="900" dirty="0">
              <a:latin typeface="HP Simplified" panose="020B0604020204090204" pitchFamily="34" charset="0"/>
            </a:rPr>
            <a:t>Databrick/Spark/Kinesis</a:t>
          </a:r>
        </a:p>
      </dgm:t>
    </dgm:pt>
    <dgm:pt modelId="{554F7FBD-CAE9-485C-957D-5A1D46E664AA}" type="parTrans" cxnId="{BE24339C-57A7-4134-BCBB-DC39EE1EE27A}">
      <dgm:prSet/>
      <dgm:spPr/>
      <dgm:t>
        <a:bodyPr/>
        <a:lstStyle/>
        <a:p>
          <a:endParaRPr lang="en-IN" sz="1100">
            <a:latin typeface="HP Simplified" panose="020B0604020204090204" pitchFamily="34" charset="0"/>
          </a:endParaRPr>
        </a:p>
      </dgm:t>
    </dgm:pt>
    <dgm:pt modelId="{E86BF003-2510-401B-AA70-96FFBEA54EF9}" type="sibTrans" cxnId="{BE24339C-57A7-4134-BCBB-DC39EE1EE27A}">
      <dgm:prSet/>
      <dgm:spPr/>
      <dgm:t>
        <a:bodyPr/>
        <a:lstStyle/>
        <a:p>
          <a:endParaRPr lang="en-IN" sz="1100">
            <a:latin typeface="HP Simplified" panose="020B0604020204090204" pitchFamily="34" charset="0"/>
          </a:endParaRPr>
        </a:p>
      </dgm:t>
    </dgm:pt>
    <dgm:pt modelId="{719984CF-F929-4CA1-9D1F-8F34143ADE59}">
      <dgm:prSet phldrT="[Text]" custT="1"/>
      <dgm:spPr/>
      <dgm:t>
        <a:bodyPr/>
        <a:lstStyle/>
        <a:p>
          <a:r>
            <a:rPr lang="en-IN" sz="1800" b="1" dirty="0">
              <a:solidFill>
                <a:srgbClr val="00B0F0"/>
              </a:solidFill>
              <a:latin typeface="HP Simplified" panose="020B0604020204090204" pitchFamily="34" charset="0"/>
            </a:rPr>
            <a:t>Feature Engineering</a:t>
          </a:r>
        </a:p>
      </dgm:t>
    </dgm:pt>
    <dgm:pt modelId="{17DC97DE-A5BB-45D0-BE16-D72C7536172A}" type="parTrans" cxnId="{0A18504D-EDF6-4272-BD65-5A5FB9965BCF}">
      <dgm:prSet/>
      <dgm:spPr/>
      <dgm:t>
        <a:bodyPr/>
        <a:lstStyle/>
        <a:p>
          <a:endParaRPr lang="en-IN" sz="1100">
            <a:latin typeface="HP Simplified" panose="020B0604020204090204" pitchFamily="34" charset="0"/>
          </a:endParaRPr>
        </a:p>
      </dgm:t>
    </dgm:pt>
    <dgm:pt modelId="{BE863041-D939-4E6C-8255-2599A8FAFE23}" type="sibTrans" cxnId="{0A18504D-EDF6-4272-BD65-5A5FB9965BCF}">
      <dgm:prSet/>
      <dgm:spPr/>
      <dgm:t>
        <a:bodyPr/>
        <a:lstStyle/>
        <a:p>
          <a:endParaRPr lang="en-IN" sz="1100">
            <a:latin typeface="HP Simplified" panose="020B0604020204090204" pitchFamily="34" charset="0"/>
          </a:endParaRPr>
        </a:p>
      </dgm:t>
    </dgm:pt>
    <dgm:pt modelId="{71EA92F5-C3DD-4C1D-B437-50F54008B85F}">
      <dgm:prSet phldrT="[Text]" custT="1"/>
      <dgm:spPr/>
      <dgm:t>
        <a:bodyPr/>
        <a:lstStyle/>
        <a:p>
          <a:r>
            <a:rPr lang="en-IN" sz="1200" dirty="0">
              <a:latin typeface="HP Simplified" panose="020B0604020204090204" pitchFamily="34" charset="0"/>
            </a:rPr>
            <a:t>ETL</a:t>
          </a:r>
        </a:p>
        <a:p>
          <a:r>
            <a:rPr lang="en-IN" sz="900" dirty="0">
              <a:latin typeface="HP Simplified" panose="020B0604020204090204" pitchFamily="34" charset="0"/>
            </a:rPr>
            <a:t>Airflow/Prefect</a:t>
          </a:r>
        </a:p>
      </dgm:t>
    </dgm:pt>
    <dgm:pt modelId="{9E20E567-696C-4640-88F5-F3C229C81418}" type="parTrans" cxnId="{FD0E9D20-F59D-4F59-98F1-F38411567488}">
      <dgm:prSet/>
      <dgm:spPr/>
      <dgm:t>
        <a:bodyPr/>
        <a:lstStyle/>
        <a:p>
          <a:endParaRPr lang="en-IN" sz="1100">
            <a:latin typeface="HP Simplified" panose="020B0604020204090204" pitchFamily="34" charset="0"/>
          </a:endParaRPr>
        </a:p>
      </dgm:t>
    </dgm:pt>
    <dgm:pt modelId="{521305AB-0D31-4042-B405-E39937177374}" type="sibTrans" cxnId="{FD0E9D20-F59D-4F59-98F1-F38411567488}">
      <dgm:prSet/>
      <dgm:spPr/>
      <dgm:t>
        <a:bodyPr/>
        <a:lstStyle/>
        <a:p>
          <a:endParaRPr lang="en-IN" sz="1100">
            <a:latin typeface="HP Simplified" panose="020B0604020204090204" pitchFamily="34" charset="0"/>
          </a:endParaRPr>
        </a:p>
      </dgm:t>
    </dgm:pt>
    <dgm:pt modelId="{EEF30E49-6C4B-45DD-B6F0-643282DB1EF9}">
      <dgm:prSet phldrT="[Text]" custT="1"/>
      <dgm:spPr>
        <a:solidFill>
          <a:srgbClr val="598582"/>
        </a:solidFill>
      </dgm:spPr>
      <dgm:t>
        <a:bodyPr/>
        <a:lstStyle/>
        <a:p>
          <a:r>
            <a:rPr lang="en-IN" sz="1200" dirty="0">
              <a:latin typeface="HP Simplified" panose="020B0604020204090204" pitchFamily="34" charset="0"/>
            </a:rPr>
            <a:t>Data Transformation</a:t>
          </a:r>
        </a:p>
        <a:p>
          <a:r>
            <a:rPr lang="en-IN" sz="900" dirty="0">
              <a:latin typeface="HP Simplified" panose="020B0604020204090204" pitchFamily="34" charset="0"/>
            </a:rPr>
            <a:t>Pandas/Spark</a:t>
          </a:r>
        </a:p>
      </dgm:t>
    </dgm:pt>
    <dgm:pt modelId="{58FF2097-D128-46E9-A6DF-0CE05CE43D8C}" type="parTrans" cxnId="{E77EA60F-7748-45D7-B01F-70E9D0A5F2C9}">
      <dgm:prSet/>
      <dgm:spPr/>
      <dgm:t>
        <a:bodyPr/>
        <a:lstStyle/>
        <a:p>
          <a:endParaRPr lang="en-IN" sz="1100">
            <a:latin typeface="HP Simplified" panose="020B0604020204090204" pitchFamily="34" charset="0"/>
          </a:endParaRPr>
        </a:p>
      </dgm:t>
    </dgm:pt>
    <dgm:pt modelId="{99F476B0-5A67-4D87-8DAA-259EA662A555}" type="sibTrans" cxnId="{E77EA60F-7748-45D7-B01F-70E9D0A5F2C9}">
      <dgm:prSet/>
      <dgm:spPr/>
      <dgm:t>
        <a:bodyPr/>
        <a:lstStyle/>
        <a:p>
          <a:endParaRPr lang="en-IN" sz="1100">
            <a:latin typeface="HP Simplified" panose="020B0604020204090204" pitchFamily="34" charset="0"/>
          </a:endParaRPr>
        </a:p>
      </dgm:t>
    </dgm:pt>
    <dgm:pt modelId="{85460330-85FE-470B-8B3A-7380C4FED14F}">
      <dgm:prSet phldrT="[Text]" custT="1"/>
      <dgm:spPr/>
      <dgm:t>
        <a:bodyPr/>
        <a:lstStyle/>
        <a:p>
          <a:r>
            <a:rPr lang="en-IN" sz="1800" b="1" dirty="0">
              <a:solidFill>
                <a:srgbClr val="00B0F0"/>
              </a:solidFill>
              <a:latin typeface="HP Simplified" panose="020B0604020204090204" pitchFamily="34" charset="0"/>
            </a:rPr>
            <a:t>Design . Development..</a:t>
          </a:r>
        </a:p>
      </dgm:t>
    </dgm:pt>
    <dgm:pt modelId="{28704EB0-32EE-4DD1-A730-9DB3E9FD3871}" type="parTrans" cxnId="{A6509EFA-47E2-4E46-A9AB-F05D723348B0}">
      <dgm:prSet/>
      <dgm:spPr/>
      <dgm:t>
        <a:bodyPr/>
        <a:lstStyle/>
        <a:p>
          <a:endParaRPr lang="en-IN" sz="1100">
            <a:latin typeface="HP Simplified" panose="020B0604020204090204" pitchFamily="34" charset="0"/>
          </a:endParaRPr>
        </a:p>
      </dgm:t>
    </dgm:pt>
    <dgm:pt modelId="{248708C1-2F19-45ED-8C55-0B0041BCB210}" type="sibTrans" cxnId="{A6509EFA-47E2-4E46-A9AB-F05D723348B0}">
      <dgm:prSet/>
      <dgm:spPr/>
      <dgm:t>
        <a:bodyPr/>
        <a:lstStyle/>
        <a:p>
          <a:endParaRPr lang="en-IN" sz="1100">
            <a:latin typeface="HP Simplified" panose="020B0604020204090204" pitchFamily="34" charset="0"/>
          </a:endParaRPr>
        </a:p>
      </dgm:t>
    </dgm:pt>
    <dgm:pt modelId="{73769FB0-D3EC-4359-A85D-4535D6355F76}">
      <dgm:prSet phldrT="[Text]" custT="1"/>
      <dgm:spPr/>
      <dgm:t>
        <a:bodyPr/>
        <a:lstStyle/>
        <a:p>
          <a:r>
            <a:rPr lang="en-IN" sz="1200" dirty="0">
              <a:latin typeface="HP Simplified" panose="020B0604020204090204" pitchFamily="34" charset="0"/>
            </a:rPr>
            <a:t>Model Training</a:t>
          </a:r>
        </a:p>
        <a:p>
          <a:r>
            <a:rPr lang="en-IN" sz="900" dirty="0" err="1">
              <a:latin typeface="HP Simplified" panose="020B0604020204090204" pitchFamily="34" charset="0"/>
            </a:rPr>
            <a:t>tensorflow</a:t>
          </a:r>
          <a:endParaRPr lang="en-IN" sz="900" dirty="0">
            <a:latin typeface="HP Simplified" panose="020B0604020204090204" pitchFamily="34" charset="0"/>
          </a:endParaRPr>
        </a:p>
      </dgm:t>
    </dgm:pt>
    <dgm:pt modelId="{BE3CE2F7-B554-402B-8FAA-326F22220CAC}" type="parTrans" cxnId="{F27CE6FB-CAE6-4D1C-8070-FA8427EF5A1F}">
      <dgm:prSet/>
      <dgm:spPr/>
      <dgm:t>
        <a:bodyPr/>
        <a:lstStyle/>
        <a:p>
          <a:endParaRPr lang="en-IN" sz="1100">
            <a:latin typeface="HP Simplified" panose="020B0604020204090204" pitchFamily="34" charset="0"/>
          </a:endParaRPr>
        </a:p>
      </dgm:t>
    </dgm:pt>
    <dgm:pt modelId="{0D4C9354-F69F-4EE2-980B-48F62DC669B0}" type="sibTrans" cxnId="{F27CE6FB-CAE6-4D1C-8070-FA8427EF5A1F}">
      <dgm:prSet/>
      <dgm:spPr/>
      <dgm:t>
        <a:bodyPr/>
        <a:lstStyle/>
        <a:p>
          <a:endParaRPr lang="en-IN" sz="1100">
            <a:latin typeface="HP Simplified" panose="020B0604020204090204" pitchFamily="34" charset="0"/>
          </a:endParaRPr>
        </a:p>
      </dgm:t>
    </dgm:pt>
    <dgm:pt modelId="{3ECE5CF5-F66C-4FDD-9746-9CD75D22B08E}">
      <dgm:prSet phldrT="[Text]" custT="1"/>
      <dgm:spPr/>
      <dgm:t>
        <a:bodyPr/>
        <a:lstStyle/>
        <a:p>
          <a:r>
            <a:rPr lang="en-IN" sz="1200" dirty="0">
              <a:latin typeface="HP Simplified" panose="020B0604020204090204" pitchFamily="34" charset="0"/>
            </a:rPr>
            <a:t>Model Evaluation</a:t>
          </a:r>
        </a:p>
      </dgm:t>
    </dgm:pt>
    <dgm:pt modelId="{04A88D43-8C83-4D1E-A74A-6A4EF7A95991}" type="parTrans" cxnId="{E6080304-5F24-47D0-8A04-99F4484695F1}">
      <dgm:prSet/>
      <dgm:spPr/>
      <dgm:t>
        <a:bodyPr/>
        <a:lstStyle/>
        <a:p>
          <a:endParaRPr lang="en-IN" sz="1100">
            <a:latin typeface="HP Simplified" panose="020B0604020204090204" pitchFamily="34" charset="0"/>
          </a:endParaRPr>
        </a:p>
      </dgm:t>
    </dgm:pt>
    <dgm:pt modelId="{F5674E19-E504-43B0-808F-2F31F45D5CE6}" type="sibTrans" cxnId="{E6080304-5F24-47D0-8A04-99F4484695F1}">
      <dgm:prSet/>
      <dgm:spPr/>
      <dgm:t>
        <a:bodyPr/>
        <a:lstStyle/>
        <a:p>
          <a:endParaRPr lang="en-IN" sz="1100">
            <a:latin typeface="HP Simplified" panose="020B0604020204090204" pitchFamily="34" charset="0"/>
          </a:endParaRPr>
        </a:p>
      </dgm:t>
    </dgm:pt>
    <dgm:pt modelId="{EE9296BA-9BA1-46EB-9A98-D9BE97824EBE}">
      <dgm:prSet custT="1"/>
      <dgm:spPr/>
      <dgm:t>
        <a:bodyPr/>
        <a:lstStyle/>
        <a:p>
          <a:r>
            <a:rPr lang="en-IN" sz="1200" dirty="0">
              <a:latin typeface="HP Simplified" panose="020B0604020204090204" pitchFamily="34" charset="0"/>
            </a:rPr>
            <a:t>Model Deployment</a:t>
          </a:r>
        </a:p>
      </dgm:t>
    </dgm:pt>
    <dgm:pt modelId="{DC501A53-DE5F-4C0F-8D6C-0F47242F524F}" type="parTrans" cxnId="{E4AA7641-0A09-4BCA-8BBA-0D24B06ED2DF}">
      <dgm:prSet/>
      <dgm:spPr/>
      <dgm:t>
        <a:bodyPr/>
        <a:lstStyle/>
        <a:p>
          <a:endParaRPr lang="en-IN"/>
        </a:p>
      </dgm:t>
    </dgm:pt>
    <dgm:pt modelId="{48C5196E-FAAA-4B77-A08E-1CF6F8C38236}" type="sibTrans" cxnId="{E4AA7641-0A09-4BCA-8BBA-0D24B06ED2DF}">
      <dgm:prSet/>
      <dgm:spPr/>
      <dgm:t>
        <a:bodyPr/>
        <a:lstStyle/>
        <a:p>
          <a:endParaRPr lang="en-IN"/>
        </a:p>
      </dgm:t>
    </dgm:pt>
    <dgm:pt modelId="{4B5FAD12-60BA-4D1B-929F-6CE504011672}">
      <dgm:prSet custT="1"/>
      <dgm:spPr/>
      <dgm:t>
        <a:bodyPr/>
        <a:lstStyle/>
        <a:p>
          <a:r>
            <a:rPr lang="en-IN" sz="1200" dirty="0">
              <a:latin typeface="HP Simplified" panose="020B0604020204090204" pitchFamily="34" charset="0"/>
            </a:rPr>
            <a:t>Monitoring &amp; Logging</a:t>
          </a:r>
        </a:p>
      </dgm:t>
    </dgm:pt>
    <dgm:pt modelId="{427C3CC8-40A1-45BB-8A4A-2A2C51A58E7D}" type="parTrans" cxnId="{B1148C52-0776-4DDC-8578-E3C089616984}">
      <dgm:prSet/>
      <dgm:spPr/>
      <dgm:t>
        <a:bodyPr/>
        <a:lstStyle/>
        <a:p>
          <a:endParaRPr lang="en-IN"/>
        </a:p>
      </dgm:t>
    </dgm:pt>
    <dgm:pt modelId="{7F61844E-2B24-42B7-AC6F-3E85BB4DC5B8}" type="sibTrans" cxnId="{B1148C52-0776-4DDC-8578-E3C089616984}">
      <dgm:prSet/>
      <dgm:spPr/>
      <dgm:t>
        <a:bodyPr/>
        <a:lstStyle/>
        <a:p>
          <a:endParaRPr lang="en-IN"/>
        </a:p>
      </dgm:t>
    </dgm:pt>
    <dgm:pt modelId="{906E4BB3-813D-4193-AFE3-5DA6A01E9C68}">
      <dgm:prSet custT="1"/>
      <dgm:spPr/>
      <dgm:t>
        <a:bodyPr/>
        <a:lstStyle/>
        <a:p>
          <a:r>
            <a:rPr lang="en-IN" sz="1200" dirty="0">
              <a:latin typeface="HP Simplified" panose="020B0604020204090204" pitchFamily="34" charset="0"/>
            </a:rPr>
            <a:t>CI/CD</a:t>
          </a:r>
        </a:p>
      </dgm:t>
    </dgm:pt>
    <dgm:pt modelId="{27706BCB-7C60-47B2-9C8E-CE3B02C2062E}" type="parTrans" cxnId="{7A01E3EC-A941-47C8-8566-6B13CCCE2119}">
      <dgm:prSet/>
      <dgm:spPr/>
      <dgm:t>
        <a:bodyPr/>
        <a:lstStyle/>
        <a:p>
          <a:endParaRPr lang="en-IN"/>
        </a:p>
      </dgm:t>
    </dgm:pt>
    <dgm:pt modelId="{85E6F7E8-55F0-4E31-8343-63494BAEE45B}" type="sibTrans" cxnId="{7A01E3EC-A941-47C8-8566-6B13CCCE2119}">
      <dgm:prSet/>
      <dgm:spPr/>
      <dgm:t>
        <a:bodyPr/>
        <a:lstStyle/>
        <a:p>
          <a:endParaRPr lang="en-IN"/>
        </a:p>
      </dgm:t>
    </dgm:pt>
    <dgm:pt modelId="{6AE2ACB0-A799-482A-925B-E4C6CE145757}">
      <dgm:prSet custT="1"/>
      <dgm:spPr/>
      <dgm:t>
        <a:bodyPr/>
        <a:lstStyle/>
        <a:p>
          <a:r>
            <a:rPr lang="en-IN" sz="1200" dirty="0">
              <a:latin typeface="HP Simplified" panose="020B0604020204090204" pitchFamily="34" charset="0"/>
            </a:rPr>
            <a:t>Data Lake</a:t>
          </a:r>
        </a:p>
        <a:p>
          <a:r>
            <a:rPr lang="en-IN" sz="900" dirty="0">
              <a:latin typeface="HP Simplified" panose="020B0604020204090204" pitchFamily="34" charset="0"/>
            </a:rPr>
            <a:t>AWS S3/HDFS/Cloud</a:t>
          </a:r>
        </a:p>
      </dgm:t>
    </dgm:pt>
    <dgm:pt modelId="{A8D25347-7168-4478-9C52-98C3860AC1D6}" type="parTrans" cxnId="{F016D5FC-4000-4EE1-B673-FB7DFE91027C}">
      <dgm:prSet/>
      <dgm:spPr/>
      <dgm:t>
        <a:bodyPr/>
        <a:lstStyle/>
        <a:p>
          <a:endParaRPr lang="en-IN"/>
        </a:p>
      </dgm:t>
    </dgm:pt>
    <dgm:pt modelId="{F9C74804-26DC-4AAD-A803-AFA652115DB8}" type="sibTrans" cxnId="{F016D5FC-4000-4EE1-B673-FB7DFE91027C}">
      <dgm:prSet/>
      <dgm:spPr/>
      <dgm:t>
        <a:bodyPr/>
        <a:lstStyle/>
        <a:p>
          <a:endParaRPr lang="en-IN"/>
        </a:p>
      </dgm:t>
    </dgm:pt>
    <dgm:pt modelId="{C54C7565-43C9-4DC4-908D-C4A55DD64050}">
      <dgm:prSet custT="1"/>
      <dgm:spPr/>
      <dgm:t>
        <a:bodyPr/>
        <a:lstStyle/>
        <a:p>
          <a:r>
            <a:rPr lang="en-IN" sz="1200" dirty="0">
              <a:latin typeface="HP Simplified" panose="020B0604020204090204" pitchFamily="34" charset="0"/>
            </a:rPr>
            <a:t>Data Sources</a:t>
          </a:r>
        </a:p>
        <a:p>
          <a:r>
            <a:rPr lang="en-IN" sz="900" dirty="0">
              <a:latin typeface="HP Simplified" panose="020B0604020204090204" pitchFamily="34" charset="0"/>
            </a:rPr>
            <a:t>SQL/No-SQL/HDFS/S3/APIs/Kafka</a:t>
          </a:r>
        </a:p>
      </dgm:t>
    </dgm:pt>
    <dgm:pt modelId="{42A989F3-F362-4057-8570-710C99426F7E}" type="parTrans" cxnId="{96CD9CF1-CF0A-4B9A-A4FD-2369BACB902C}">
      <dgm:prSet/>
      <dgm:spPr/>
      <dgm:t>
        <a:bodyPr/>
        <a:lstStyle/>
        <a:p>
          <a:endParaRPr lang="en-IN"/>
        </a:p>
      </dgm:t>
    </dgm:pt>
    <dgm:pt modelId="{2DB75426-D59E-403D-A8E5-D6E1FD263AD7}" type="sibTrans" cxnId="{96CD9CF1-CF0A-4B9A-A4FD-2369BACB902C}">
      <dgm:prSet/>
      <dgm:spPr/>
      <dgm:t>
        <a:bodyPr/>
        <a:lstStyle/>
        <a:p>
          <a:endParaRPr lang="en-IN"/>
        </a:p>
      </dgm:t>
    </dgm:pt>
    <dgm:pt modelId="{8BD1A9AD-02D4-4D1C-ACE3-19026DD3B340}" type="pres">
      <dgm:prSet presAssocID="{80A27AF5-3959-42C2-A68A-BA3FEF910F1A}" presName="theList" presStyleCnt="0">
        <dgm:presLayoutVars>
          <dgm:dir/>
          <dgm:animLvl val="lvl"/>
          <dgm:resizeHandles val="exact"/>
        </dgm:presLayoutVars>
      </dgm:prSet>
      <dgm:spPr/>
    </dgm:pt>
    <dgm:pt modelId="{D34B182D-C14E-4ED9-977F-F8D63B8A6210}" type="pres">
      <dgm:prSet presAssocID="{B45ED303-9219-4081-A2DE-BAF9616871DC}" presName="compNode" presStyleCnt="0"/>
      <dgm:spPr/>
    </dgm:pt>
    <dgm:pt modelId="{1CE95EB9-91FE-42E0-A606-01D3B6B4B2E5}" type="pres">
      <dgm:prSet presAssocID="{B45ED303-9219-4081-A2DE-BAF9616871DC}" presName="aNode" presStyleLbl="bgShp" presStyleIdx="0" presStyleCnt="3"/>
      <dgm:spPr/>
    </dgm:pt>
    <dgm:pt modelId="{AA2EAE8F-EB11-45F9-9658-F5813D35FE9B}" type="pres">
      <dgm:prSet presAssocID="{B45ED303-9219-4081-A2DE-BAF9616871DC}" presName="textNode" presStyleLbl="bgShp" presStyleIdx="0" presStyleCnt="3"/>
      <dgm:spPr/>
    </dgm:pt>
    <dgm:pt modelId="{E43D6F18-68BE-4DA1-A01D-872E1E705D40}" type="pres">
      <dgm:prSet presAssocID="{B45ED303-9219-4081-A2DE-BAF9616871DC}" presName="compChildNode" presStyleCnt="0"/>
      <dgm:spPr/>
    </dgm:pt>
    <dgm:pt modelId="{DFB8C771-931D-4A6E-885D-54479DCA07D5}" type="pres">
      <dgm:prSet presAssocID="{B45ED303-9219-4081-A2DE-BAF9616871DC}" presName="theInnerList" presStyleCnt="0"/>
      <dgm:spPr/>
    </dgm:pt>
    <dgm:pt modelId="{4C43C1D4-6020-46E2-A606-11FDB1E4E3B4}" type="pres">
      <dgm:prSet presAssocID="{C54C7565-43C9-4DC4-908D-C4A55DD64050}" presName="childNode" presStyleLbl="node1" presStyleIdx="0" presStyleCnt="11" custScaleX="75044" custScaleY="28684" custLinFactNeighborX="-1230">
        <dgm:presLayoutVars>
          <dgm:bulletEnabled val="1"/>
        </dgm:presLayoutVars>
      </dgm:prSet>
      <dgm:spPr/>
    </dgm:pt>
    <dgm:pt modelId="{EC4918EA-B397-4632-8334-856B1BCF5840}" type="pres">
      <dgm:prSet presAssocID="{C54C7565-43C9-4DC4-908D-C4A55DD64050}" presName="aSpace2" presStyleCnt="0"/>
      <dgm:spPr/>
    </dgm:pt>
    <dgm:pt modelId="{514C77C9-61B5-4619-ACCD-38E27BCC1C3C}" type="pres">
      <dgm:prSet presAssocID="{BDB9492C-8397-436D-ACE8-DD30CFA9A39A}" presName="childNode" presStyleLbl="node1" presStyleIdx="1" presStyleCnt="11" custScaleX="76750" custScaleY="24506" custLinFactNeighborX="-1641" custLinFactNeighborY="-50698">
        <dgm:presLayoutVars>
          <dgm:bulletEnabled val="1"/>
        </dgm:presLayoutVars>
      </dgm:prSet>
      <dgm:spPr/>
    </dgm:pt>
    <dgm:pt modelId="{1CE4F171-14AF-45F8-9135-742F1EB61129}" type="pres">
      <dgm:prSet presAssocID="{BDB9492C-8397-436D-ACE8-DD30CFA9A39A}" presName="aSpace2" presStyleCnt="0"/>
      <dgm:spPr/>
    </dgm:pt>
    <dgm:pt modelId="{53103DA0-D882-4CEB-96F0-06FAC48957CF}" type="pres">
      <dgm:prSet presAssocID="{6AE2ACB0-A799-482A-925B-E4C6CE145757}" presName="childNode" presStyleLbl="node1" presStyleIdx="2" presStyleCnt="11" custScaleX="75044" custScaleY="22878" custLinFactY="-2509" custLinFactNeighborX="-1231" custLinFactNeighborY="-100000">
        <dgm:presLayoutVars>
          <dgm:bulletEnabled val="1"/>
        </dgm:presLayoutVars>
      </dgm:prSet>
      <dgm:spPr/>
    </dgm:pt>
    <dgm:pt modelId="{55BC8A94-148F-4912-B604-2A763BBA64C0}" type="pres">
      <dgm:prSet presAssocID="{6AE2ACB0-A799-482A-925B-E4C6CE145757}" presName="aSpace2" presStyleCnt="0"/>
      <dgm:spPr/>
    </dgm:pt>
    <dgm:pt modelId="{2178C3E2-4B71-41B0-B97B-2699AFA705A5}" type="pres">
      <dgm:prSet presAssocID="{670C8758-0B57-4D7B-90BE-FBD309EECCF3}" presName="childNode" presStyleLbl="node1" presStyleIdx="3" presStyleCnt="11" custScaleX="76752" custScaleY="22610" custLinFactY="-11200" custLinFactNeighborX="410" custLinFactNeighborY="-100000">
        <dgm:presLayoutVars>
          <dgm:bulletEnabled val="1"/>
        </dgm:presLayoutVars>
      </dgm:prSet>
      <dgm:spPr/>
    </dgm:pt>
    <dgm:pt modelId="{7DBEC622-3A4A-4506-9D94-B16153149716}" type="pres">
      <dgm:prSet presAssocID="{B45ED303-9219-4081-A2DE-BAF9616871DC}" presName="aSpace" presStyleCnt="0"/>
      <dgm:spPr/>
    </dgm:pt>
    <dgm:pt modelId="{C1BC5062-ACAE-42A7-B1F7-BC35063D5F21}" type="pres">
      <dgm:prSet presAssocID="{719984CF-F929-4CA1-9D1F-8F34143ADE59}" presName="compNode" presStyleCnt="0"/>
      <dgm:spPr/>
    </dgm:pt>
    <dgm:pt modelId="{077C1308-2EF6-400D-BE2A-D9BCD803739D}" type="pres">
      <dgm:prSet presAssocID="{719984CF-F929-4CA1-9D1F-8F34143ADE59}" presName="aNode" presStyleLbl="bgShp" presStyleIdx="1" presStyleCnt="3"/>
      <dgm:spPr/>
    </dgm:pt>
    <dgm:pt modelId="{4B8C7184-76DA-4857-8B91-3E1DA9583B0D}" type="pres">
      <dgm:prSet presAssocID="{719984CF-F929-4CA1-9D1F-8F34143ADE59}" presName="textNode" presStyleLbl="bgShp" presStyleIdx="1" presStyleCnt="3"/>
      <dgm:spPr/>
    </dgm:pt>
    <dgm:pt modelId="{19B0D0B8-1C33-4DF5-8284-B0DD0E97DBA4}" type="pres">
      <dgm:prSet presAssocID="{719984CF-F929-4CA1-9D1F-8F34143ADE59}" presName="compChildNode" presStyleCnt="0"/>
      <dgm:spPr/>
    </dgm:pt>
    <dgm:pt modelId="{0E309674-E6BF-4F9E-BDB3-7E42B6F2AA21}" type="pres">
      <dgm:prSet presAssocID="{719984CF-F929-4CA1-9D1F-8F34143ADE59}" presName="theInnerList" presStyleCnt="0"/>
      <dgm:spPr/>
    </dgm:pt>
    <dgm:pt modelId="{DC34D349-8A79-42B9-BA3D-081744931640}" type="pres">
      <dgm:prSet presAssocID="{71EA92F5-C3DD-4C1D-B437-50F54008B85F}" presName="childNode" presStyleLbl="node1" presStyleIdx="4" presStyleCnt="11" custScaleY="27055" custLinFactNeighborY="-82923">
        <dgm:presLayoutVars>
          <dgm:bulletEnabled val="1"/>
        </dgm:presLayoutVars>
      </dgm:prSet>
      <dgm:spPr/>
    </dgm:pt>
    <dgm:pt modelId="{898CE2CF-C239-49D4-BB59-8FB288DD49A4}" type="pres">
      <dgm:prSet presAssocID="{71EA92F5-C3DD-4C1D-B437-50F54008B85F}" presName="aSpace2" presStyleCnt="0"/>
      <dgm:spPr/>
    </dgm:pt>
    <dgm:pt modelId="{16AE11E6-E104-4F04-A3A2-098FAAD27BB2}" type="pres">
      <dgm:prSet presAssocID="{EEF30E49-6C4B-45DD-B6F0-643282DB1EF9}" presName="childNode" presStyleLbl="node1" presStyleIdx="5" presStyleCnt="11" custScaleY="24617" custLinFactY="-6250" custLinFactNeighborY="-100000">
        <dgm:presLayoutVars>
          <dgm:bulletEnabled val="1"/>
        </dgm:presLayoutVars>
      </dgm:prSet>
      <dgm:spPr/>
    </dgm:pt>
    <dgm:pt modelId="{26022331-074F-47CE-813D-A420ED3E1F76}" type="pres">
      <dgm:prSet presAssocID="{719984CF-F929-4CA1-9D1F-8F34143ADE59}" presName="aSpace" presStyleCnt="0"/>
      <dgm:spPr/>
    </dgm:pt>
    <dgm:pt modelId="{8B507805-2B5C-4DB2-B93A-BD613FA97CA6}" type="pres">
      <dgm:prSet presAssocID="{85460330-85FE-470B-8B3A-7380C4FED14F}" presName="compNode" presStyleCnt="0"/>
      <dgm:spPr/>
    </dgm:pt>
    <dgm:pt modelId="{1D91534E-0445-449F-ABC4-433479F6A1A1}" type="pres">
      <dgm:prSet presAssocID="{85460330-85FE-470B-8B3A-7380C4FED14F}" presName="aNode" presStyleLbl="bgShp" presStyleIdx="2" presStyleCnt="3"/>
      <dgm:spPr/>
    </dgm:pt>
    <dgm:pt modelId="{6DF4F7FF-85D6-4444-B93E-DD7FCA22C56F}" type="pres">
      <dgm:prSet presAssocID="{85460330-85FE-470B-8B3A-7380C4FED14F}" presName="textNode" presStyleLbl="bgShp" presStyleIdx="2" presStyleCnt="3"/>
      <dgm:spPr/>
    </dgm:pt>
    <dgm:pt modelId="{F75B9901-CC2F-49B1-8185-1E70BA69860D}" type="pres">
      <dgm:prSet presAssocID="{85460330-85FE-470B-8B3A-7380C4FED14F}" presName="compChildNode" presStyleCnt="0"/>
      <dgm:spPr/>
    </dgm:pt>
    <dgm:pt modelId="{8C9A06F8-B67E-46ED-8180-D022542CCA07}" type="pres">
      <dgm:prSet presAssocID="{85460330-85FE-470B-8B3A-7380C4FED14F}" presName="theInnerList" presStyleCnt="0"/>
      <dgm:spPr/>
    </dgm:pt>
    <dgm:pt modelId="{CE415451-4C61-44D6-8A63-F66EDF93BAC5}" type="pres">
      <dgm:prSet presAssocID="{73769FB0-D3EC-4359-A85D-4535D6355F76}" presName="childNode" presStyleLbl="node1" presStyleIdx="6" presStyleCnt="11" custScaleY="35314">
        <dgm:presLayoutVars>
          <dgm:bulletEnabled val="1"/>
        </dgm:presLayoutVars>
      </dgm:prSet>
      <dgm:spPr/>
    </dgm:pt>
    <dgm:pt modelId="{C49FF31D-0D44-40DC-939A-1039F4E80BC7}" type="pres">
      <dgm:prSet presAssocID="{73769FB0-D3EC-4359-A85D-4535D6355F76}" presName="aSpace2" presStyleCnt="0"/>
      <dgm:spPr/>
    </dgm:pt>
    <dgm:pt modelId="{E8402B7A-1F14-45D8-A5F4-31533E722124}" type="pres">
      <dgm:prSet presAssocID="{3ECE5CF5-F66C-4FDD-9746-9CD75D22B08E}" presName="childNode" presStyleLbl="node1" presStyleIdx="7" presStyleCnt="11" custScaleY="37332">
        <dgm:presLayoutVars>
          <dgm:bulletEnabled val="1"/>
        </dgm:presLayoutVars>
      </dgm:prSet>
      <dgm:spPr/>
    </dgm:pt>
    <dgm:pt modelId="{47CC8D44-EFD6-42B2-9C59-44840A938B23}" type="pres">
      <dgm:prSet presAssocID="{3ECE5CF5-F66C-4FDD-9746-9CD75D22B08E}" presName="aSpace2" presStyleCnt="0"/>
      <dgm:spPr/>
    </dgm:pt>
    <dgm:pt modelId="{C179308F-9F2A-460C-9A1A-A8046D55D20E}" type="pres">
      <dgm:prSet presAssocID="{EE9296BA-9BA1-46EB-9A98-D9BE97824EBE}" presName="childNode" presStyleLbl="node1" presStyleIdx="8" presStyleCnt="11" custScaleY="41520">
        <dgm:presLayoutVars>
          <dgm:bulletEnabled val="1"/>
        </dgm:presLayoutVars>
      </dgm:prSet>
      <dgm:spPr/>
    </dgm:pt>
    <dgm:pt modelId="{C5257B60-C2A9-4915-BB80-E43B0F22E2F1}" type="pres">
      <dgm:prSet presAssocID="{EE9296BA-9BA1-46EB-9A98-D9BE97824EBE}" presName="aSpace2" presStyleCnt="0"/>
      <dgm:spPr/>
    </dgm:pt>
    <dgm:pt modelId="{6743E71A-BC79-43EC-8817-DA81874A2220}" type="pres">
      <dgm:prSet presAssocID="{4B5FAD12-60BA-4D1B-929F-6CE504011672}" presName="childNode" presStyleLbl="node1" presStyleIdx="9" presStyleCnt="11" custScaleY="33656">
        <dgm:presLayoutVars>
          <dgm:bulletEnabled val="1"/>
        </dgm:presLayoutVars>
      </dgm:prSet>
      <dgm:spPr/>
    </dgm:pt>
    <dgm:pt modelId="{0852E185-6436-4BD6-B965-1E6C9B0D3CC5}" type="pres">
      <dgm:prSet presAssocID="{4B5FAD12-60BA-4D1B-929F-6CE504011672}" presName="aSpace2" presStyleCnt="0"/>
      <dgm:spPr/>
    </dgm:pt>
    <dgm:pt modelId="{810E7C12-2F01-49B6-AE5D-436CBD2A31B1}" type="pres">
      <dgm:prSet presAssocID="{906E4BB3-813D-4193-AFE3-5DA6A01E9C68}" presName="childNode" presStyleLbl="node1" presStyleIdx="10" presStyleCnt="11" custScaleY="33225">
        <dgm:presLayoutVars>
          <dgm:bulletEnabled val="1"/>
        </dgm:presLayoutVars>
      </dgm:prSet>
      <dgm:spPr/>
    </dgm:pt>
  </dgm:ptLst>
  <dgm:cxnLst>
    <dgm:cxn modelId="{E6080304-5F24-47D0-8A04-99F4484695F1}" srcId="{85460330-85FE-470B-8B3A-7380C4FED14F}" destId="{3ECE5CF5-F66C-4FDD-9746-9CD75D22B08E}" srcOrd="1" destOrd="0" parTransId="{04A88D43-8C83-4D1E-A74A-6A4EF7A95991}" sibTransId="{F5674E19-E504-43B0-808F-2F31F45D5CE6}"/>
    <dgm:cxn modelId="{9CDB0904-26C5-499F-BE41-C21DB36FCA3C}" type="presOf" srcId="{71EA92F5-C3DD-4C1D-B437-50F54008B85F}" destId="{DC34D349-8A79-42B9-BA3D-081744931640}" srcOrd="0" destOrd="0" presId="urn:microsoft.com/office/officeart/2005/8/layout/lProcess2"/>
    <dgm:cxn modelId="{81692005-1F55-4837-9BD4-3E8F520CD27D}" type="presOf" srcId="{85460330-85FE-470B-8B3A-7380C4FED14F}" destId="{1D91534E-0445-449F-ABC4-433479F6A1A1}" srcOrd="0" destOrd="0" presId="urn:microsoft.com/office/officeart/2005/8/layout/lProcess2"/>
    <dgm:cxn modelId="{2C0F840D-EACE-4C48-8D70-9113B6D39E94}" srcId="{B45ED303-9219-4081-A2DE-BAF9616871DC}" destId="{BDB9492C-8397-436D-ACE8-DD30CFA9A39A}" srcOrd="1" destOrd="0" parTransId="{F05B8FC8-F92B-41EB-9DD2-872DB6806214}" sibTransId="{4F8744FB-CF14-4729-969E-E9327F5DDA6B}"/>
    <dgm:cxn modelId="{E77EA60F-7748-45D7-B01F-70E9D0A5F2C9}" srcId="{719984CF-F929-4CA1-9D1F-8F34143ADE59}" destId="{EEF30E49-6C4B-45DD-B6F0-643282DB1EF9}" srcOrd="1" destOrd="0" parTransId="{58FF2097-D128-46E9-A6DF-0CE05CE43D8C}" sibTransId="{99F476B0-5A67-4D87-8DAA-259EA662A555}"/>
    <dgm:cxn modelId="{38821A11-F4F1-4440-921A-5C217F0B7026}" type="presOf" srcId="{3ECE5CF5-F66C-4FDD-9746-9CD75D22B08E}" destId="{E8402B7A-1F14-45D8-A5F4-31533E722124}" srcOrd="0" destOrd="0" presId="urn:microsoft.com/office/officeart/2005/8/layout/lProcess2"/>
    <dgm:cxn modelId="{FD0E9D20-F59D-4F59-98F1-F38411567488}" srcId="{719984CF-F929-4CA1-9D1F-8F34143ADE59}" destId="{71EA92F5-C3DD-4C1D-B437-50F54008B85F}" srcOrd="0" destOrd="0" parTransId="{9E20E567-696C-4640-88F5-F3C229C81418}" sibTransId="{521305AB-0D31-4042-B405-E39937177374}"/>
    <dgm:cxn modelId="{E96FF03E-157C-42B3-9D0D-2DE75C68E88C}" type="presOf" srcId="{EEF30E49-6C4B-45DD-B6F0-643282DB1EF9}" destId="{16AE11E6-E104-4F04-A3A2-098FAAD27BB2}" srcOrd="0" destOrd="0" presId="urn:microsoft.com/office/officeart/2005/8/layout/lProcess2"/>
    <dgm:cxn modelId="{E4AA7641-0A09-4BCA-8BBA-0D24B06ED2DF}" srcId="{85460330-85FE-470B-8B3A-7380C4FED14F}" destId="{EE9296BA-9BA1-46EB-9A98-D9BE97824EBE}" srcOrd="2" destOrd="0" parTransId="{DC501A53-DE5F-4C0F-8D6C-0F47242F524F}" sibTransId="{48C5196E-FAAA-4B77-A08E-1CF6F8C38236}"/>
    <dgm:cxn modelId="{A1E3AD43-CCD7-420C-A44E-9A2D0DE400C4}" type="presOf" srcId="{906E4BB3-813D-4193-AFE3-5DA6A01E9C68}" destId="{810E7C12-2F01-49B6-AE5D-436CBD2A31B1}" srcOrd="0" destOrd="0" presId="urn:microsoft.com/office/officeart/2005/8/layout/lProcess2"/>
    <dgm:cxn modelId="{0A18504D-EDF6-4272-BD65-5A5FB9965BCF}" srcId="{80A27AF5-3959-42C2-A68A-BA3FEF910F1A}" destId="{719984CF-F929-4CA1-9D1F-8F34143ADE59}" srcOrd="1" destOrd="0" parTransId="{17DC97DE-A5BB-45D0-BE16-D72C7536172A}" sibTransId="{BE863041-D939-4E6C-8255-2599A8FAFE23}"/>
    <dgm:cxn modelId="{B1148C52-0776-4DDC-8578-E3C089616984}" srcId="{85460330-85FE-470B-8B3A-7380C4FED14F}" destId="{4B5FAD12-60BA-4D1B-929F-6CE504011672}" srcOrd="3" destOrd="0" parTransId="{427C3CC8-40A1-45BB-8A4A-2A2C51A58E7D}" sibTransId="{7F61844E-2B24-42B7-AC6F-3E85BB4DC5B8}"/>
    <dgm:cxn modelId="{2B3C417C-CD93-4002-9A94-F35EF45A87AA}" type="presOf" srcId="{85460330-85FE-470B-8B3A-7380C4FED14F}" destId="{6DF4F7FF-85D6-4444-B93E-DD7FCA22C56F}" srcOrd="1" destOrd="0" presId="urn:microsoft.com/office/officeart/2005/8/layout/lProcess2"/>
    <dgm:cxn modelId="{3D79388F-46CD-4CAC-B338-95187A561EDD}" type="presOf" srcId="{73769FB0-D3EC-4359-A85D-4535D6355F76}" destId="{CE415451-4C61-44D6-8A63-F66EDF93BAC5}" srcOrd="0" destOrd="0" presId="urn:microsoft.com/office/officeart/2005/8/layout/lProcess2"/>
    <dgm:cxn modelId="{D53E9597-6AC3-41A0-9CDC-6BAB07C5541A}" type="presOf" srcId="{719984CF-F929-4CA1-9D1F-8F34143ADE59}" destId="{4B8C7184-76DA-4857-8B91-3E1DA9583B0D}" srcOrd="1" destOrd="0" presId="urn:microsoft.com/office/officeart/2005/8/layout/lProcess2"/>
    <dgm:cxn modelId="{43E16F99-09DA-46B7-9F47-2C55E9D443E3}" type="presOf" srcId="{B45ED303-9219-4081-A2DE-BAF9616871DC}" destId="{1CE95EB9-91FE-42E0-A606-01D3B6B4B2E5}" srcOrd="0" destOrd="0" presId="urn:microsoft.com/office/officeart/2005/8/layout/lProcess2"/>
    <dgm:cxn modelId="{BE24339C-57A7-4134-BCBB-DC39EE1EE27A}" srcId="{B45ED303-9219-4081-A2DE-BAF9616871DC}" destId="{670C8758-0B57-4D7B-90BE-FBD309EECCF3}" srcOrd="3" destOrd="0" parTransId="{554F7FBD-CAE9-485C-957D-5A1D46E664AA}" sibTransId="{E86BF003-2510-401B-AA70-96FFBEA54EF9}"/>
    <dgm:cxn modelId="{24539B9F-3135-4214-AAE6-E6CD60623110}" type="presOf" srcId="{4B5FAD12-60BA-4D1B-929F-6CE504011672}" destId="{6743E71A-BC79-43EC-8817-DA81874A2220}" srcOrd="0" destOrd="0" presId="urn:microsoft.com/office/officeart/2005/8/layout/lProcess2"/>
    <dgm:cxn modelId="{B6B757A0-25CB-437C-AC64-FA064F90F378}" type="presOf" srcId="{BDB9492C-8397-436D-ACE8-DD30CFA9A39A}" destId="{514C77C9-61B5-4619-ACCD-38E27BCC1C3C}" srcOrd="0" destOrd="0" presId="urn:microsoft.com/office/officeart/2005/8/layout/lProcess2"/>
    <dgm:cxn modelId="{CD2538A5-2740-4DA8-9A4B-C8485E2039A3}" type="presOf" srcId="{719984CF-F929-4CA1-9D1F-8F34143ADE59}" destId="{077C1308-2EF6-400D-BE2A-D9BCD803739D}" srcOrd="0" destOrd="0" presId="urn:microsoft.com/office/officeart/2005/8/layout/lProcess2"/>
    <dgm:cxn modelId="{65B871AE-5E27-4735-A9A4-28325FB64107}" srcId="{80A27AF5-3959-42C2-A68A-BA3FEF910F1A}" destId="{B45ED303-9219-4081-A2DE-BAF9616871DC}" srcOrd="0" destOrd="0" parTransId="{4DCD32E9-AD2B-4E3B-9992-2346C5823773}" sibTransId="{5752A2DA-4C8F-4D63-81C3-4C49A1C7DE61}"/>
    <dgm:cxn modelId="{14EC5BB5-DD4B-47BB-B649-FDB140960836}" type="presOf" srcId="{B45ED303-9219-4081-A2DE-BAF9616871DC}" destId="{AA2EAE8F-EB11-45F9-9658-F5813D35FE9B}" srcOrd="1" destOrd="0" presId="urn:microsoft.com/office/officeart/2005/8/layout/lProcess2"/>
    <dgm:cxn modelId="{5D0CB0BA-47DD-4EF2-B3E9-674E65D0E0AC}" type="presOf" srcId="{80A27AF5-3959-42C2-A68A-BA3FEF910F1A}" destId="{8BD1A9AD-02D4-4D1C-ACE3-19026DD3B340}" srcOrd="0" destOrd="0" presId="urn:microsoft.com/office/officeart/2005/8/layout/lProcess2"/>
    <dgm:cxn modelId="{C297D5BB-2D5A-4468-BB1A-B95E867D4F78}" type="presOf" srcId="{6AE2ACB0-A799-482A-925B-E4C6CE145757}" destId="{53103DA0-D882-4CEB-96F0-06FAC48957CF}" srcOrd="0" destOrd="0" presId="urn:microsoft.com/office/officeart/2005/8/layout/lProcess2"/>
    <dgm:cxn modelId="{F6CD41D4-2FA9-4051-967E-BBCC31748D82}" type="presOf" srcId="{EE9296BA-9BA1-46EB-9A98-D9BE97824EBE}" destId="{C179308F-9F2A-460C-9A1A-A8046D55D20E}" srcOrd="0" destOrd="0" presId="urn:microsoft.com/office/officeart/2005/8/layout/lProcess2"/>
    <dgm:cxn modelId="{A2908ED7-8482-4738-A6F2-51E1E862130C}" type="presOf" srcId="{670C8758-0B57-4D7B-90BE-FBD309EECCF3}" destId="{2178C3E2-4B71-41B0-B97B-2699AFA705A5}" srcOrd="0" destOrd="0" presId="urn:microsoft.com/office/officeart/2005/8/layout/lProcess2"/>
    <dgm:cxn modelId="{7A01E3EC-A941-47C8-8566-6B13CCCE2119}" srcId="{85460330-85FE-470B-8B3A-7380C4FED14F}" destId="{906E4BB3-813D-4193-AFE3-5DA6A01E9C68}" srcOrd="4" destOrd="0" parTransId="{27706BCB-7C60-47B2-9C8E-CE3B02C2062E}" sibTransId="{85E6F7E8-55F0-4E31-8343-63494BAEE45B}"/>
    <dgm:cxn modelId="{96CD9CF1-CF0A-4B9A-A4FD-2369BACB902C}" srcId="{B45ED303-9219-4081-A2DE-BAF9616871DC}" destId="{C54C7565-43C9-4DC4-908D-C4A55DD64050}" srcOrd="0" destOrd="0" parTransId="{42A989F3-F362-4057-8570-710C99426F7E}" sibTransId="{2DB75426-D59E-403D-A8E5-D6E1FD263AD7}"/>
    <dgm:cxn modelId="{A6509EFA-47E2-4E46-A9AB-F05D723348B0}" srcId="{80A27AF5-3959-42C2-A68A-BA3FEF910F1A}" destId="{85460330-85FE-470B-8B3A-7380C4FED14F}" srcOrd="2" destOrd="0" parTransId="{28704EB0-32EE-4DD1-A730-9DB3E9FD3871}" sibTransId="{248708C1-2F19-45ED-8C55-0B0041BCB210}"/>
    <dgm:cxn modelId="{F27CE6FB-CAE6-4D1C-8070-FA8427EF5A1F}" srcId="{85460330-85FE-470B-8B3A-7380C4FED14F}" destId="{73769FB0-D3EC-4359-A85D-4535D6355F76}" srcOrd="0" destOrd="0" parTransId="{BE3CE2F7-B554-402B-8FAA-326F22220CAC}" sibTransId="{0D4C9354-F69F-4EE2-980B-48F62DC669B0}"/>
    <dgm:cxn modelId="{F016D5FC-4000-4EE1-B673-FB7DFE91027C}" srcId="{B45ED303-9219-4081-A2DE-BAF9616871DC}" destId="{6AE2ACB0-A799-482A-925B-E4C6CE145757}" srcOrd="2" destOrd="0" parTransId="{A8D25347-7168-4478-9C52-98C3860AC1D6}" sibTransId="{F9C74804-26DC-4AAD-A803-AFA652115DB8}"/>
    <dgm:cxn modelId="{7C3EC6FE-3A8E-431B-B86B-37263EDC2330}" type="presOf" srcId="{C54C7565-43C9-4DC4-908D-C4A55DD64050}" destId="{4C43C1D4-6020-46E2-A606-11FDB1E4E3B4}" srcOrd="0" destOrd="0" presId="urn:microsoft.com/office/officeart/2005/8/layout/lProcess2"/>
    <dgm:cxn modelId="{9742652C-196E-43C4-8130-F05F56B5AD3A}" type="presParOf" srcId="{8BD1A9AD-02D4-4D1C-ACE3-19026DD3B340}" destId="{D34B182D-C14E-4ED9-977F-F8D63B8A6210}" srcOrd="0" destOrd="0" presId="urn:microsoft.com/office/officeart/2005/8/layout/lProcess2"/>
    <dgm:cxn modelId="{07DE3548-2D94-4C84-89BF-F9FB5D5BC787}" type="presParOf" srcId="{D34B182D-C14E-4ED9-977F-F8D63B8A6210}" destId="{1CE95EB9-91FE-42E0-A606-01D3B6B4B2E5}" srcOrd="0" destOrd="0" presId="urn:microsoft.com/office/officeart/2005/8/layout/lProcess2"/>
    <dgm:cxn modelId="{C8951D3D-D915-414F-A641-AA982C645195}" type="presParOf" srcId="{D34B182D-C14E-4ED9-977F-F8D63B8A6210}" destId="{AA2EAE8F-EB11-45F9-9658-F5813D35FE9B}" srcOrd="1" destOrd="0" presId="urn:microsoft.com/office/officeart/2005/8/layout/lProcess2"/>
    <dgm:cxn modelId="{E02C88FA-03CB-402A-8BEC-0D9054F0668B}" type="presParOf" srcId="{D34B182D-C14E-4ED9-977F-F8D63B8A6210}" destId="{E43D6F18-68BE-4DA1-A01D-872E1E705D40}" srcOrd="2" destOrd="0" presId="urn:microsoft.com/office/officeart/2005/8/layout/lProcess2"/>
    <dgm:cxn modelId="{19A24148-A2F7-4839-B973-0713FFC1D2B1}" type="presParOf" srcId="{E43D6F18-68BE-4DA1-A01D-872E1E705D40}" destId="{DFB8C771-931D-4A6E-885D-54479DCA07D5}" srcOrd="0" destOrd="0" presId="urn:microsoft.com/office/officeart/2005/8/layout/lProcess2"/>
    <dgm:cxn modelId="{3DA482D3-2C4D-4831-BFC0-E24BB1D06EC2}" type="presParOf" srcId="{DFB8C771-931D-4A6E-885D-54479DCA07D5}" destId="{4C43C1D4-6020-46E2-A606-11FDB1E4E3B4}" srcOrd="0" destOrd="0" presId="urn:microsoft.com/office/officeart/2005/8/layout/lProcess2"/>
    <dgm:cxn modelId="{D4868B3D-0883-4D37-8675-B86DA69BE188}" type="presParOf" srcId="{DFB8C771-931D-4A6E-885D-54479DCA07D5}" destId="{EC4918EA-B397-4632-8334-856B1BCF5840}" srcOrd="1" destOrd="0" presId="urn:microsoft.com/office/officeart/2005/8/layout/lProcess2"/>
    <dgm:cxn modelId="{D1409613-91DD-4462-A497-87A6A37138CE}" type="presParOf" srcId="{DFB8C771-931D-4A6E-885D-54479DCA07D5}" destId="{514C77C9-61B5-4619-ACCD-38E27BCC1C3C}" srcOrd="2" destOrd="0" presId="urn:microsoft.com/office/officeart/2005/8/layout/lProcess2"/>
    <dgm:cxn modelId="{24CAA98A-D61C-4ACC-834A-CB92122A98BE}" type="presParOf" srcId="{DFB8C771-931D-4A6E-885D-54479DCA07D5}" destId="{1CE4F171-14AF-45F8-9135-742F1EB61129}" srcOrd="3" destOrd="0" presId="urn:microsoft.com/office/officeart/2005/8/layout/lProcess2"/>
    <dgm:cxn modelId="{092D2605-64F9-432C-BEE7-1DE90EA85523}" type="presParOf" srcId="{DFB8C771-931D-4A6E-885D-54479DCA07D5}" destId="{53103DA0-D882-4CEB-96F0-06FAC48957CF}" srcOrd="4" destOrd="0" presId="urn:microsoft.com/office/officeart/2005/8/layout/lProcess2"/>
    <dgm:cxn modelId="{012426C4-E0F0-4B59-AE9F-BA9CE6F97A63}" type="presParOf" srcId="{DFB8C771-931D-4A6E-885D-54479DCA07D5}" destId="{55BC8A94-148F-4912-B604-2A763BBA64C0}" srcOrd="5" destOrd="0" presId="urn:microsoft.com/office/officeart/2005/8/layout/lProcess2"/>
    <dgm:cxn modelId="{F54C8212-B845-49D7-9835-A5629E7724E9}" type="presParOf" srcId="{DFB8C771-931D-4A6E-885D-54479DCA07D5}" destId="{2178C3E2-4B71-41B0-B97B-2699AFA705A5}" srcOrd="6" destOrd="0" presId="urn:microsoft.com/office/officeart/2005/8/layout/lProcess2"/>
    <dgm:cxn modelId="{974095FF-97E8-4D24-9EEF-1F3E358E40C1}" type="presParOf" srcId="{8BD1A9AD-02D4-4D1C-ACE3-19026DD3B340}" destId="{7DBEC622-3A4A-4506-9D94-B16153149716}" srcOrd="1" destOrd="0" presId="urn:microsoft.com/office/officeart/2005/8/layout/lProcess2"/>
    <dgm:cxn modelId="{1EDB38D3-66D0-4150-B6BD-1B715AB18F10}" type="presParOf" srcId="{8BD1A9AD-02D4-4D1C-ACE3-19026DD3B340}" destId="{C1BC5062-ACAE-42A7-B1F7-BC35063D5F21}" srcOrd="2" destOrd="0" presId="urn:microsoft.com/office/officeart/2005/8/layout/lProcess2"/>
    <dgm:cxn modelId="{D320444A-7D79-4905-BD87-14976EB01E96}" type="presParOf" srcId="{C1BC5062-ACAE-42A7-B1F7-BC35063D5F21}" destId="{077C1308-2EF6-400D-BE2A-D9BCD803739D}" srcOrd="0" destOrd="0" presId="urn:microsoft.com/office/officeart/2005/8/layout/lProcess2"/>
    <dgm:cxn modelId="{42CDE254-02AA-4F0A-8322-21EF4E97EAD2}" type="presParOf" srcId="{C1BC5062-ACAE-42A7-B1F7-BC35063D5F21}" destId="{4B8C7184-76DA-4857-8B91-3E1DA9583B0D}" srcOrd="1" destOrd="0" presId="urn:microsoft.com/office/officeart/2005/8/layout/lProcess2"/>
    <dgm:cxn modelId="{D93F3DB2-8538-4708-BC1D-E4126FF6C904}" type="presParOf" srcId="{C1BC5062-ACAE-42A7-B1F7-BC35063D5F21}" destId="{19B0D0B8-1C33-4DF5-8284-B0DD0E97DBA4}" srcOrd="2" destOrd="0" presId="urn:microsoft.com/office/officeart/2005/8/layout/lProcess2"/>
    <dgm:cxn modelId="{3BAA8D30-69E6-4EE0-9FAD-1022BD5746AA}" type="presParOf" srcId="{19B0D0B8-1C33-4DF5-8284-B0DD0E97DBA4}" destId="{0E309674-E6BF-4F9E-BDB3-7E42B6F2AA21}" srcOrd="0" destOrd="0" presId="urn:microsoft.com/office/officeart/2005/8/layout/lProcess2"/>
    <dgm:cxn modelId="{A256AAA3-5FAD-44A0-A656-266154B3B366}" type="presParOf" srcId="{0E309674-E6BF-4F9E-BDB3-7E42B6F2AA21}" destId="{DC34D349-8A79-42B9-BA3D-081744931640}" srcOrd="0" destOrd="0" presId="urn:microsoft.com/office/officeart/2005/8/layout/lProcess2"/>
    <dgm:cxn modelId="{1CBB85A9-6B6F-4979-AB62-E7AB6B41BF3B}" type="presParOf" srcId="{0E309674-E6BF-4F9E-BDB3-7E42B6F2AA21}" destId="{898CE2CF-C239-49D4-BB59-8FB288DD49A4}" srcOrd="1" destOrd="0" presId="urn:microsoft.com/office/officeart/2005/8/layout/lProcess2"/>
    <dgm:cxn modelId="{AB970FB7-D5F6-48A1-803B-F894C4297399}" type="presParOf" srcId="{0E309674-E6BF-4F9E-BDB3-7E42B6F2AA21}" destId="{16AE11E6-E104-4F04-A3A2-098FAAD27BB2}" srcOrd="2" destOrd="0" presId="urn:microsoft.com/office/officeart/2005/8/layout/lProcess2"/>
    <dgm:cxn modelId="{409CEE6A-50FE-48E6-B776-5943B9A85B84}" type="presParOf" srcId="{8BD1A9AD-02D4-4D1C-ACE3-19026DD3B340}" destId="{26022331-074F-47CE-813D-A420ED3E1F76}" srcOrd="3" destOrd="0" presId="urn:microsoft.com/office/officeart/2005/8/layout/lProcess2"/>
    <dgm:cxn modelId="{75BA6FD9-B868-43EE-9E4A-A2902640E560}" type="presParOf" srcId="{8BD1A9AD-02D4-4D1C-ACE3-19026DD3B340}" destId="{8B507805-2B5C-4DB2-B93A-BD613FA97CA6}" srcOrd="4" destOrd="0" presId="urn:microsoft.com/office/officeart/2005/8/layout/lProcess2"/>
    <dgm:cxn modelId="{525DA05C-5895-4741-A9D1-0DA44557B6A8}" type="presParOf" srcId="{8B507805-2B5C-4DB2-B93A-BD613FA97CA6}" destId="{1D91534E-0445-449F-ABC4-433479F6A1A1}" srcOrd="0" destOrd="0" presId="urn:microsoft.com/office/officeart/2005/8/layout/lProcess2"/>
    <dgm:cxn modelId="{997D8F04-7438-4215-BFC8-B5B5C35DBB13}" type="presParOf" srcId="{8B507805-2B5C-4DB2-B93A-BD613FA97CA6}" destId="{6DF4F7FF-85D6-4444-B93E-DD7FCA22C56F}" srcOrd="1" destOrd="0" presId="urn:microsoft.com/office/officeart/2005/8/layout/lProcess2"/>
    <dgm:cxn modelId="{C826DA61-D601-4C09-9CDB-89286F827849}" type="presParOf" srcId="{8B507805-2B5C-4DB2-B93A-BD613FA97CA6}" destId="{F75B9901-CC2F-49B1-8185-1E70BA69860D}" srcOrd="2" destOrd="0" presId="urn:microsoft.com/office/officeart/2005/8/layout/lProcess2"/>
    <dgm:cxn modelId="{6F701F29-118F-4BB3-8E06-94FBD2702A3C}" type="presParOf" srcId="{F75B9901-CC2F-49B1-8185-1E70BA69860D}" destId="{8C9A06F8-B67E-46ED-8180-D022542CCA07}" srcOrd="0" destOrd="0" presId="urn:microsoft.com/office/officeart/2005/8/layout/lProcess2"/>
    <dgm:cxn modelId="{8667D15F-D314-4729-800C-4086CD36E70D}" type="presParOf" srcId="{8C9A06F8-B67E-46ED-8180-D022542CCA07}" destId="{CE415451-4C61-44D6-8A63-F66EDF93BAC5}" srcOrd="0" destOrd="0" presId="urn:microsoft.com/office/officeart/2005/8/layout/lProcess2"/>
    <dgm:cxn modelId="{EAC18937-0201-475A-B9AB-F60743E422C7}" type="presParOf" srcId="{8C9A06F8-B67E-46ED-8180-D022542CCA07}" destId="{C49FF31D-0D44-40DC-939A-1039F4E80BC7}" srcOrd="1" destOrd="0" presId="urn:microsoft.com/office/officeart/2005/8/layout/lProcess2"/>
    <dgm:cxn modelId="{7E0F485E-9953-4506-A886-DC56A886FE30}" type="presParOf" srcId="{8C9A06F8-B67E-46ED-8180-D022542CCA07}" destId="{E8402B7A-1F14-45D8-A5F4-31533E722124}" srcOrd="2" destOrd="0" presId="urn:microsoft.com/office/officeart/2005/8/layout/lProcess2"/>
    <dgm:cxn modelId="{FF83E286-2920-4A5F-B6AA-F33B7F1B9A74}" type="presParOf" srcId="{8C9A06F8-B67E-46ED-8180-D022542CCA07}" destId="{47CC8D44-EFD6-42B2-9C59-44840A938B23}" srcOrd="3" destOrd="0" presId="urn:microsoft.com/office/officeart/2005/8/layout/lProcess2"/>
    <dgm:cxn modelId="{CD7AAF85-3950-413A-99BC-DE521DC5D1D0}" type="presParOf" srcId="{8C9A06F8-B67E-46ED-8180-D022542CCA07}" destId="{C179308F-9F2A-460C-9A1A-A8046D55D20E}" srcOrd="4" destOrd="0" presId="urn:microsoft.com/office/officeart/2005/8/layout/lProcess2"/>
    <dgm:cxn modelId="{CCA7A5D3-1074-4C6C-BD8C-F9F0FAF1CE7E}" type="presParOf" srcId="{8C9A06F8-B67E-46ED-8180-D022542CCA07}" destId="{C5257B60-C2A9-4915-BB80-E43B0F22E2F1}" srcOrd="5" destOrd="0" presId="urn:microsoft.com/office/officeart/2005/8/layout/lProcess2"/>
    <dgm:cxn modelId="{3A664714-A144-41DF-96F1-E8A43E249A7B}" type="presParOf" srcId="{8C9A06F8-B67E-46ED-8180-D022542CCA07}" destId="{6743E71A-BC79-43EC-8817-DA81874A2220}" srcOrd="6" destOrd="0" presId="urn:microsoft.com/office/officeart/2005/8/layout/lProcess2"/>
    <dgm:cxn modelId="{1E512DB9-290C-4E78-9C5D-77D04C375046}" type="presParOf" srcId="{8C9A06F8-B67E-46ED-8180-D022542CCA07}" destId="{0852E185-6436-4BD6-B965-1E6C9B0D3CC5}" srcOrd="7" destOrd="0" presId="urn:microsoft.com/office/officeart/2005/8/layout/lProcess2"/>
    <dgm:cxn modelId="{A99BA5D7-B1FD-4C0A-891C-203D9F0159DF}" type="presParOf" srcId="{8C9A06F8-B67E-46ED-8180-D022542CCA07}" destId="{810E7C12-2F01-49B6-AE5D-436CBD2A31B1}"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BD80A8-D6E5-48B5-93ED-8CF7CA12E8BC}" type="doc">
      <dgm:prSet loTypeId="urn:diagrams.loki3.com/VaryingWidthList" loCatId="list" qsTypeId="urn:microsoft.com/office/officeart/2005/8/quickstyle/simple1" qsCatId="simple" csTypeId="urn:microsoft.com/office/officeart/2005/8/colors/accent1_2" csCatId="accent1" phldr="1"/>
      <dgm:spPr/>
    </dgm:pt>
    <dgm:pt modelId="{91FE1BDD-9333-4BA7-8E96-B5F5FE1D801A}">
      <dgm:prSet phldrT="[Text]" custT="1"/>
      <dgm:spPr>
        <a:solidFill>
          <a:srgbClr val="00B050"/>
        </a:solidFill>
        <a:effectLst>
          <a:outerShdw blurRad="50800" dist="38100" algn="l" rotWithShape="0">
            <a:prstClr val="black">
              <a:alpha val="40000"/>
            </a:prstClr>
          </a:outerShdw>
        </a:effectLst>
      </dgm:spPr>
      <dgm:t>
        <a:bodyPr/>
        <a:lstStyle/>
        <a:p>
          <a:r>
            <a:rPr lang="en-IN" sz="1200" dirty="0">
              <a:latin typeface="HP Simplified" panose="020B0604020204090204" pitchFamily="34" charset="0"/>
            </a:rPr>
            <a:t>Predict</a:t>
          </a:r>
        </a:p>
      </dgm:t>
    </dgm:pt>
    <dgm:pt modelId="{718EE813-8B33-4DB9-A3BA-265F798577E5}" type="parTrans" cxnId="{91BA17CC-CE59-443E-B9EC-66239A0E3971}">
      <dgm:prSet/>
      <dgm:spPr/>
      <dgm:t>
        <a:bodyPr/>
        <a:lstStyle/>
        <a:p>
          <a:endParaRPr lang="en-IN"/>
        </a:p>
      </dgm:t>
    </dgm:pt>
    <dgm:pt modelId="{ED86861B-4F69-46EA-9E82-F495B8D17526}" type="sibTrans" cxnId="{91BA17CC-CE59-443E-B9EC-66239A0E3971}">
      <dgm:prSet/>
      <dgm:spPr/>
      <dgm:t>
        <a:bodyPr/>
        <a:lstStyle/>
        <a:p>
          <a:endParaRPr lang="en-IN"/>
        </a:p>
      </dgm:t>
    </dgm:pt>
    <dgm:pt modelId="{0C1E8BE5-C88D-4870-B60B-8DDDD93BFC15}">
      <dgm:prSet phldrT="[Text]" custT="1"/>
      <dgm:spPr>
        <a:solidFill>
          <a:srgbClr val="00B0F0"/>
        </a:solidFill>
        <a:effectLst>
          <a:outerShdw blurRad="50800" dist="38100" algn="l" rotWithShape="0">
            <a:prstClr val="black">
              <a:alpha val="40000"/>
            </a:prstClr>
          </a:outerShdw>
        </a:effectLst>
      </dgm:spPr>
      <dgm:t>
        <a:bodyPr/>
        <a:lstStyle/>
        <a:p>
          <a:r>
            <a:rPr lang="en-IN" sz="1200" dirty="0">
              <a:latin typeface="HP Simplified" panose="020B0604020204090204" pitchFamily="34" charset="0"/>
            </a:rPr>
            <a:t>Generate</a:t>
          </a:r>
        </a:p>
      </dgm:t>
    </dgm:pt>
    <dgm:pt modelId="{7776ECE4-1EA0-44D8-AF4B-2DB2B6FA97F6}" type="parTrans" cxnId="{282155A2-FA49-4E47-959B-990BD510EDB2}">
      <dgm:prSet/>
      <dgm:spPr/>
      <dgm:t>
        <a:bodyPr/>
        <a:lstStyle/>
        <a:p>
          <a:endParaRPr lang="en-IN"/>
        </a:p>
      </dgm:t>
    </dgm:pt>
    <dgm:pt modelId="{91221314-A246-4F7E-9ABF-F384176672CA}" type="sibTrans" cxnId="{282155A2-FA49-4E47-959B-990BD510EDB2}">
      <dgm:prSet/>
      <dgm:spPr/>
      <dgm:t>
        <a:bodyPr/>
        <a:lstStyle/>
        <a:p>
          <a:endParaRPr lang="en-IN"/>
        </a:p>
      </dgm:t>
    </dgm:pt>
    <dgm:pt modelId="{17A66A7B-BA3D-4B42-AFD1-87944A68DEBD}">
      <dgm:prSet phldrT="[Text]" custT="1"/>
      <dgm:spPr>
        <a:solidFill>
          <a:schemeClr val="accent5">
            <a:lumMod val="50000"/>
          </a:schemeClr>
        </a:solidFill>
        <a:effectLst>
          <a:outerShdw blurRad="50800" dist="38100" algn="l" rotWithShape="0">
            <a:prstClr val="black">
              <a:alpha val="40000"/>
            </a:prstClr>
          </a:outerShdw>
        </a:effectLst>
      </dgm:spPr>
      <dgm:t>
        <a:bodyPr/>
        <a:lstStyle/>
        <a:p>
          <a:r>
            <a:rPr lang="en-IN" sz="1200" dirty="0">
              <a:latin typeface="HP Simplified" panose="020B0604020204090204" pitchFamily="34" charset="0"/>
            </a:rPr>
            <a:t>Diagnose</a:t>
          </a:r>
        </a:p>
      </dgm:t>
    </dgm:pt>
    <dgm:pt modelId="{8F72D3A5-F2EB-45EA-BC42-B418D1C9A799}" type="parTrans" cxnId="{4C9B7CCC-C165-4A57-A15F-84841E7B3ADF}">
      <dgm:prSet/>
      <dgm:spPr/>
      <dgm:t>
        <a:bodyPr/>
        <a:lstStyle/>
        <a:p>
          <a:endParaRPr lang="en-IN"/>
        </a:p>
      </dgm:t>
    </dgm:pt>
    <dgm:pt modelId="{10F1678B-3366-4B7E-AABB-9E3ADE94F5EA}" type="sibTrans" cxnId="{4C9B7CCC-C165-4A57-A15F-84841E7B3ADF}">
      <dgm:prSet/>
      <dgm:spPr/>
      <dgm:t>
        <a:bodyPr/>
        <a:lstStyle/>
        <a:p>
          <a:endParaRPr lang="en-IN"/>
        </a:p>
      </dgm:t>
    </dgm:pt>
    <dgm:pt modelId="{151040F0-7417-458C-AC5B-6646600DA2B7}" type="pres">
      <dgm:prSet presAssocID="{68BD80A8-D6E5-48B5-93ED-8CF7CA12E8BC}" presName="Name0" presStyleCnt="0">
        <dgm:presLayoutVars>
          <dgm:resizeHandles/>
        </dgm:presLayoutVars>
      </dgm:prSet>
      <dgm:spPr/>
    </dgm:pt>
    <dgm:pt modelId="{D40E4A4B-D125-4821-8264-932ED5118874}" type="pres">
      <dgm:prSet presAssocID="{91FE1BDD-9333-4BA7-8E96-B5F5FE1D801A}" presName="text" presStyleLbl="node1" presStyleIdx="0" presStyleCnt="3">
        <dgm:presLayoutVars>
          <dgm:bulletEnabled val="1"/>
        </dgm:presLayoutVars>
      </dgm:prSet>
      <dgm:spPr/>
    </dgm:pt>
    <dgm:pt modelId="{EAEF359A-5D35-4388-BEBF-56B35C0E2E93}" type="pres">
      <dgm:prSet presAssocID="{ED86861B-4F69-46EA-9E82-F495B8D17526}" presName="space" presStyleCnt="0"/>
      <dgm:spPr/>
    </dgm:pt>
    <dgm:pt modelId="{91B0BB45-2935-4BAB-8888-53956E2AA49F}" type="pres">
      <dgm:prSet presAssocID="{0C1E8BE5-C88D-4870-B60B-8DDDD93BFC15}" presName="text" presStyleLbl="node1" presStyleIdx="1" presStyleCnt="3">
        <dgm:presLayoutVars>
          <dgm:bulletEnabled val="1"/>
        </dgm:presLayoutVars>
      </dgm:prSet>
      <dgm:spPr/>
    </dgm:pt>
    <dgm:pt modelId="{4A251204-2F38-4AFD-AC2C-513D7F6AAA17}" type="pres">
      <dgm:prSet presAssocID="{91221314-A246-4F7E-9ABF-F384176672CA}" presName="space" presStyleCnt="0"/>
      <dgm:spPr/>
    </dgm:pt>
    <dgm:pt modelId="{694C134B-3633-4F91-9CDF-890F18C9DE90}" type="pres">
      <dgm:prSet presAssocID="{17A66A7B-BA3D-4B42-AFD1-87944A68DEBD}" presName="text" presStyleLbl="node1" presStyleIdx="2" presStyleCnt="3">
        <dgm:presLayoutVars>
          <dgm:bulletEnabled val="1"/>
        </dgm:presLayoutVars>
      </dgm:prSet>
      <dgm:spPr/>
    </dgm:pt>
  </dgm:ptLst>
  <dgm:cxnLst>
    <dgm:cxn modelId="{A37C5939-70A8-4776-AD30-92F17DCBF040}" type="presOf" srcId="{91FE1BDD-9333-4BA7-8E96-B5F5FE1D801A}" destId="{D40E4A4B-D125-4821-8264-932ED5118874}" srcOrd="0" destOrd="0" presId="urn:diagrams.loki3.com/VaryingWidthList"/>
    <dgm:cxn modelId="{410F3C49-F55E-47D2-A346-2A7D99046B29}" type="presOf" srcId="{68BD80A8-D6E5-48B5-93ED-8CF7CA12E8BC}" destId="{151040F0-7417-458C-AC5B-6646600DA2B7}" srcOrd="0" destOrd="0" presId="urn:diagrams.loki3.com/VaryingWidthList"/>
    <dgm:cxn modelId="{06EAFC72-3748-4EA4-8651-A5BC1C234A61}" type="presOf" srcId="{0C1E8BE5-C88D-4870-B60B-8DDDD93BFC15}" destId="{91B0BB45-2935-4BAB-8888-53956E2AA49F}" srcOrd="0" destOrd="0" presId="urn:diagrams.loki3.com/VaryingWidthList"/>
    <dgm:cxn modelId="{282155A2-FA49-4E47-959B-990BD510EDB2}" srcId="{68BD80A8-D6E5-48B5-93ED-8CF7CA12E8BC}" destId="{0C1E8BE5-C88D-4870-B60B-8DDDD93BFC15}" srcOrd="1" destOrd="0" parTransId="{7776ECE4-1EA0-44D8-AF4B-2DB2B6FA97F6}" sibTransId="{91221314-A246-4F7E-9ABF-F384176672CA}"/>
    <dgm:cxn modelId="{860C34C2-34E1-41E4-910B-8A7BB3308E2F}" type="presOf" srcId="{17A66A7B-BA3D-4B42-AFD1-87944A68DEBD}" destId="{694C134B-3633-4F91-9CDF-890F18C9DE90}" srcOrd="0" destOrd="0" presId="urn:diagrams.loki3.com/VaryingWidthList"/>
    <dgm:cxn modelId="{91BA17CC-CE59-443E-B9EC-66239A0E3971}" srcId="{68BD80A8-D6E5-48B5-93ED-8CF7CA12E8BC}" destId="{91FE1BDD-9333-4BA7-8E96-B5F5FE1D801A}" srcOrd="0" destOrd="0" parTransId="{718EE813-8B33-4DB9-A3BA-265F798577E5}" sibTransId="{ED86861B-4F69-46EA-9E82-F495B8D17526}"/>
    <dgm:cxn modelId="{4C9B7CCC-C165-4A57-A15F-84841E7B3ADF}" srcId="{68BD80A8-D6E5-48B5-93ED-8CF7CA12E8BC}" destId="{17A66A7B-BA3D-4B42-AFD1-87944A68DEBD}" srcOrd="2" destOrd="0" parTransId="{8F72D3A5-F2EB-45EA-BC42-B418D1C9A799}" sibTransId="{10F1678B-3366-4B7E-AABB-9E3ADE94F5EA}"/>
    <dgm:cxn modelId="{18CBCA5C-C4B8-4C00-AE74-B5E80F725589}" type="presParOf" srcId="{151040F0-7417-458C-AC5B-6646600DA2B7}" destId="{D40E4A4B-D125-4821-8264-932ED5118874}" srcOrd="0" destOrd="0" presId="urn:diagrams.loki3.com/VaryingWidthList"/>
    <dgm:cxn modelId="{E65AE71D-9FBA-406E-B3B4-5BCC363C95C3}" type="presParOf" srcId="{151040F0-7417-458C-AC5B-6646600DA2B7}" destId="{EAEF359A-5D35-4388-BEBF-56B35C0E2E93}" srcOrd="1" destOrd="0" presId="urn:diagrams.loki3.com/VaryingWidthList"/>
    <dgm:cxn modelId="{236CE19F-B044-4C26-B936-FC461F71521E}" type="presParOf" srcId="{151040F0-7417-458C-AC5B-6646600DA2B7}" destId="{91B0BB45-2935-4BAB-8888-53956E2AA49F}" srcOrd="2" destOrd="0" presId="urn:diagrams.loki3.com/VaryingWidthList"/>
    <dgm:cxn modelId="{0C1DD14E-B12D-44B1-B214-4F6711D74074}" type="presParOf" srcId="{151040F0-7417-458C-AC5B-6646600DA2B7}" destId="{4A251204-2F38-4AFD-AC2C-513D7F6AAA17}" srcOrd="3" destOrd="0" presId="urn:diagrams.loki3.com/VaryingWidthList"/>
    <dgm:cxn modelId="{B7430625-4275-42A9-BDD8-0661C86B32F4}" type="presParOf" srcId="{151040F0-7417-458C-AC5B-6646600DA2B7}" destId="{694C134B-3633-4F91-9CDF-890F18C9DE90}" srcOrd="4" destOrd="0" presId="urn:diagrams.loki3.com/VaryingWidth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E95EB9-91FE-42E0-A606-01D3B6B4B2E5}">
      <dsp:nvSpPr>
        <dsp:cNvPr id="0" name=""/>
        <dsp:cNvSpPr/>
      </dsp:nvSpPr>
      <dsp:spPr>
        <a:xfrm>
          <a:off x="992" y="0"/>
          <a:ext cx="2579687" cy="5418667"/>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rgbClr val="00B0F0"/>
              </a:solidFill>
              <a:latin typeface="HP Simplified" panose="020B0604020204090204" pitchFamily="34" charset="0"/>
            </a:rPr>
            <a:t>Data Acquisition</a:t>
          </a:r>
        </a:p>
      </dsp:txBody>
      <dsp:txXfrm>
        <a:off x="992" y="0"/>
        <a:ext cx="2579687" cy="1625600"/>
      </dsp:txXfrm>
    </dsp:sp>
    <dsp:sp modelId="{4C43C1D4-6020-46E2-A606-11FDB1E4E3B4}">
      <dsp:nvSpPr>
        <dsp:cNvPr id="0" name=""/>
        <dsp:cNvSpPr/>
      </dsp:nvSpPr>
      <dsp:spPr>
        <a:xfrm>
          <a:off x="491091" y="1625666"/>
          <a:ext cx="1548720" cy="697533"/>
        </a:xfrm>
        <a:prstGeom prst="roundRect">
          <a:avLst>
            <a:gd name="adj" fmla="val 10000"/>
          </a:avLst>
        </a:prstGeom>
        <a:solidFill>
          <a:schemeClr val="accent5">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HP Simplified" panose="020B0604020204090204" pitchFamily="34" charset="0"/>
            </a:rPr>
            <a:t>Data Sources</a:t>
          </a:r>
        </a:p>
        <a:p>
          <a:pPr marL="0" lvl="0" indent="0" algn="ctr" defTabSz="533400">
            <a:lnSpc>
              <a:spcPct val="90000"/>
            </a:lnSpc>
            <a:spcBef>
              <a:spcPct val="0"/>
            </a:spcBef>
            <a:spcAft>
              <a:spcPct val="35000"/>
            </a:spcAft>
            <a:buNone/>
          </a:pPr>
          <a:r>
            <a:rPr lang="en-IN" sz="900" kern="1200" dirty="0">
              <a:latin typeface="HP Simplified" panose="020B0604020204090204" pitchFamily="34" charset="0"/>
            </a:rPr>
            <a:t>SQL/No-SQL/HDFS/S3/APIs/Kafka</a:t>
          </a:r>
        </a:p>
      </dsp:txBody>
      <dsp:txXfrm>
        <a:off x="511521" y="1646096"/>
        <a:ext cx="1507860" cy="656673"/>
      </dsp:txXfrm>
    </dsp:sp>
    <dsp:sp modelId="{514C77C9-61B5-4619-ACCD-38E27BCC1C3C}">
      <dsp:nvSpPr>
        <dsp:cNvPr id="0" name=""/>
        <dsp:cNvSpPr/>
      </dsp:nvSpPr>
      <dsp:spPr>
        <a:xfrm>
          <a:off x="465005" y="2507649"/>
          <a:ext cx="1583928" cy="595933"/>
        </a:xfrm>
        <a:prstGeom prst="roundRect">
          <a:avLst>
            <a:gd name="adj" fmla="val 10000"/>
          </a:avLst>
        </a:prstGeom>
        <a:solidFill>
          <a:schemeClr val="accent5">
            <a:hueOff val="-1906916"/>
            <a:satOff val="503"/>
            <a:lumOff val="25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HP Simplified" panose="020B0604020204090204" pitchFamily="34" charset="0"/>
            </a:rPr>
            <a:t>Data Ingestion</a:t>
          </a:r>
        </a:p>
        <a:p>
          <a:pPr marL="0" lvl="0" indent="0" algn="ctr" defTabSz="533400">
            <a:lnSpc>
              <a:spcPct val="90000"/>
            </a:lnSpc>
            <a:spcBef>
              <a:spcPct val="0"/>
            </a:spcBef>
            <a:spcAft>
              <a:spcPct val="35000"/>
            </a:spcAft>
            <a:buNone/>
          </a:pPr>
          <a:r>
            <a:rPr lang="en-IN" sz="900" kern="1200" dirty="0">
              <a:latin typeface="HP Simplified" panose="020B0604020204090204" pitchFamily="34" charset="0"/>
            </a:rPr>
            <a:t>Kafka / AWS Glue</a:t>
          </a:r>
        </a:p>
      </dsp:txBody>
      <dsp:txXfrm>
        <a:off x="482459" y="2525103"/>
        <a:ext cx="1549020" cy="561025"/>
      </dsp:txXfrm>
    </dsp:sp>
    <dsp:sp modelId="{53103DA0-D882-4CEB-96F0-06FAC48957CF}">
      <dsp:nvSpPr>
        <dsp:cNvPr id="0" name=""/>
        <dsp:cNvSpPr/>
      </dsp:nvSpPr>
      <dsp:spPr>
        <a:xfrm>
          <a:off x="491070" y="3232241"/>
          <a:ext cx="1548720" cy="556343"/>
        </a:xfrm>
        <a:prstGeom prst="roundRect">
          <a:avLst>
            <a:gd name="adj" fmla="val 10000"/>
          </a:avLst>
        </a:prstGeom>
        <a:solidFill>
          <a:schemeClr val="accent5">
            <a:hueOff val="-3813831"/>
            <a:satOff val="1006"/>
            <a:lumOff val="51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HP Simplified" panose="020B0604020204090204" pitchFamily="34" charset="0"/>
            </a:rPr>
            <a:t>Data Lake</a:t>
          </a:r>
        </a:p>
        <a:p>
          <a:pPr marL="0" lvl="0" indent="0" algn="ctr" defTabSz="533400">
            <a:lnSpc>
              <a:spcPct val="90000"/>
            </a:lnSpc>
            <a:spcBef>
              <a:spcPct val="0"/>
            </a:spcBef>
            <a:spcAft>
              <a:spcPct val="35000"/>
            </a:spcAft>
            <a:buNone/>
          </a:pPr>
          <a:r>
            <a:rPr lang="en-IN" sz="900" kern="1200" dirty="0">
              <a:latin typeface="HP Simplified" panose="020B0604020204090204" pitchFamily="34" charset="0"/>
            </a:rPr>
            <a:t>AWS S3/HDFS/Cloud</a:t>
          </a:r>
        </a:p>
      </dsp:txBody>
      <dsp:txXfrm>
        <a:off x="507365" y="3248536"/>
        <a:ext cx="1516130" cy="523753"/>
      </dsp:txXfrm>
    </dsp:sp>
    <dsp:sp modelId="{2178C3E2-4B71-41B0-B97B-2699AFA705A5}">
      <dsp:nvSpPr>
        <dsp:cNvPr id="0" name=""/>
        <dsp:cNvSpPr/>
      </dsp:nvSpPr>
      <dsp:spPr>
        <a:xfrm>
          <a:off x="507312" y="3951359"/>
          <a:ext cx="1583969" cy="549826"/>
        </a:xfrm>
        <a:prstGeom prst="roundRect">
          <a:avLst>
            <a:gd name="adj" fmla="val 10000"/>
          </a:avLst>
        </a:prstGeom>
        <a:solidFill>
          <a:schemeClr val="accent5">
            <a:hueOff val="-5720747"/>
            <a:satOff val="1509"/>
            <a:lumOff val="765"/>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HP Simplified" panose="020B0604020204090204" pitchFamily="34" charset="0"/>
            </a:rPr>
            <a:t>Data Processing</a:t>
          </a:r>
        </a:p>
        <a:p>
          <a:pPr marL="0" lvl="0" indent="0" algn="ctr" defTabSz="533400">
            <a:lnSpc>
              <a:spcPct val="90000"/>
            </a:lnSpc>
            <a:spcBef>
              <a:spcPct val="0"/>
            </a:spcBef>
            <a:spcAft>
              <a:spcPct val="35000"/>
            </a:spcAft>
            <a:buNone/>
          </a:pPr>
          <a:r>
            <a:rPr lang="en-IN" sz="900" kern="1200" dirty="0">
              <a:latin typeface="HP Simplified" panose="020B0604020204090204" pitchFamily="34" charset="0"/>
            </a:rPr>
            <a:t>Databrick/Spark/Kinesis</a:t>
          </a:r>
        </a:p>
      </dsp:txBody>
      <dsp:txXfrm>
        <a:off x="523416" y="3967463"/>
        <a:ext cx="1551761" cy="517618"/>
      </dsp:txXfrm>
    </dsp:sp>
    <dsp:sp modelId="{077C1308-2EF6-400D-BE2A-D9BCD803739D}">
      <dsp:nvSpPr>
        <dsp:cNvPr id="0" name=""/>
        <dsp:cNvSpPr/>
      </dsp:nvSpPr>
      <dsp:spPr>
        <a:xfrm>
          <a:off x="2774156" y="0"/>
          <a:ext cx="2579687" cy="5418667"/>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rgbClr val="00B0F0"/>
              </a:solidFill>
              <a:latin typeface="HP Simplified" panose="020B0604020204090204" pitchFamily="34" charset="0"/>
            </a:rPr>
            <a:t>Feature Engineering</a:t>
          </a:r>
        </a:p>
      </dsp:txBody>
      <dsp:txXfrm>
        <a:off x="2774156" y="0"/>
        <a:ext cx="2579687" cy="1625600"/>
      </dsp:txXfrm>
    </dsp:sp>
    <dsp:sp modelId="{DC34D349-8A79-42B9-BA3D-081744931640}">
      <dsp:nvSpPr>
        <dsp:cNvPr id="0" name=""/>
        <dsp:cNvSpPr/>
      </dsp:nvSpPr>
      <dsp:spPr>
        <a:xfrm>
          <a:off x="3032125" y="1756422"/>
          <a:ext cx="2063750" cy="952913"/>
        </a:xfrm>
        <a:prstGeom prst="roundRect">
          <a:avLst>
            <a:gd name="adj" fmla="val 10000"/>
          </a:avLst>
        </a:prstGeom>
        <a:solidFill>
          <a:schemeClr val="accent5">
            <a:hueOff val="-7627663"/>
            <a:satOff val="2012"/>
            <a:lumOff val="102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HP Simplified" panose="020B0604020204090204" pitchFamily="34" charset="0"/>
            </a:rPr>
            <a:t>ETL</a:t>
          </a:r>
        </a:p>
        <a:p>
          <a:pPr marL="0" lvl="0" indent="0" algn="ctr" defTabSz="533400">
            <a:lnSpc>
              <a:spcPct val="90000"/>
            </a:lnSpc>
            <a:spcBef>
              <a:spcPct val="0"/>
            </a:spcBef>
            <a:spcAft>
              <a:spcPct val="35000"/>
            </a:spcAft>
            <a:buNone/>
          </a:pPr>
          <a:r>
            <a:rPr lang="en-IN" sz="900" kern="1200" dirty="0">
              <a:latin typeface="HP Simplified" panose="020B0604020204090204" pitchFamily="34" charset="0"/>
            </a:rPr>
            <a:t>Airflow/Prefect</a:t>
          </a:r>
        </a:p>
      </dsp:txBody>
      <dsp:txXfrm>
        <a:off x="3060035" y="1784332"/>
        <a:ext cx="2007930" cy="897093"/>
      </dsp:txXfrm>
    </dsp:sp>
    <dsp:sp modelId="{16AE11E6-E104-4F04-A3A2-098FAAD27BB2}">
      <dsp:nvSpPr>
        <dsp:cNvPr id="0" name=""/>
        <dsp:cNvSpPr/>
      </dsp:nvSpPr>
      <dsp:spPr>
        <a:xfrm>
          <a:off x="3032125" y="2938534"/>
          <a:ext cx="2063750" cy="867043"/>
        </a:xfrm>
        <a:prstGeom prst="roundRect">
          <a:avLst>
            <a:gd name="adj" fmla="val 10000"/>
          </a:avLst>
        </a:prstGeom>
        <a:solidFill>
          <a:srgbClr val="598582"/>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HP Simplified" panose="020B0604020204090204" pitchFamily="34" charset="0"/>
            </a:rPr>
            <a:t>Data Transformation</a:t>
          </a:r>
        </a:p>
        <a:p>
          <a:pPr marL="0" lvl="0" indent="0" algn="ctr" defTabSz="533400">
            <a:lnSpc>
              <a:spcPct val="90000"/>
            </a:lnSpc>
            <a:spcBef>
              <a:spcPct val="0"/>
            </a:spcBef>
            <a:spcAft>
              <a:spcPct val="35000"/>
            </a:spcAft>
            <a:buNone/>
          </a:pPr>
          <a:r>
            <a:rPr lang="en-IN" sz="900" kern="1200" dirty="0">
              <a:latin typeface="HP Simplified" panose="020B0604020204090204" pitchFamily="34" charset="0"/>
            </a:rPr>
            <a:t>Pandas/Spark</a:t>
          </a:r>
        </a:p>
      </dsp:txBody>
      <dsp:txXfrm>
        <a:off x="3057520" y="2963929"/>
        <a:ext cx="2012960" cy="816253"/>
      </dsp:txXfrm>
    </dsp:sp>
    <dsp:sp modelId="{1D91534E-0445-449F-ABC4-433479F6A1A1}">
      <dsp:nvSpPr>
        <dsp:cNvPr id="0" name=""/>
        <dsp:cNvSpPr/>
      </dsp:nvSpPr>
      <dsp:spPr>
        <a:xfrm>
          <a:off x="5547320" y="0"/>
          <a:ext cx="2579687" cy="5418667"/>
        </a:xfrm>
        <a:prstGeom prst="roundRect">
          <a:avLst>
            <a:gd name="adj" fmla="val 1000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solidFill>
                <a:srgbClr val="00B0F0"/>
              </a:solidFill>
              <a:latin typeface="HP Simplified" panose="020B0604020204090204" pitchFamily="34" charset="0"/>
            </a:rPr>
            <a:t>Design . Development..</a:t>
          </a:r>
        </a:p>
      </dsp:txBody>
      <dsp:txXfrm>
        <a:off x="5547320" y="0"/>
        <a:ext cx="2579687" cy="1625600"/>
      </dsp:txXfrm>
    </dsp:sp>
    <dsp:sp modelId="{CE415451-4C61-44D6-8A63-F66EDF93BAC5}">
      <dsp:nvSpPr>
        <dsp:cNvPr id="0" name=""/>
        <dsp:cNvSpPr/>
      </dsp:nvSpPr>
      <dsp:spPr>
        <a:xfrm>
          <a:off x="5805289" y="1626097"/>
          <a:ext cx="2063750" cy="512584"/>
        </a:xfrm>
        <a:prstGeom prst="roundRect">
          <a:avLst>
            <a:gd name="adj" fmla="val 10000"/>
          </a:avLst>
        </a:prstGeom>
        <a:solidFill>
          <a:schemeClr val="accent5">
            <a:hueOff val="-11441494"/>
            <a:satOff val="3017"/>
            <a:lumOff val="152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HP Simplified" panose="020B0604020204090204" pitchFamily="34" charset="0"/>
            </a:rPr>
            <a:t>Model Training</a:t>
          </a:r>
        </a:p>
        <a:p>
          <a:pPr marL="0" lvl="0" indent="0" algn="ctr" defTabSz="533400">
            <a:lnSpc>
              <a:spcPct val="90000"/>
            </a:lnSpc>
            <a:spcBef>
              <a:spcPct val="0"/>
            </a:spcBef>
            <a:spcAft>
              <a:spcPct val="35000"/>
            </a:spcAft>
            <a:buNone/>
          </a:pPr>
          <a:r>
            <a:rPr lang="en-IN" sz="900" kern="1200" dirty="0" err="1">
              <a:latin typeface="HP Simplified" panose="020B0604020204090204" pitchFamily="34" charset="0"/>
            </a:rPr>
            <a:t>tensorflow</a:t>
          </a:r>
          <a:endParaRPr lang="en-IN" sz="900" kern="1200" dirty="0">
            <a:latin typeface="HP Simplified" panose="020B0604020204090204" pitchFamily="34" charset="0"/>
          </a:endParaRPr>
        </a:p>
      </dsp:txBody>
      <dsp:txXfrm>
        <a:off x="5820302" y="1641110"/>
        <a:ext cx="2033724" cy="482558"/>
      </dsp:txXfrm>
    </dsp:sp>
    <dsp:sp modelId="{E8402B7A-1F14-45D8-A5F4-31533E722124}">
      <dsp:nvSpPr>
        <dsp:cNvPr id="0" name=""/>
        <dsp:cNvSpPr/>
      </dsp:nvSpPr>
      <dsp:spPr>
        <a:xfrm>
          <a:off x="5805289" y="2361990"/>
          <a:ext cx="2063750" cy="541875"/>
        </a:xfrm>
        <a:prstGeom prst="roundRect">
          <a:avLst>
            <a:gd name="adj" fmla="val 10000"/>
          </a:avLst>
        </a:prstGeom>
        <a:solidFill>
          <a:schemeClr val="accent5">
            <a:hueOff val="-13348410"/>
            <a:satOff val="3520"/>
            <a:lumOff val="1784"/>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HP Simplified" panose="020B0604020204090204" pitchFamily="34" charset="0"/>
            </a:rPr>
            <a:t>Model Evaluation</a:t>
          </a:r>
        </a:p>
      </dsp:txBody>
      <dsp:txXfrm>
        <a:off x="5821160" y="2377861"/>
        <a:ext cx="2032008" cy="510133"/>
      </dsp:txXfrm>
    </dsp:sp>
    <dsp:sp modelId="{C179308F-9F2A-460C-9A1A-A8046D55D20E}">
      <dsp:nvSpPr>
        <dsp:cNvPr id="0" name=""/>
        <dsp:cNvSpPr/>
      </dsp:nvSpPr>
      <dsp:spPr>
        <a:xfrm>
          <a:off x="5805289" y="3127174"/>
          <a:ext cx="2063750" cy="602664"/>
        </a:xfrm>
        <a:prstGeom prst="roundRect">
          <a:avLst>
            <a:gd name="adj" fmla="val 10000"/>
          </a:avLst>
        </a:prstGeom>
        <a:solidFill>
          <a:schemeClr val="accent5">
            <a:hueOff val="-15255325"/>
            <a:satOff val="4023"/>
            <a:lumOff val="203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HP Simplified" panose="020B0604020204090204" pitchFamily="34" charset="0"/>
            </a:rPr>
            <a:t>Model Deployment</a:t>
          </a:r>
        </a:p>
      </dsp:txBody>
      <dsp:txXfrm>
        <a:off x="5822940" y="3144825"/>
        <a:ext cx="2028448" cy="567362"/>
      </dsp:txXfrm>
    </dsp:sp>
    <dsp:sp modelId="{6743E71A-BC79-43EC-8817-DA81874A2220}">
      <dsp:nvSpPr>
        <dsp:cNvPr id="0" name=""/>
        <dsp:cNvSpPr/>
      </dsp:nvSpPr>
      <dsp:spPr>
        <a:xfrm>
          <a:off x="5805289" y="3953147"/>
          <a:ext cx="2063750" cy="488518"/>
        </a:xfrm>
        <a:prstGeom prst="roundRect">
          <a:avLst>
            <a:gd name="adj" fmla="val 10000"/>
          </a:avLst>
        </a:prstGeom>
        <a:solidFill>
          <a:schemeClr val="accent5">
            <a:hueOff val="-17162241"/>
            <a:satOff val="4526"/>
            <a:lumOff val="2294"/>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HP Simplified" panose="020B0604020204090204" pitchFamily="34" charset="0"/>
            </a:rPr>
            <a:t>Monitoring &amp; Logging</a:t>
          </a:r>
        </a:p>
      </dsp:txBody>
      <dsp:txXfrm>
        <a:off x="5819597" y="3967455"/>
        <a:ext cx="2035134" cy="459902"/>
      </dsp:txXfrm>
    </dsp:sp>
    <dsp:sp modelId="{810E7C12-2F01-49B6-AE5D-436CBD2A31B1}">
      <dsp:nvSpPr>
        <dsp:cNvPr id="0" name=""/>
        <dsp:cNvSpPr/>
      </dsp:nvSpPr>
      <dsp:spPr>
        <a:xfrm>
          <a:off x="5805289" y="4664973"/>
          <a:ext cx="2063750" cy="482262"/>
        </a:xfrm>
        <a:prstGeom prst="roundRect">
          <a:avLst>
            <a:gd name="adj" fmla="val 10000"/>
          </a:avLst>
        </a:prstGeom>
        <a:solidFill>
          <a:schemeClr val="accent5">
            <a:hueOff val="-19069156"/>
            <a:satOff val="5029"/>
            <a:lumOff val="2549"/>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HP Simplified" panose="020B0604020204090204" pitchFamily="34" charset="0"/>
            </a:rPr>
            <a:t>CI/CD</a:t>
          </a:r>
        </a:p>
      </dsp:txBody>
      <dsp:txXfrm>
        <a:off x="5819414" y="4679098"/>
        <a:ext cx="2035500" cy="454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E4A4B-D125-4821-8264-932ED5118874}">
      <dsp:nvSpPr>
        <dsp:cNvPr id="0" name=""/>
        <dsp:cNvSpPr/>
      </dsp:nvSpPr>
      <dsp:spPr>
        <a:xfrm>
          <a:off x="517307" y="2552"/>
          <a:ext cx="720000" cy="1684858"/>
        </a:xfrm>
        <a:prstGeom prst="rect">
          <a:avLst/>
        </a:prstGeom>
        <a:solidFill>
          <a:srgbClr val="00B050"/>
        </a:solidFill>
        <a:ln w="1397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HP Simplified" panose="020B0604020204090204" pitchFamily="34" charset="0"/>
            </a:rPr>
            <a:t>Predict</a:t>
          </a:r>
        </a:p>
      </dsp:txBody>
      <dsp:txXfrm>
        <a:off x="517307" y="2552"/>
        <a:ext cx="720000" cy="1684858"/>
      </dsp:txXfrm>
    </dsp:sp>
    <dsp:sp modelId="{91B0BB45-2935-4BAB-8888-53956E2AA49F}">
      <dsp:nvSpPr>
        <dsp:cNvPr id="0" name=""/>
        <dsp:cNvSpPr/>
      </dsp:nvSpPr>
      <dsp:spPr>
        <a:xfrm>
          <a:off x="517307" y="1771654"/>
          <a:ext cx="720000" cy="1684858"/>
        </a:xfrm>
        <a:prstGeom prst="rect">
          <a:avLst/>
        </a:prstGeom>
        <a:solidFill>
          <a:srgbClr val="00B0F0"/>
        </a:solidFill>
        <a:ln w="1397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HP Simplified" panose="020B0604020204090204" pitchFamily="34" charset="0"/>
            </a:rPr>
            <a:t>Generate</a:t>
          </a:r>
        </a:p>
      </dsp:txBody>
      <dsp:txXfrm>
        <a:off x="517307" y="1771654"/>
        <a:ext cx="720000" cy="1684858"/>
      </dsp:txXfrm>
    </dsp:sp>
    <dsp:sp modelId="{694C134B-3633-4F91-9CDF-890F18C9DE90}">
      <dsp:nvSpPr>
        <dsp:cNvPr id="0" name=""/>
        <dsp:cNvSpPr/>
      </dsp:nvSpPr>
      <dsp:spPr>
        <a:xfrm>
          <a:off x="517307" y="3540756"/>
          <a:ext cx="720000" cy="1684858"/>
        </a:xfrm>
        <a:prstGeom prst="rect">
          <a:avLst/>
        </a:prstGeom>
        <a:solidFill>
          <a:schemeClr val="accent5">
            <a:lumMod val="50000"/>
          </a:schemeClr>
        </a:solidFill>
        <a:ln w="13970" cap="flat" cmpd="sng" algn="ctr">
          <a:solidFill>
            <a:schemeClr val="lt1">
              <a:hueOff val="0"/>
              <a:satOff val="0"/>
              <a:lumOff val="0"/>
              <a:alphaOff val="0"/>
            </a:schemeClr>
          </a:solidFill>
          <a:prstDash val="solid"/>
        </a:ln>
        <a:effectLst>
          <a:outerShdw blurRad="50800" dist="38100" algn="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HP Simplified" panose="020B0604020204090204" pitchFamily="34" charset="0"/>
            </a:rPr>
            <a:t>Diagnose</a:t>
          </a:r>
        </a:p>
      </dsp:txBody>
      <dsp:txXfrm>
        <a:off x="517307" y="3540756"/>
        <a:ext cx="720000" cy="168485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16F0862-66B8-4D31-9569-382A4769318C}" type="datetimeFigureOut">
              <a:rPr lang="en-IN" smtClean="0"/>
              <a:t>09-09-2024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722DF95A-6D35-4DD6-A77D-750E7F8B52E7}"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656563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F0862-66B8-4D31-9569-382A4769318C}"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DF95A-6D35-4DD6-A77D-750E7F8B52E7}" type="slidenum">
              <a:rPr lang="en-IN" smtClean="0"/>
              <a:t>‹#›</a:t>
            </a:fld>
            <a:endParaRPr lang="en-IN"/>
          </a:p>
        </p:txBody>
      </p:sp>
    </p:spTree>
    <p:extLst>
      <p:ext uri="{BB962C8B-B14F-4D97-AF65-F5344CB8AC3E}">
        <p14:creationId xmlns:p14="http://schemas.microsoft.com/office/powerpoint/2010/main" val="2325755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F0862-66B8-4D31-9569-382A4769318C}"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DF95A-6D35-4DD6-A77D-750E7F8B52E7}" type="slidenum">
              <a:rPr lang="en-IN" smtClean="0"/>
              <a:t>‹#›</a:t>
            </a:fld>
            <a:endParaRPr lang="en-IN"/>
          </a:p>
        </p:txBody>
      </p:sp>
    </p:spTree>
    <p:extLst>
      <p:ext uri="{BB962C8B-B14F-4D97-AF65-F5344CB8AC3E}">
        <p14:creationId xmlns:p14="http://schemas.microsoft.com/office/powerpoint/2010/main" val="4039073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F0862-66B8-4D31-9569-382A4769318C}"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DF95A-6D35-4DD6-A77D-750E7F8B52E7}" type="slidenum">
              <a:rPr lang="en-IN" smtClean="0"/>
              <a:t>‹#›</a:t>
            </a:fld>
            <a:endParaRPr lang="en-IN"/>
          </a:p>
        </p:txBody>
      </p:sp>
    </p:spTree>
    <p:extLst>
      <p:ext uri="{BB962C8B-B14F-4D97-AF65-F5344CB8AC3E}">
        <p14:creationId xmlns:p14="http://schemas.microsoft.com/office/powerpoint/2010/main" val="2516550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F0862-66B8-4D31-9569-382A4769318C}" type="datetimeFigureOut">
              <a:rPr lang="en-IN" smtClean="0"/>
              <a:t>09-09-2024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DF95A-6D35-4DD6-A77D-750E7F8B52E7}"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47647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F0862-66B8-4D31-9569-382A4769318C}"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2DF95A-6D35-4DD6-A77D-750E7F8B52E7}" type="slidenum">
              <a:rPr lang="en-IN" smtClean="0"/>
              <a:t>‹#›</a:t>
            </a:fld>
            <a:endParaRPr lang="en-IN"/>
          </a:p>
        </p:txBody>
      </p:sp>
    </p:spTree>
    <p:extLst>
      <p:ext uri="{BB962C8B-B14F-4D97-AF65-F5344CB8AC3E}">
        <p14:creationId xmlns:p14="http://schemas.microsoft.com/office/powerpoint/2010/main" val="265877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F0862-66B8-4D31-9569-382A4769318C}" type="datetimeFigureOut">
              <a:rPr lang="en-IN" smtClean="0"/>
              <a:t>09-09-2024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2DF95A-6D35-4DD6-A77D-750E7F8B52E7}" type="slidenum">
              <a:rPr lang="en-IN" smtClean="0"/>
              <a:t>‹#›</a:t>
            </a:fld>
            <a:endParaRPr lang="en-IN"/>
          </a:p>
        </p:txBody>
      </p:sp>
    </p:spTree>
    <p:extLst>
      <p:ext uri="{BB962C8B-B14F-4D97-AF65-F5344CB8AC3E}">
        <p14:creationId xmlns:p14="http://schemas.microsoft.com/office/powerpoint/2010/main" val="197817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F0862-66B8-4D31-9569-382A4769318C}" type="datetimeFigureOut">
              <a:rPr lang="en-IN" smtClean="0"/>
              <a:t>09-09-2024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2DF95A-6D35-4DD6-A77D-750E7F8B52E7}" type="slidenum">
              <a:rPr lang="en-IN" smtClean="0"/>
              <a:t>‹#›</a:t>
            </a:fld>
            <a:endParaRPr lang="en-IN"/>
          </a:p>
        </p:txBody>
      </p:sp>
    </p:spTree>
    <p:extLst>
      <p:ext uri="{BB962C8B-B14F-4D97-AF65-F5344CB8AC3E}">
        <p14:creationId xmlns:p14="http://schemas.microsoft.com/office/powerpoint/2010/main" val="2247948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6F0862-66B8-4D31-9569-382A4769318C}" type="datetimeFigureOut">
              <a:rPr lang="en-IN" smtClean="0"/>
              <a:t>09-09-2024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2DF95A-6D35-4DD6-A77D-750E7F8B52E7}" type="slidenum">
              <a:rPr lang="en-IN" smtClean="0"/>
              <a:t>‹#›</a:t>
            </a:fld>
            <a:endParaRPr lang="en-IN"/>
          </a:p>
        </p:txBody>
      </p:sp>
    </p:spTree>
    <p:extLst>
      <p:ext uri="{BB962C8B-B14F-4D97-AF65-F5344CB8AC3E}">
        <p14:creationId xmlns:p14="http://schemas.microsoft.com/office/powerpoint/2010/main" val="2469991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6F0862-66B8-4D31-9569-382A4769318C}"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2DF95A-6D35-4DD6-A77D-750E7F8B52E7}" type="slidenum">
              <a:rPr lang="en-IN" smtClean="0"/>
              <a:t>‹#›</a:t>
            </a:fld>
            <a:endParaRPr lang="en-IN"/>
          </a:p>
        </p:txBody>
      </p:sp>
    </p:spTree>
    <p:extLst>
      <p:ext uri="{BB962C8B-B14F-4D97-AF65-F5344CB8AC3E}">
        <p14:creationId xmlns:p14="http://schemas.microsoft.com/office/powerpoint/2010/main" val="555795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6F0862-66B8-4D31-9569-382A4769318C}" type="datetimeFigureOut">
              <a:rPr lang="en-IN" smtClean="0"/>
              <a:t>09-09-2024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2DF95A-6D35-4DD6-A77D-750E7F8B52E7}" type="slidenum">
              <a:rPr lang="en-IN" smtClean="0"/>
              <a:t>‹#›</a:t>
            </a:fld>
            <a:endParaRPr lang="en-IN"/>
          </a:p>
        </p:txBody>
      </p:sp>
    </p:spTree>
    <p:extLst>
      <p:ext uri="{BB962C8B-B14F-4D97-AF65-F5344CB8AC3E}">
        <p14:creationId xmlns:p14="http://schemas.microsoft.com/office/powerpoint/2010/main" val="226903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16F0862-66B8-4D31-9569-382A4769318C}" type="datetimeFigureOut">
              <a:rPr lang="en-IN" smtClean="0"/>
              <a:t>09-09-2024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722DF95A-6D35-4DD6-A77D-750E7F8B52E7}" type="slidenum">
              <a:rPr lang="en-IN" smtClean="0"/>
              <a:t>‹#›</a:t>
            </a:fld>
            <a:endParaRPr lang="en-IN"/>
          </a:p>
        </p:txBody>
      </p:sp>
    </p:spTree>
    <p:extLst>
      <p:ext uri="{BB962C8B-B14F-4D97-AF65-F5344CB8AC3E}">
        <p14:creationId xmlns:p14="http://schemas.microsoft.com/office/powerpoint/2010/main" val="28672804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2D231B-CE4C-E494-890D-2E35C3AD35A2}"/>
              </a:ext>
            </a:extLst>
          </p:cNvPr>
          <p:cNvSpPr txBox="1"/>
          <p:nvPr/>
        </p:nvSpPr>
        <p:spPr>
          <a:xfrm>
            <a:off x="2548467" y="1914436"/>
            <a:ext cx="7670800" cy="2062103"/>
          </a:xfrm>
          <a:prstGeom prst="rect">
            <a:avLst/>
          </a:prstGeom>
          <a:noFill/>
        </p:spPr>
        <p:txBody>
          <a:bodyPr wrap="square">
            <a:spAutoFit/>
          </a:bodyPr>
          <a:lstStyle/>
          <a:p>
            <a:r>
              <a:rPr lang="en-US" sz="3200" dirty="0">
                <a:latin typeface="Abadi" panose="020B0604020104020204" pitchFamily="34" charset="0"/>
              </a:rPr>
              <a:t>1. Introduction</a:t>
            </a:r>
          </a:p>
          <a:p>
            <a:r>
              <a:rPr lang="en-US" sz="3200" dirty="0">
                <a:latin typeface="Abadi" panose="020B0604020104020204" pitchFamily="34" charset="0"/>
              </a:rPr>
              <a:t>2. Understanding Solutions oriented AI</a:t>
            </a:r>
          </a:p>
          <a:p>
            <a:r>
              <a:rPr lang="en-US" sz="3200" dirty="0">
                <a:latin typeface="Abadi" panose="020B0604020104020204" pitchFamily="34" charset="0"/>
              </a:rPr>
              <a:t>3. Tools &amp; techniques</a:t>
            </a:r>
          </a:p>
          <a:p>
            <a:r>
              <a:rPr lang="en-US" sz="3200" dirty="0">
                <a:latin typeface="Abadi" panose="020B0604020104020204" pitchFamily="34" charset="0"/>
              </a:rPr>
              <a:t>4. About next Part #2 </a:t>
            </a:r>
          </a:p>
        </p:txBody>
      </p:sp>
    </p:spTree>
    <p:extLst>
      <p:ext uri="{BB962C8B-B14F-4D97-AF65-F5344CB8AC3E}">
        <p14:creationId xmlns:p14="http://schemas.microsoft.com/office/powerpoint/2010/main" val="4014867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E0647-2543-4033-47C8-7F2A4F245546}"/>
              </a:ext>
            </a:extLst>
          </p:cNvPr>
          <p:cNvSpPr txBox="1"/>
          <p:nvPr/>
        </p:nvSpPr>
        <p:spPr>
          <a:xfrm>
            <a:off x="160867" y="135467"/>
            <a:ext cx="2757486" cy="523220"/>
          </a:xfrm>
          <a:prstGeom prst="rect">
            <a:avLst/>
          </a:prstGeom>
          <a:noFill/>
        </p:spPr>
        <p:txBody>
          <a:bodyPr wrap="none" rtlCol="0">
            <a:spAutoFit/>
          </a:bodyPr>
          <a:lstStyle/>
          <a:p>
            <a:r>
              <a:rPr lang="en-IN" sz="2800" b="1" dirty="0">
                <a:solidFill>
                  <a:srgbClr val="00B0F0"/>
                </a:solidFill>
              </a:rPr>
              <a:t>Dream eleven</a:t>
            </a:r>
          </a:p>
        </p:txBody>
      </p:sp>
      <p:graphicFrame>
        <p:nvGraphicFramePr>
          <p:cNvPr id="6" name="Diagram 5">
            <a:extLst>
              <a:ext uri="{FF2B5EF4-FFF2-40B4-BE49-F238E27FC236}">
                <a16:creationId xmlns:a16="http://schemas.microsoft.com/office/drawing/2014/main" id="{15E66C22-DF49-9D39-F3F3-23C775D35BBA}"/>
              </a:ext>
            </a:extLst>
          </p:cNvPr>
          <p:cNvGraphicFramePr/>
          <p:nvPr>
            <p:extLst>
              <p:ext uri="{D42A27DB-BD31-4B8C-83A1-F6EECF244321}">
                <p14:modId xmlns:p14="http://schemas.microsoft.com/office/powerpoint/2010/main" val="1404410041"/>
              </p:ext>
            </p:extLst>
          </p:nvPr>
        </p:nvGraphicFramePr>
        <p:xfrm>
          <a:off x="694265" y="78740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C8CF6C42-BE25-419A-6C93-1302DA665B03}"/>
              </a:ext>
            </a:extLst>
          </p:cNvPr>
          <p:cNvSpPr txBox="1"/>
          <p:nvPr/>
        </p:nvSpPr>
        <p:spPr>
          <a:xfrm>
            <a:off x="210349" y="6420937"/>
            <a:ext cx="2935997" cy="369332"/>
          </a:xfrm>
          <a:prstGeom prst="rect">
            <a:avLst/>
          </a:prstGeom>
          <a:noFill/>
        </p:spPr>
        <p:txBody>
          <a:bodyPr wrap="none" rtlCol="0">
            <a:spAutoFit/>
          </a:bodyPr>
          <a:lstStyle/>
          <a:p>
            <a:r>
              <a:rPr lang="en-IN" dirty="0">
                <a:solidFill>
                  <a:srgbClr val="00B0F0"/>
                </a:solidFill>
                <a:latin typeface="HP Simplified" panose="020B0604020204090204" pitchFamily="34" charset="0"/>
              </a:rPr>
              <a:t>Get data from Analytics team</a:t>
            </a:r>
          </a:p>
        </p:txBody>
      </p:sp>
      <p:sp>
        <p:nvSpPr>
          <p:cNvPr id="8" name="TextBox 7">
            <a:extLst>
              <a:ext uri="{FF2B5EF4-FFF2-40B4-BE49-F238E27FC236}">
                <a16:creationId xmlns:a16="http://schemas.microsoft.com/office/drawing/2014/main" id="{C5654452-201A-297C-35F6-EF9C9FB37379}"/>
              </a:ext>
            </a:extLst>
          </p:cNvPr>
          <p:cNvSpPr txBox="1"/>
          <p:nvPr/>
        </p:nvSpPr>
        <p:spPr>
          <a:xfrm>
            <a:off x="3320916" y="6420937"/>
            <a:ext cx="2874698" cy="369332"/>
          </a:xfrm>
          <a:prstGeom prst="rect">
            <a:avLst/>
          </a:prstGeom>
          <a:noFill/>
        </p:spPr>
        <p:txBody>
          <a:bodyPr wrap="none" rtlCol="0">
            <a:spAutoFit/>
          </a:bodyPr>
          <a:lstStyle/>
          <a:p>
            <a:r>
              <a:rPr lang="en-IN" dirty="0">
                <a:solidFill>
                  <a:srgbClr val="00B0F0"/>
                </a:solidFill>
                <a:latin typeface="HP Simplified" panose="020B0604020204090204" pitchFamily="34" charset="0"/>
              </a:rPr>
              <a:t>Identify  the feature &amp; labels</a:t>
            </a:r>
          </a:p>
        </p:txBody>
      </p:sp>
      <p:sp>
        <p:nvSpPr>
          <p:cNvPr id="9" name="TextBox 8">
            <a:extLst>
              <a:ext uri="{FF2B5EF4-FFF2-40B4-BE49-F238E27FC236}">
                <a16:creationId xmlns:a16="http://schemas.microsoft.com/office/drawing/2014/main" id="{3F92BF3B-73AE-FB60-8F1F-3E7845AC7028}"/>
              </a:ext>
            </a:extLst>
          </p:cNvPr>
          <p:cNvSpPr txBox="1"/>
          <p:nvPr/>
        </p:nvSpPr>
        <p:spPr>
          <a:xfrm>
            <a:off x="6932214" y="6420937"/>
            <a:ext cx="1215397" cy="369332"/>
          </a:xfrm>
          <a:prstGeom prst="rect">
            <a:avLst/>
          </a:prstGeom>
          <a:noFill/>
        </p:spPr>
        <p:txBody>
          <a:bodyPr wrap="none" rtlCol="0">
            <a:spAutoFit/>
          </a:bodyPr>
          <a:lstStyle/>
          <a:p>
            <a:r>
              <a:rPr lang="en-IN" dirty="0">
                <a:solidFill>
                  <a:srgbClr val="00B0F0"/>
                </a:solidFill>
                <a:latin typeface="HP Simplified" panose="020B0604020204090204" pitchFamily="34" charset="0"/>
              </a:rPr>
              <a:t>Implement</a:t>
            </a:r>
          </a:p>
        </p:txBody>
      </p:sp>
      <p:sp>
        <p:nvSpPr>
          <p:cNvPr id="3" name="Arrow: Right 2">
            <a:extLst>
              <a:ext uri="{FF2B5EF4-FFF2-40B4-BE49-F238E27FC236}">
                <a16:creationId xmlns:a16="http://schemas.microsoft.com/office/drawing/2014/main" id="{F5F51E6D-224A-79B1-4079-45D71B1BE56F}"/>
              </a:ext>
            </a:extLst>
          </p:cNvPr>
          <p:cNvSpPr/>
          <p:nvPr/>
        </p:nvSpPr>
        <p:spPr>
          <a:xfrm>
            <a:off x="8949268" y="1303870"/>
            <a:ext cx="719667" cy="4715930"/>
          </a:xfrm>
          <a:prstGeom prst="rightArrow">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Diagram 3">
            <a:extLst>
              <a:ext uri="{FF2B5EF4-FFF2-40B4-BE49-F238E27FC236}">
                <a16:creationId xmlns:a16="http://schemas.microsoft.com/office/drawing/2014/main" id="{7B15D55B-8AA6-71B3-504E-4200DA3BADC0}"/>
              </a:ext>
            </a:extLst>
          </p:cNvPr>
          <p:cNvGraphicFramePr/>
          <p:nvPr>
            <p:extLst>
              <p:ext uri="{D42A27DB-BD31-4B8C-83A1-F6EECF244321}">
                <p14:modId xmlns:p14="http://schemas.microsoft.com/office/powerpoint/2010/main" val="3501065604"/>
              </p:ext>
            </p:extLst>
          </p:nvPr>
        </p:nvGraphicFramePr>
        <p:xfrm>
          <a:off x="9347201" y="897467"/>
          <a:ext cx="1754614" cy="5228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4995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42F24F1-C1EF-471F-A19B-A340CE541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56C425C-3C64-47BA-B583-94D39B9B7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6568"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D4F835C-07F3-4DAB-08F5-38AD02667FF3}"/>
              </a:ext>
            </a:extLst>
          </p:cNvPr>
          <p:cNvSpPr txBox="1"/>
          <p:nvPr/>
        </p:nvSpPr>
        <p:spPr>
          <a:xfrm>
            <a:off x="2337835" y="1550209"/>
            <a:ext cx="8996226" cy="840926"/>
          </a:xfrm>
          <a:prstGeom prst="rect">
            <a:avLst/>
          </a:prstGeom>
          <a:noFill/>
        </p:spPr>
        <p:txBody>
          <a:bodyPr wrap="square">
            <a:spAutoFit/>
          </a:bodyPr>
          <a:lstStyle/>
          <a:p>
            <a:pPr defTabSz="461772">
              <a:spcAft>
                <a:spcPts val="600"/>
              </a:spcAft>
            </a:pPr>
            <a:r>
              <a:rPr lang="en-US" sz="2424" kern="1200">
                <a:solidFill>
                  <a:schemeClr val="tx1"/>
                </a:solidFill>
                <a:latin typeface="Abadi" panose="020B0604020104020204" pitchFamily="34" charset="0"/>
                <a:ea typeface="+mn-ea"/>
                <a:cs typeface="+mn-cs"/>
              </a:rPr>
              <a:t>the entirety of an individual's interactions, emotions, perceptions, and thoughts throughout their life journey ….</a:t>
            </a:r>
            <a:endParaRPr lang="en-IN" sz="2400">
              <a:latin typeface="Abadi" panose="020B0604020104020204" pitchFamily="34" charset="0"/>
            </a:endParaRPr>
          </a:p>
        </p:txBody>
      </p:sp>
      <p:sp>
        <p:nvSpPr>
          <p:cNvPr id="6" name="TextBox 5">
            <a:extLst>
              <a:ext uri="{FF2B5EF4-FFF2-40B4-BE49-F238E27FC236}">
                <a16:creationId xmlns:a16="http://schemas.microsoft.com/office/drawing/2014/main" id="{1C64B2C7-09C2-8ABF-32D2-014CD22C4216}"/>
              </a:ext>
            </a:extLst>
          </p:cNvPr>
          <p:cNvSpPr txBox="1"/>
          <p:nvPr/>
        </p:nvSpPr>
        <p:spPr>
          <a:xfrm>
            <a:off x="1335399" y="643467"/>
            <a:ext cx="4323620" cy="589713"/>
          </a:xfrm>
          <a:prstGeom prst="rect">
            <a:avLst/>
          </a:prstGeom>
          <a:noFill/>
        </p:spPr>
        <p:txBody>
          <a:bodyPr wrap="none" rtlCol="0">
            <a:spAutoFit/>
          </a:bodyPr>
          <a:lstStyle/>
          <a:p>
            <a:pPr defTabSz="461772">
              <a:spcAft>
                <a:spcPts val="600"/>
              </a:spcAft>
            </a:pPr>
            <a:r>
              <a:rPr lang="en-IN" sz="3232" kern="1200" dirty="0">
                <a:solidFill>
                  <a:schemeClr val="tx1"/>
                </a:solidFill>
                <a:latin typeface="Abadi" panose="020B0604020104020204" pitchFamily="34" charset="0"/>
                <a:ea typeface="+mn-ea"/>
                <a:cs typeface="+mn-cs"/>
              </a:rPr>
              <a:t>HX (</a:t>
            </a:r>
            <a:r>
              <a:rPr lang="en-IN" sz="3232" kern="1200" dirty="0">
                <a:solidFill>
                  <a:srgbClr val="FF0000"/>
                </a:solidFill>
                <a:latin typeface="Abadi" panose="020B0604020104020204" pitchFamily="34" charset="0"/>
                <a:ea typeface="+mn-ea"/>
                <a:cs typeface="+mn-cs"/>
              </a:rPr>
              <a:t>H</a:t>
            </a:r>
            <a:r>
              <a:rPr lang="en-IN" sz="3232" kern="1200" dirty="0">
                <a:solidFill>
                  <a:schemeClr val="tx1"/>
                </a:solidFill>
                <a:latin typeface="Abadi" panose="020B0604020104020204" pitchFamily="34" charset="0"/>
                <a:ea typeface="+mn-ea"/>
                <a:cs typeface="+mn-cs"/>
              </a:rPr>
              <a:t>uman </a:t>
            </a:r>
            <a:r>
              <a:rPr lang="en-IN" sz="3232" kern="1200" dirty="0" err="1">
                <a:solidFill>
                  <a:schemeClr val="tx1"/>
                </a:solidFill>
                <a:latin typeface="Abadi" panose="020B0604020104020204" pitchFamily="34" charset="0"/>
                <a:ea typeface="+mn-ea"/>
                <a:cs typeface="+mn-cs"/>
              </a:rPr>
              <a:t>e</a:t>
            </a:r>
            <a:r>
              <a:rPr lang="en-IN" sz="3232" kern="1200" dirty="0" err="1">
                <a:solidFill>
                  <a:srgbClr val="FF0000"/>
                </a:solidFill>
                <a:latin typeface="Abadi" panose="020B0604020104020204" pitchFamily="34" charset="0"/>
                <a:ea typeface="+mn-ea"/>
                <a:cs typeface="+mn-cs"/>
              </a:rPr>
              <a:t>X</a:t>
            </a:r>
            <a:r>
              <a:rPr lang="en-IN" sz="3232" kern="1200" dirty="0" err="1">
                <a:solidFill>
                  <a:schemeClr val="tx1"/>
                </a:solidFill>
                <a:latin typeface="Abadi" panose="020B0604020104020204" pitchFamily="34" charset="0"/>
                <a:ea typeface="+mn-ea"/>
                <a:cs typeface="+mn-cs"/>
              </a:rPr>
              <a:t>perience</a:t>
            </a:r>
            <a:r>
              <a:rPr lang="en-IN" sz="3232" kern="1200" dirty="0">
                <a:solidFill>
                  <a:schemeClr val="tx1"/>
                </a:solidFill>
                <a:latin typeface="Abadi" panose="020B0604020104020204" pitchFamily="34" charset="0"/>
                <a:ea typeface="+mn-ea"/>
                <a:cs typeface="+mn-cs"/>
              </a:rPr>
              <a:t>)</a:t>
            </a:r>
            <a:endParaRPr lang="en-IN" sz="3200" dirty="0">
              <a:latin typeface="Abadi" panose="020B0604020104020204" pitchFamily="34" charset="0"/>
            </a:endParaRPr>
          </a:p>
        </p:txBody>
      </p:sp>
      <p:sp>
        <p:nvSpPr>
          <p:cNvPr id="10" name="TextBox 9">
            <a:extLst>
              <a:ext uri="{FF2B5EF4-FFF2-40B4-BE49-F238E27FC236}">
                <a16:creationId xmlns:a16="http://schemas.microsoft.com/office/drawing/2014/main" id="{BDA49766-321F-D60C-F58F-182B7D29B3B8}"/>
              </a:ext>
            </a:extLst>
          </p:cNvPr>
          <p:cNvSpPr txBox="1"/>
          <p:nvPr/>
        </p:nvSpPr>
        <p:spPr>
          <a:xfrm>
            <a:off x="2337835" y="3267357"/>
            <a:ext cx="8790598" cy="1214672"/>
          </a:xfrm>
          <a:prstGeom prst="rect">
            <a:avLst/>
          </a:prstGeom>
          <a:noFill/>
        </p:spPr>
        <p:txBody>
          <a:bodyPr wrap="square">
            <a:spAutoFit/>
          </a:bodyPr>
          <a:lstStyle/>
          <a:p>
            <a:pPr defTabSz="461772">
              <a:spcAft>
                <a:spcPts val="600"/>
              </a:spcAft>
            </a:pPr>
            <a:r>
              <a:rPr lang="en-US" sz="2424" kern="1200" dirty="0">
                <a:solidFill>
                  <a:schemeClr val="tx1"/>
                </a:solidFill>
                <a:latin typeface="Abadi" panose="020B0604020104020204" pitchFamily="34" charset="0"/>
                <a:ea typeface="+mn-ea"/>
                <a:cs typeface="+mn-cs"/>
              </a:rPr>
              <a:t>education is a way to make one’s mental models more accurate by internalizing the knowledge and experience other people have collected throughout their lives</a:t>
            </a:r>
            <a:endParaRPr lang="en-IN" sz="2400" dirty="0">
              <a:latin typeface="Abadi" panose="020B0604020104020204" pitchFamily="34" charset="0"/>
            </a:endParaRPr>
          </a:p>
        </p:txBody>
      </p:sp>
      <p:sp>
        <p:nvSpPr>
          <p:cNvPr id="11" name="TextBox 10">
            <a:extLst>
              <a:ext uri="{FF2B5EF4-FFF2-40B4-BE49-F238E27FC236}">
                <a16:creationId xmlns:a16="http://schemas.microsoft.com/office/drawing/2014/main" id="{477D18DD-8109-550A-E2D5-B977778B08D7}"/>
              </a:ext>
            </a:extLst>
          </p:cNvPr>
          <p:cNvSpPr txBox="1"/>
          <p:nvPr/>
        </p:nvSpPr>
        <p:spPr>
          <a:xfrm>
            <a:off x="3794367" y="4993497"/>
            <a:ext cx="4437433" cy="1229567"/>
          </a:xfrm>
          <a:prstGeom prst="rect">
            <a:avLst/>
          </a:prstGeom>
          <a:noFill/>
        </p:spPr>
        <p:txBody>
          <a:bodyPr wrap="none" rtlCol="0">
            <a:spAutoFit/>
          </a:bodyPr>
          <a:lstStyle/>
          <a:p>
            <a:pPr marL="346329" indent="-346329" defTabSz="461772">
              <a:lnSpc>
                <a:spcPct val="150000"/>
              </a:lnSpc>
              <a:spcAft>
                <a:spcPts val="600"/>
              </a:spcAft>
              <a:buFont typeface="Wingdings" panose="05000000000000000000" pitchFamily="2" charset="2"/>
              <a:buChar char="ü"/>
            </a:pPr>
            <a:r>
              <a:rPr lang="en-IN" sz="2424" kern="1200">
                <a:solidFill>
                  <a:schemeClr val="tx1"/>
                </a:solidFill>
                <a:latin typeface="Abadi" panose="020B0604020104020204" pitchFamily="34" charset="0"/>
                <a:ea typeface="+mn-ea"/>
                <a:cs typeface="+mn-cs"/>
              </a:rPr>
              <a:t>Helps present to occur better</a:t>
            </a:r>
          </a:p>
          <a:p>
            <a:pPr marL="346329" indent="-346329" defTabSz="461772">
              <a:lnSpc>
                <a:spcPct val="150000"/>
              </a:lnSpc>
              <a:spcAft>
                <a:spcPts val="600"/>
              </a:spcAft>
              <a:buFont typeface="Wingdings" panose="05000000000000000000" pitchFamily="2" charset="2"/>
              <a:buChar char="ü"/>
            </a:pPr>
            <a:r>
              <a:rPr lang="en-IN" sz="2424" kern="1200">
                <a:solidFill>
                  <a:schemeClr val="tx1"/>
                </a:solidFill>
                <a:latin typeface="Abadi" panose="020B0604020104020204" pitchFamily="34" charset="0"/>
                <a:ea typeface="+mn-ea"/>
                <a:cs typeface="+mn-cs"/>
              </a:rPr>
              <a:t>Assess future to be better</a:t>
            </a:r>
            <a:endParaRPr lang="en-IN" sz="2400">
              <a:latin typeface="Abadi" panose="020B0604020104020204" pitchFamily="34" charset="0"/>
            </a:endParaRPr>
          </a:p>
        </p:txBody>
      </p:sp>
      <p:sp>
        <p:nvSpPr>
          <p:cNvPr id="12" name="Arrow: Down 11">
            <a:extLst>
              <a:ext uri="{FF2B5EF4-FFF2-40B4-BE49-F238E27FC236}">
                <a16:creationId xmlns:a16="http://schemas.microsoft.com/office/drawing/2014/main" id="{18FF0652-2970-DBC3-8DD7-9CC129EE1E07}"/>
              </a:ext>
            </a:extLst>
          </p:cNvPr>
          <p:cNvSpPr/>
          <p:nvPr/>
        </p:nvSpPr>
        <p:spPr>
          <a:xfrm rot="16200000">
            <a:off x="2004213" y="4681407"/>
            <a:ext cx="1155624" cy="1910628"/>
          </a:xfrm>
          <a:prstGeom prst="downArrow">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defTabSz="461772">
              <a:spcAft>
                <a:spcPts val="600"/>
              </a:spcAft>
            </a:pPr>
            <a:r>
              <a:rPr lang="en-IN" sz="1818" kern="1200">
                <a:solidFill>
                  <a:srgbClr val="555555"/>
                </a:solidFill>
                <a:latin typeface="+mn-lt"/>
                <a:ea typeface="+mn-ea"/>
                <a:cs typeface="+mn-cs"/>
              </a:rPr>
              <a:t>HX</a:t>
            </a:r>
            <a:endParaRPr lang="en-IN"/>
          </a:p>
        </p:txBody>
      </p:sp>
      <p:sp>
        <p:nvSpPr>
          <p:cNvPr id="13" name="TextBox 12">
            <a:extLst>
              <a:ext uri="{FF2B5EF4-FFF2-40B4-BE49-F238E27FC236}">
                <a16:creationId xmlns:a16="http://schemas.microsoft.com/office/drawing/2014/main" id="{4CB1767F-D037-837C-4310-AB5967589DA8}"/>
              </a:ext>
            </a:extLst>
          </p:cNvPr>
          <p:cNvSpPr txBox="1"/>
          <p:nvPr/>
        </p:nvSpPr>
        <p:spPr>
          <a:xfrm>
            <a:off x="857938" y="1783799"/>
            <a:ext cx="768773" cy="373745"/>
          </a:xfrm>
          <a:prstGeom prst="rect">
            <a:avLst/>
          </a:prstGeom>
          <a:noFill/>
        </p:spPr>
        <p:txBody>
          <a:bodyPr wrap="none" rtlCol="0">
            <a:spAutoFit/>
          </a:bodyPr>
          <a:lstStyle/>
          <a:p>
            <a:pPr defTabSz="461772">
              <a:spcAft>
                <a:spcPts val="600"/>
              </a:spcAft>
            </a:pPr>
            <a:r>
              <a:rPr lang="en-IN" sz="1818" kern="1200">
                <a:solidFill>
                  <a:schemeClr val="tx1"/>
                </a:solidFill>
                <a:latin typeface="Abadi" panose="020B0604020104020204" pitchFamily="34" charset="0"/>
                <a:ea typeface="+mn-ea"/>
                <a:cs typeface="+mn-cs"/>
              </a:rPr>
              <a:t>What </a:t>
            </a:r>
            <a:endParaRPr lang="en-IN">
              <a:latin typeface="Abadi" panose="020B0604020104020204" pitchFamily="34" charset="0"/>
            </a:endParaRPr>
          </a:p>
        </p:txBody>
      </p:sp>
      <p:sp>
        <p:nvSpPr>
          <p:cNvPr id="14" name="TextBox 13">
            <a:extLst>
              <a:ext uri="{FF2B5EF4-FFF2-40B4-BE49-F238E27FC236}">
                <a16:creationId xmlns:a16="http://schemas.microsoft.com/office/drawing/2014/main" id="{68D283B5-EA7D-4E96-16AC-ECEAC82C8BCE}"/>
              </a:ext>
            </a:extLst>
          </p:cNvPr>
          <p:cNvSpPr txBox="1"/>
          <p:nvPr/>
        </p:nvSpPr>
        <p:spPr>
          <a:xfrm>
            <a:off x="922041" y="3762849"/>
            <a:ext cx="701096" cy="373745"/>
          </a:xfrm>
          <a:prstGeom prst="rect">
            <a:avLst/>
          </a:prstGeom>
          <a:noFill/>
        </p:spPr>
        <p:txBody>
          <a:bodyPr wrap="none" rtlCol="0">
            <a:spAutoFit/>
          </a:bodyPr>
          <a:lstStyle/>
          <a:p>
            <a:pPr defTabSz="461772">
              <a:spcAft>
                <a:spcPts val="600"/>
              </a:spcAft>
            </a:pPr>
            <a:r>
              <a:rPr lang="en-IN" sz="1818" kern="1200">
                <a:solidFill>
                  <a:schemeClr val="tx1"/>
                </a:solidFill>
                <a:latin typeface="Abadi" panose="020B0604020104020204" pitchFamily="34" charset="0"/>
                <a:ea typeface="+mn-ea"/>
                <a:cs typeface="+mn-cs"/>
              </a:rPr>
              <a:t>How </a:t>
            </a:r>
            <a:endParaRPr lang="en-IN">
              <a:latin typeface="Abadi" panose="020B0604020104020204" pitchFamily="34" charset="0"/>
            </a:endParaRPr>
          </a:p>
        </p:txBody>
      </p:sp>
    </p:spTree>
    <p:extLst>
      <p:ext uri="{BB962C8B-B14F-4D97-AF65-F5344CB8AC3E}">
        <p14:creationId xmlns:p14="http://schemas.microsoft.com/office/powerpoint/2010/main" val="2833672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D5C39AA-5306-2315-352C-DB2A99E131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1275488" cy="6333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74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house with a garage and trees&#10;&#10;Description automatically generated">
            <a:extLst>
              <a:ext uri="{FF2B5EF4-FFF2-40B4-BE49-F238E27FC236}">
                <a16:creationId xmlns:a16="http://schemas.microsoft.com/office/drawing/2014/main" id="{2DAD8579-B6D9-D3BD-28DD-DA8F83F51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237" y="0"/>
            <a:ext cx="6625525" cy="6858000"/>
          </a:xfrm>
          <a:prstGeom prst="rect">
            <a:avLst/>
          </a:prstGeom>
        </p:spPr>
      </p:pic>
    </p:spTree>
    <p:extLst>
      <p:ext uri="{BB962C8B-B14F-4D97-AF65-F5344CB8AC3E}">
        <p14:creationId xmlns:p14="http://schemas.microsoft.com/office/powerpoint/2010/main" val="4044934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house surrounded by many roads&#10;&#10;Description automatically generated">
            <a:extLst>
              <a:ext uri="{FF2B5EF4-FFF2-40B4-BE49-F238E27FC236}">
                <a16:creationId xmlns:a16="http://schemas.microsoft.com/office/drawing/2014/main" id="{7D230C82-1B24-2D43-D9A7-D3C475261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550" y="0"/>
            <a:ext cx="6438900" cy="6858000"/>
          </a:xfrm>
          <a:prstGeom prst="rect">
            <a:avLst/>
          </a:prstGeom>
        </p:spPr>
      </p:pic>
    </p:spTree>
    <p:extLst>
      <p:ext uri="{BB962C8B-B14F-4D97-AF65-F5344CB8AC3E}">
        <p14:creationId xmlns:p14="http://schemas.microsoft.com/office/powerpoint/2010/main" val="2526284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142090F-FC6A-C87B-2A76-CC99D02D26E5}"/>
              </a:ext>
            </a:extLst>
          </p:cNvPr>
          <p:cNvGraphicFramePr>
            <a:graphicFrameLocks noGrp="1"/>
          </p:cNvGraphicFramePr>
          <p:nvPr>
            <p:extLst>
              <p:ext uri="{D42A27DB-BD31-4B8C-83A1-F6EECF244321}">
                <p14:modId xmlns:p14="http://schemas.microsoft.com/office/powerpoint/2010/main" val="832231931"/>
              </p:ext>
            </p:extLst>
          </p:nvPr>
        </p:nvGraphicFramePr>
        <p:xfrm>
          <a:off x="76201" y="0"/>
          <a:ext cx="11133666" cy="6806290"/>
        </p:xfrm>
        <a:graphic>
          <a:graphicData uri="http://schemas.openxmlformats.org/drawingml/2006/table">
            <a:tbl>
              <a:tblPr firstRow="1" firstCol="1" bandRow="1"/>
              <a:tblGrid>
                <a:gridCol w="2285537">
                  <a:extLst>
                    <a:ext uri="{9D8B030D-6E8A-4147-A177-3AD203B41FA5}">
                      <a16:colId xmlns:a16="http://schemas.microsoft.com/office/drawing/2014/main" val="3648575383"/>
                    </a:ext>
                  </a:extLst>
                </a:gridCol>
                <a:gridCol w="4049050">
                  <a:extLst>
                    <a:ext uri="{9D8B030D-6E8A-4147-A177-3AD203B41FA5}">
                      <a16:colId xmlns:a16="http://schemas.microsoft.com/office/drawing/2014/main" val="2311786644"/>
                    </a:ext>
                  </a:extLst>
                </a:gridCol>
                <a:gridCol w="4799079">
                  <a:extLst>
                    <a:ext uri="{9D8B030D-6E8A-4147-A177-3AD203B41FA5}">
                      <a16:colId xmlns:a16="http://schemas.microsoft.com/office/drawing/2014/main" val="3909269836"/>
                    </a:ext>
                  </a:extLst>
                </a:gridCol>
              </a:tblGrid>
              <a:tr h="143513">
                <a:tc>
                  <a:txBody>
                    <a:bodyPr/>
                    <a:lstStyle/>
                    <a:p>
                      <a:pPr algn="ctr" fontAlgn="t">
                        <a:lnSpc>
                          <a:spcPct val="107000"/>
                        </a:lnSpc>
                        <a:spcBef>
                          <a:spcPts val="0"/>
                        </a:spcBef>
                        <a:spcAft>
                          <a:spcPts val="800"/>
                        </a:spcAft>
                      </a:pPr>
                      <a:r>
                        <a:rPr lang="en-IN" sz="1100" b="1" i="0" u="none" strike="noStrike" dirty="0">
                          <a:solidFill>
                            <a:srgbClr val="FFFFFF"/>
                          </a:solidFill>
                          <a:effectLst/>
                          <a:highlight>
                            <a:srgbClr val="4EA72E"/>
                          </a:highlight>
                          <a:latin typeface="Aptos" panose="020B0004020202020204" pitchFamily="34" charset="0"/>
                          <a:ea typeface="Times New Roman" panose="02020603050405020304" pitchFamily="18" charset="0"/>
                          <a:cs typeface="Times New Roman" panose="02020603050405020304" pitchFamily="18" charset="0"/>
                        </a:rPr>
                        <a:t>Area</a:t>
                      </a:r>
                      <a:endParaRPr lang="en-IN" sz="1100" b="0" i="0" u="none" strike="noStrike" dirty="0">
                        <a:effectLst/>
                        <a:highlight>
                          <a:srgbClr val="4EA72E"/>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algn="ctr" fontAlgn="t">
                        <a:lnSpc>
                          <a:spcPct val="107000"/>
                        </a:lnSpc>
                        <a:spcBef>
                          <a:spcPts val="0"/>
                        </a:spcBef>
                        <a:spcAft>
                          <a:spcPts val="800"/>
                        </a:spcAft>
                      </a:pPr>
                      <a:r>
                        <a:rPr lang="en-IN" sz="1100" b="1" i="0" u="none" strike="noStrike">
                          <a:solidFill>
                            <a:srgbClr val="FFFFFF"/>
                          </a:solidFill>
                          <a:effectLst/>
                          <a:highlight>
                            <a:srgbClr val="4EA72E"/>
                          </a:highlight>
                          <a:latin typeface="Aptos" panose="020B0004020202020204" pitchFamily="34" charset="0"/>
                          <a:ea typeface="Times New Roman" panose="02020603050405020304" pitchFamily="18" charset="0"/>
                          <a:cs typeface="Times New Roman" panose="02020603050405020304" pitchFamily="18" charset="0"/>
                        </a:rPr>
                        <a:t>Predictive AI Application</a:t>
                      </a:r>
                      <a:endParaRPr lang="en-IN" sz="1100" b="0" i="0" u="none" strike="noStrike">
                        <a:effectLst/>
                        <a:highlight>
                          <a:srgbClr val="4EA72E"/>
                        </a:highlight>
                        <a:latin typeface="Aptos" panose="020B0004020202020204" pitchFamily="34" charset="0"/>
                      </a:endParaRPr>
                    </a:p>
                  </a:txBody>
                  <a:tcPr marL="41866" marR="41866" marT="5815" marB="0">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algn="ctr" fontAlgn="t">
                        <a:lnSpc>
                          <a:spcPct val="107000"/>
                        </a:lnSpc>
                        <a:spcBef>
                          <a:spcPts val="0"/>
                        </a:spcBef>
                        <a:spcAft>
                          <a:spcPts val="800"/>
                        </a:spcAft>
                      </a:pPr>
                      <a:r>
                        <a:rPr lang="en-IN" sz="1100" b="1" i="0" u="none" strike="noStrike" dirty="0">
                          <a:solidFill>
                            <a:srgbClr val="FFFFFF"/>
                          </a:solidFill>
                          <a:effectLst/>
                          <a:highlight>
                            <a:srgbClr val="4EA72E"/>
                          </a:highlight>
                          <a:latin typeface="Aptos" panose="020B0004020202020204" pitchFamily="34" charset="0"/>
                          <a:ea typeface="Times New Roman" panose="02020603050405020304" pitchFamily="18" charset="0"/>
                          <a:cs typeface="Times New Roman" panose="02020603050405020304" pitchFamily="18" charset="0"/>
                        </a:rPr>
                        <a:t>Examples and Benefits</a:t>
                      </a:r>
                      <a:endParaRPr lang="en-IN" sz="1100" b="0" i="0" u="none" strike="noStrike" dirty="0">
                        <a:effectLst/>
                        <a:highlight>
                          <a:srgbClr val="4EA72E"/>
                        </a:highlight>
                        <a:latin typeface="Aptos" panose="020B0004020202020204" pitchFamily="34" charset="0"/>
                      </a:endParaRPr>
                    </a:p>
                  </a:txBody>
                  <a:tcPr marL="41866" marR="41866" marT="5815" marB="0">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extLst>
                  <a:ext uri="{0D108BD9-81ED-4DB2-BD59-A6C34878D82A}">
                    <a16:rowId xmlns:a16="http://schemas.microsoft.com/office/drawing/2014/main" val="2645419477"/>
                  </a:ext>
                </a:extLst>
              </a:tr>
              <a:tr h="645565">
                <a:tc>
                  <a:txBody>
                    <a:bodyPr/>
                    <a:lstStyle/>
                    <a:p>
                      <a:pPr algn="l" fontAlgn="t">
                        <a:lnSpc>
                          <a:spcPct val="107000"/>
                        </a:lnSpc>
                        <a:spcBef>
                          <a:spcPts val="0"/>
                        </a:spcBef>
                        <a:spcAft>
                          <a:spcPts val="800"/>
                        </a:spcAft>
                      </a:pPr>
                      <a:r>
                        <a:rPr lang="en-IN" sz="800" b="1" i="0" u="none" strike="noStrike" dirty="0">
                          <a:solidFill>
                            <a:srgbClr val="FFFFFF"/>
                          </a:solidFill>
                          <a:effectLst/>
                          <a:highlight>
                            <a:srgbClr val="4EA72E"/>
                          </a:highlight>
                          <a:latin typeface="Aptos" panose="020B0004020202020204" pitchFamily="34" charset="0"/>
                          <a:ea typeface="Times New Roman" panose="02020603050405020304" pitchFamily="18" charset="0"/>
                          <a:cs typeface="Times New Roman" panose="02020603050405020304" pitchFamily="18" charset="0"/>
                        </a:rPr>
                        <a:t>Customer </a:t>
                      </a:r>
                      <a:r>
                        <a:rPr lang="en-IN" sz="800" b="0" i="0" u="none" strike="noStrike" dirty="0">
                          <a:solidFill>
                            <a:srgbClr val="FFFFFF"/>
                          </a:solidFill>
                          <a:effectLst/>
                          <a:highlight>
                            <a:srgbClr val="4EA72E"/>
                          </a:highlight>
                          <a:latin typeface="Aptos" panose="020B0004020202020204" pitchFamily="34" charset="0"/>
                          <a:ea typeface="Times New Roman" panose="02020603050405020304" pitchFamily="18" charset="0"/>
                          <a:cs typeface="Times New Roman" panose="02020603050405020304" pitchFamily="18" charset="0"/>
                        </a:rPr>
                        <a:t>Behaviour</a:t>
                      </a:r>
                      <a:r>
                        <a:rPr lang="en-IN" sz="800" b="1" i="0" u="none" strike="noStrike" dirty="0">
                          <a:solidFill>
                            <a:srgbClr val="FFFFFF"/>
                          </a:solidFill>
                          <a:effectLst/>
                          <a:highlight>
                            <a:srgbClr val="4EA72E"/>
                          </a:highlight>
                          <a:latin typeface="Aptos" panose="020B0004020202020204" pitchFamily="34" charset="0"/>
                          <a:ea typeface="Times New Roman" panose="02020603050405020304" pitchFamily="18" charset="0"/>
                          <a:cs typeface="Times New Roman" panose="02020603050405020304" pitchFamily="18" charset="0"/>
                        </a:rPr>
                        <a:t> Analysis</a:t>
                      </a:r>
                      <a:endParaRPr lang="en-IN" sz="800" b="0" i="0" u="none" strike="noStrike" dirty="0">
                        <a:effectLst/>
                        <a:highlight>
                          <a:srgbClr val="4EA72E"/>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Predict customer preferences and behaviour.</a:t>
                      </a:r>
                      <a:endParaRPr lang="en-IN" sz="800" b="0" i="0" u="none" strike="noStrike">
                        <a:effectLst/>
                        <a:highlight>
                          <a:srgbClr val="B3E5A1"/>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E5A1"/>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a:t>
                      </a:r>
                      <a:r>
                        <a:rPr lang="en-IN" sz="800" b="1"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Personalized Recommendations:</a:t>
                      </a: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Predict products or plans a user might be interested in based on browsing history and past purchases. </a:t>
                      </a:r>
                      <a:endParaRPr lang="en-IN" sz="800" b="0" i="0" u="none" strike="noStrike">
                        <a:effectLst/>
                        <a:highlight>
                          <a:srgbClr val="B3E5A1"/>
                        </a:highlight>
                        <a:latin typeface="Aptos" panose="020B0004020202020204" pitchFamily="34" charset="0"/>
                      </a:endParaRPr>
                    </a:p>
                    <a:p>
                      <a:pPr algn="l" fontAlgn="t">
                        <a:lnSpc>
                          <a:spcPct val="107000"/>
                        </a:lnSpc>
                        <a:spcBef>
                          <a:spcPts val="0"/>
                        </a:spcBef>
                        <a:spcAft>
                          <a:spcPts val="800"/>
                        </a:spcAft>
                      </a:pPr>
                      <a:r>
                        <a:rPr lang="en-IN" sz="800" b="1"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Churn Prediction:</a:t>
                      </a: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Identify customers at risk of cancelling subscriptions and offer retention incentives.</a:t>
                      </a:r>
                      <a:endParaRPr lang="en-IN" sz="800" b="0" i="0" u="none" strike="noStrike">
                        <a:effectLst/>
                        <a:highlight>
                          <a:srgbClr val="B3E5A1"/>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E5A1"/>
                    </a:solidFill>
                  </a:tcPr>
                </a:tc>
                <a:extLst>
                  <a:ext uri="{0D108BD9-81ED-4DB2-BD59-A6C34878D82A}">
                    <a16:rowId xmlns:a16="http://schemas.microsoft.com/office/drawing/2014/main" val="2657440402"/>
                  </a:ext>
                </a:extLst>
              </a:tr>
              <a:tr h="420656">
                <a:tc>
                  <a:txBody>
                    <a:bodyPr/>
                    <a:lstStyle/>
                    <a:p>
                      <a:pPr algn="l" fontAlgn="t">
                        <a:lnSpc>
                          <a:spcPct val="107000"/>
                        </a:lnSpc>
                        <a:spcBef>
                          <a:spcPts val="0"/>
                        </a:spcBef>
                        <a:spcAft>
                          <a:spcPts val="800"/>
                        </a:spcAft>
                      </a:pPr>
                      <a:r>
                        <a:rPr lang="en-IN" sz="800" b="1" i="0" u="none" strike="noStrike" dirty="0">
                          <a:solidFill>
                            <a:srgbClr val="FFFFFF"/>
                          </a:solidFill>
                          <a:effectLst/>
                          <a:highlight>
                            <a:srgbClr val="4EA72E"/>
                          </a:highlight>
                          <a:latin typeface="Aptos" panose="020B0004020202020204" pitchFamily="34" charset="0"/>
                          <a:ea typeface="Times New Roman" panose="02020603050405020304" pitchFamily="18" charset="0"/>
                          <a:cs typeface="Times New Roman" panose="02020603050405020304" pitchFamily="18" charset="0"/>
                        </a:rPr>
                        <a:t>Pricing Strategies</a:t>
                      </a:r>
                      <a:endParaRPr lang="en-IN" sz="800" b="0" i="0" u="none" strike="noStrike" dirty="0">
                        <a:effectLst/>
                        <a:highlight>
                          <a:srgbClr val="4EA72E"/>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Forecast optimal pricing for different markets and customer segments.</a:t>
                      </a:r>
                      <a:endParaRPr lang="en-IN" sz="800" b="0" i="0" u="none" strike="noStrike">
                        <a:effectLst/>
                        <a:highlight>
                          <a:srgbClr val="D9F2D0"/>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F2D0"/>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 </a:t>
                      </a:r>
                      <a:r>
                        <a:rPr lang="en-IN" sz="800" b="1"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Dynamic Pricing:</a:t>
                      </a: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 Adjust subscription prices based on demand, market trends, and customer willingness to pay. </a:t>
                      </a:r>
                      <a:r>
                        <a:rPr lang="en-IN" sz="800" b="1"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Discount Optimization:</a:t>
                      </a: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 Predict the impact of different discount levels on conversion rates and profitability.</a:t>
                      </a:r>
                      <a:endParaRPr lang="en-IN" sz="800" b="0" i="0" u="none" strike="noStrike">
                        <a:effectLst/>
                        <a:highlight>
                          <a:srgbClr val="D9F2D0"/>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F2D0"/>
                    </a:solidFill>
                  </a:tcPr>
                </a:tc>
                <a:extLst>
                  <a:ext uri="{0D108BD9-81ED-4DB2-BD59-A6C34878D82A}">
                    <a16:rowId xmlns:a16="http://schemas.microsoft.com/office/drawing/2014/main" val="2752196193"/>
                  </a:ext>
                </a:extLst>
              </a:tr>
              <a:tr h="420656">
                <a:tc>
                  <a:txBody>
                    <a:bodyPr/>
                    <a:lstStyle/>
                    <a:p>
                      <a:pPr algn="l" fontAlgn="t">
                        <a:lnSpc>
                          <a:spcPct val="107000"/>
                        </a:lnSpc>
                        <a:spcBef>
                          <a:spcPts val="0"/>
                        </a:spcBef>
                        <a:spcAft>
                          <a:spcPts val="800"/>
                        </a:spcAft>
                      </a:pPr>
                      <a:r>
                        <a:rPr lang="en-IN" sz="800" b="1" i="0" u="none" strike="noStrike">
                          <a:solidFill>
                            <a:srgbClr val="FFFFFF"/>
                          </a:solidFill>
                          <a:effectLst/>
                          <a:highlight>
                            <a:srgbClr val="4EA72E"/>
                          </a:highlight>
                          <a:latin typeface="Aptos" panose="020B0004020202020204" pitchFamily="34" charset="0"/>
                          <a:ea typeface="Times New Roman" panose="02020603050405020304" pitchFamily="18" charset="0"/>
                          <a:cs typeface="Times New Roman" panose="02020603050405020304" pitchFamily="18" charset="0"/>
                        </a:rPr>
                        <a:t>Marketing Campaigns</a:t>
                      </a:r>
                      <a:endParaRPr lang="en-IN" sz="800" b="0" i="0" u="none" strike="noStrike">
                        <a:effectLst/>
                        <a:highlight>
                          <a:srgbClr val="4EA72E"/>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Optimize marketing efforts based on customer data and predicted outcomes.</a:t>
                      </a:r>
                      <a:endParaRPr lang="en-IN" sz="800" b="0" i="0" u="none" strike="noStrike">
                        <a:effectLst/>
                        <a:highlight>
                          <a:srgbClr val="B3E5A1"/>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E5A1"/>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a:t>
                      </a:r>
                      <a:r>
                        <a:rPr lang="en-IN" sz="800" b="1"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Targeted Advertising:</a:t>
                      </a: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Predict which customers are likely to respond to specific promotions and tailor ads accordingly. </a:t>
                      </a:r>
                      <a:r>
                        <a:rPr lang="en-IN" sz="800" b="1"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Campaign Effectiveness:</a:t>
                      </a: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Forecast the success of marketing campaigns and adjust strategies in real-time.</a:t>
                      </a:r>
                      <a:endParaRPr lang="en-IN" sz="800" b="0" i="0" u="none" strike="noStrike">
                        <a:effectLst/>
                        <a:highlight>
                          <a:srgbClr val="B3E5A1"/>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E5A1"/>
                    </a:solidFill>
                  </a:tcPr>
                </a:tc>
                <a:extLst>
                  <a:ext uri="{0D108BD9-81ED-4DB2-BD59-A6C34878D82A}">
                    <a16:rowId xmlns:a16="http://schemas.microsoft.com/office/drawing/2014/main" val="3784206601"/>
                  </a:ext>
                </a:extLst>
              </a:tr>
              <a:tr h="645565">
                <a:tc>
                  <a:txBody>
                    <a:bodyPr/>
                    <a:lstStyle/>
                    <a:p>
                      <a:pPr algn="l" fontAlgn="t">
                        <a:lnSpc>
                          <a:spcPct val="107000"/>
                        </a:lnSpc>
                        <a:spcBef>
                          <a:spcPts val="0"/>
                        </a:spcBef>
                        <a:spcAft>
                          <a:spcPts val="800"/>
                        </a:spcAft>
                      </a:pPr>
                      <a:r>
                        <a:rPr lang="en-IN" sz="800" b="1" i="0" u="none" strike="noStrike">
                          <a:solidFill>
                            <a:srgbClr val="FFFFFF"/>
                          </a:solidFill>
                          <a:effectLst/>
                          <a:highlight>
                            <a:srgbClr val="4EA72E"/>
                          </a:highlight>
                          <a:latin typeface="Aptos" panose="020B0004020202020204" pitchFamily="34" charset="0"/>
                          <a:ea typeface="Times New Roman" panose="02020603050405020304" pitchFamily="18" charset="0"/>
                          <a:cs typeface="Times New Roman" panose="02020603050405020304" pitchFamily="18" charset="0"/>
                        </a:rPr>
                        <a:t>Sales Forecasting</a:t>
                      </a:r>
                      <a:endParaRPr lang="en-IN" sz="800" b="0" i="0" u="none" strike="noStrike">
                        <a:effectLst/>
                        <a:highlight>
                          <a:srgbClr val="4EA72E"/>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Predict future subscription sales and revenue.</a:t>
                      </a:r>
                      <a:endParaRPr lang="en-IN" sz="800" b="0" i="0" u="none" strike="noStrike">
                        <a:effectLst/>
                        <a:highlight>
                          <a:srgbClr val="D9F2D0"/>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F2D0"/>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 </a:t>
                      </a:r>
                      <a:r>
                        <a:rPr lang="en-IN" sz="800" b="1"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Demand Planning:</a:t>
                      </a: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 Forecast demand for subscription plans to manage resources and inventory efficiently. </a:t>
                      </a:r>
                      <a:endParaRPr lang="en-IN" sz="800" b="0" i="0" u="none" strike="noStrike">
                        <a:effectLst/>
                        <a:highlight>
                          <a:srgbClr val="D9F2D0"/>
                        </a:highlight>
                        <a:latin typeface="Aptos" panose="020B0004020202020204" pitchFamily="34" charset="0"/>
                      </a:endParaRPr>
                    </a:p>
                    <a:p>
                      <a:pPr algn="l" fontAlgn="t">
                        <a:lnSpc>
                          <a:spcPct val="107000"/>
                        </a:lnSpc>
                        <a:spcBef>
                          <a:spcPts val="0"/>
                        </a:spcBef>
                        <a:spcAft>
                          <a:spcPts val="800"/>
                        </a:spcAft>
                      </a:pPr>
                      <a:r>
                        <a:rPr lang="en-IN" sz="800" b="1"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Revenue Projections:</a:t>
                      </a: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 Predict future revenue streams from new and existing subscriptions.</a:t>
                      </a:r>
                      <a:endParaRPr lang="en-IN" sz="800" b="0" i="0" u="none" strike="noStrike">
                        <a:effectLst/>
                        <a:highlight>
                          <a:srgbClr val="D9F2D0"/>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F2D0"/>
                    </a:solidFill>
                  </a:tcPr>
                </a:tc>
                <a:extLst>
                  <a:ext uri="{0D108BD9-81ED-4DB2-BD59-A6C34878D82A}">
                    <a16:rowId xmlns:a16="http://schemas.microsoft.com/office/drawing/2014/main" val="4165265442"/>
                  </a:ext>
                </a:extLst>
              </a:tr>
              <a:tr h="420656">
                <a:tc>
                  <a:txBody>
                    <a:bodyPr/>
                    <a:lstStyle/>
                    <a:p>
                      <a:pPr algn="l" fontAlgn="t">
                        <a:lnSpc>
                          <a:spcPct val="107000"/>
                        </a:lnSpc>
                        <a:spcBef>
                          <a:spcPts val="0"/>
                        </a:spcBef>
                        <a:spcAft>
                          <a:spcPts val="800"/>
                        </a:spcAft>
                      </a:pPr>
                      <a:r>
                        <a:rPr lang="en-IN" sz="800" b="1" i="0" u="none" strike="noStrike">
                          <a:solidFill>
                            <a:srgbClr val="FFFFFF"/>
                          </a:solidFill>
                          <a:effectLst/>
                          <a:highlight>
                            <a:srgbClr val="4EA72E"/>
                          </a:highlight>
                          <a:latin typeface="Aptos" panose="020B0004020202020204" pitchFamily="34" charset="0"/>
                          <a:ea typeface="Times New Roman" panose="02020603050405020304" pitchFamily="18" charset="0"/>
                          <a:cs typeface="Times New Roman" panose="02020603050405020304" pitchFamily="18" charset="0"/>
                        </a:rPr>
                        <a:t>Customer Support</a:t>
                      </a:r>
                      <a:endParaRPr lang="en-IN" sz="800" b="0" i="0" u="none" strike="noStrike">
                        <a:effectLst/>
                        <a:highlight>
                          <a:srgbClr val="4EA72E"/>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Enhance customer support by predicting common issues and providing proactive solutions.</a:t>
                      </a:r>
                      <a:endParaRPr lang="en-IN" sz="800" b="0" i="0" u="none" strike="noStrike">
                        <a:effectLst/>
                        <a:highlight>
                          <a:srgbClr val="B3E5A1"/>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E5A1"/>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a:t>
                      </a:r>
                      <a:r>
                        <a:rPr lang="en-IN" sz="800" b="1"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Issue Prediction:</a:t>
                      </a: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Predict the most common support issues and prepare solutions or FAQs. </a:t>
                      </a:r>
                      <a:r>
                        <a:rPr lang="en-IN" sz="800" b="1"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Support Ticket Routing:</a:t>
                      </a: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Automatically route tickets to the best-suited support agents based on predicted issue complexity and agent expertise.</a:t>
                      </a:r>
                      <a:endParaRPr lang="en-IN" sz="800" b="0" i="0" u="none" strike="noStrike">
                        <a:effectLst/>
                        <a:highlight>
                          <a:srgbClr val="B3E5A1"/>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E5A1"/>
                    </a:solidFill>
                  </a:tcPr>
                </a:tc>
                <a:extLst>
                  <a:ext uri="{0D108BD9-81ED-4DB2-BD59-A6C34878D82A}">
                    <a16:rowId xmlns:a16="http://schemas.microsoft.com/office/drawing/2014/main" val="833995198"/>
                  </a:ext>
                </a:extLst>
              </a:tr>
              <a:tr h="420656">
                <a:tc>
                  <a:txBody>
                    <a:bodyPr/>
                    <a:lstStyle/>
                    <a:p>
                      <a:pPr algn="l" fontAlgn="t">
                        <a:lnSpc>
                          <a:spcPct val="107000"/>
                        </a:lnSpc>
                        <a:spcBef>
                          <a:spcPts val="0"/>
                        </a:spcBef>
                        <a:spcAft>
                          <a:spcPts val="800"/>
                        </a:spcAft>
                      </a:pPr>
                      <a:r>
                        <a:rPr lang="en-IN" sz="800" b="1" i="0" u="none" strike="noStrike">
                          <a:solidFill>
                            <a:srgbClr val="FFFFFF"/>
                          </a:solidFill>
                          <a:effectLst/>
                          <a:highlight>
                            <a:srgbClr val="4EA72E"/>
                          </a:highlight>
                          <a:latin typeface="Aptos" panose="020B0004020202020204" pitchFamily="34" charset="0"/>
                          <a:ea typeface="Times New Roman" panose="02020603050405020304" pitchFamily="18" charset="0"/>
                          <a:cs typeface="Times New Roman" panose="02020603050405020304" pitchFamily="18" charset="0"/>
                        </a:rPr>
                        <a:t>User Segmentation</a:t>
                      </a:r>
                      <a:endParaRPr lang="en-IN" sz="800" b="0" i="0" u="none" strike="noStrike">
                        <a:effectLst/>
                        <a:highlight>
                          <a:srgbClr val="4EA72E"/>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Identify and target different customer segments based on predicted behaviors and preferences.</a:t>
                      </a:r>
                      <a:endParaRPr lang="en-IN" sz="800" b="0" i="0" u="none" strike="noStrike">
                        <a:effectLst/>
                        <a:highlight>
                          <a:srgbClr val="D9F2D0"/>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F2D0"/>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 </a:t>
                      </a:r>
                      <a:r>
                        <a:rPr lang="en-IN" sz="800" b="1"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Segmentation for Personalization:</a:t>
                      </a: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 Segment users for personalized content, offers, and communication. </a:t>
                      </a:r>
                      <a:r>
                        <a:rPr lang="en-IN" sz="800" b="1"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Lifecycle Marketing:</a:t>
                      </a: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 Predict where customers are in their lifecycle and target them with appropriate messages.</a:t>
                      </a:r>
                      <a:endParaRPr lang="en-IN" sz="800" b="0" i="0" u="none" strike="noStrike">
                        <a:effectLst/>
                        <a:highlight>
                          <a:srgbClr val="D9F2D0"/>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F2D0"/>
                    </a:solidFill>
                  </a:tcPr>
                </a:tc>
                <a:extLst>
                  <a:ext uri="{0D108BD9-81ED-4DB2-BD59-A6C34878D82A}">
                    <a16:rowId xmlns:a16="http://schemas.microsoft.com/office/drawing/2014/main" val="1953124705"/>
                  </a:ext>
                </a:extLst>
              </a:tr>
              <a:tr h="420656">
                <a:tc>
                  <a:txBody>
                    <a:bodyPr/>
                    <a:lstStyle/>
                    <a:p>
                      <a:pPr algn="l" fontAlgn="t">
                        <a:lnSpc>
                          <a:spcPct val="107000"/>
                        </a:lnSpc>
                        <a:spcBef>
                          <a:spcPts val="0"/>
                        </a:spcBef>
                        <a:spcAft>
                          <a:spcPts val="800"/>
                        </a:spcAft>
                      </a:pPr>
                      <a:r>
                        <a:rPr lang="en-IN" sz="800" b="1" i="0" u="none" strike="noStrike">
                          <a:solidFill>
                            <a:srgbClr val="FFFFFF"/>
                          </a:solidFill>
                          <a:effectLst/>
                          <a:highlight>
                            <a:srgbClr val="4EA72E"/>
                          </a:highlight>
                          <a:latin typeface="Aptos" panose="020B0004020202020204" pitchFamily="34" charset="0"/>
                          <a:ea typeface="Times New Roman" panose="02020603050405020304" pitchFamily="18" charset="0"/>
                          <a:cs typeface="Times New Roman" panose="02020603050405020304" pitchFamily="18" charset="0"/>
                        </a:rPr>
                        <a:t>Customer Lifetime Value</a:t>
                      </a:r>
                      <a:endParaRPr lang="en-IN" sz="800" b="0" i="0" u="none" strike="noStrike">
                        <a:effectLst/>
                        <a:highlight>
                          <a:srgbClr val="4EA72E"/>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Predict the long-term value of customers to inform acquisition and retention strategies.</a:t>
                      </a:r>
                      <a:endParaRPr lang="en-IN" sz="800" b="0" i="0" u="none" strike="noStrike">
                        <a:effectLst/>
                        <a:highlight>
                          <a:srgbClr val="B3E5A1"/>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E5A1"/>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a:t>
                      </a:r>
                      <a:r>
                        <a:rPr lang="en-IN" sz="800" b="1"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Value Prediction:</a:t>
                      </a: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Forecast the lifetime value of customers based on their usage patterns and engagement. </a:t>
                      </a:r>
                      <a:r>
                        <a:rPr lang="en-IN" sz="800" b="1"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Acquisition ROI:</a:t>
                      </a: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Assess the return on investment for acquiring different customer segments.</a:t>
                      </a:r>
                      <a:endParaRPr lang="en-IN" sz="800" b="0" i="0" u="none" strike="noStrike">
                        <a:effectLst/>
                        <a:highlight>
                          <a:srgbClr val="B3E5A1"/>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E5A1"/>
                    </a:solidFill>
                  </a:tcPr>
                </a:tc>
                <a:extLst>
                  <a:ext uri="{0D108BD9-81ED-4DB2-BD59-A6C34878D82A}">
                    <a16:rowId xmlns:a16="http://schemas.microsoft.com/office/drawing/2014/main" val="1830132039"/>
                  </a:ext>
                </a:extLst>
              </a:tr>
              <a:tr h="282085">
                <a:tc>
                  <a:txBody>
                    <a:bodyPr/>
                    <a:lstStyle/>
                    <a:p>
                      <a:pPr algn="l" fontAlgn="t">
                        <a:lnSpc>
                          <a:spcPct val="107000"/>
                        </a:lnSpc>
                        <a:spcBef>
                          <a:spcPts val="0"/>
                        </a:spcBef>
                        <a:spcAft>
                          <a:spcPts val="800"/>
                        </a:spcAft>
                      </a:pPr>
                      <a:r>
                        <a:rPr lang="en-IN" sz="800" b="1" i="0" u="none" strike="noStrike">
                          <a:solidFill>
                            <a:srgbClr val="FFFFFF"/>
                          </a:solidFill>
                          <a:effectLst/>
                          <a:highlight>
                            <a:srgbClr val="4EA72E"/>
                          </a:highlight>
                          <a:latin typeface="Aptos" panose="020B0004020202020204" pitchFamily="34" charset="0"/>
                          <a:ea typeface="Times New Roman" panose="02020603050405020304" pitchFamily="18" charset="0"/>
                          <a:cs typeface="Times New Roman" panose="02020603050405020304" pitchFamily="18" charset="0"/>
                        </a:rPr>
                        <a:t>Fraud Detection</a:t>
                      </a:r>
                      <a:endParaRPr lang="en-IN" sz="800" b="0" i="0" u="none" strike="noStrike">
                        <a:effectLst/>
                        <a:highlight>
                          <a:srgbClr val="4EA72E"/>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Identify and mitigate fraudulent activities related to subscriptions and payments.</a:t>
                      </a:r>
                      <a:endParaRPr lang="en-IN" sz="800" b="0" i="0" u="none" strike="noStrike">
                        <a:effectLst/>
                        <a:highlight>
                          <a:srgbClr val="D9F2D0"/>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F2D0"/>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 </a:t>
                      </a:r>
                      <a:r>
                        <a:rPr lang="en-IN" sz="800" b="1"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Fraud Patterns:</a:t>
                      </a: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 Predict patterns of fraudulent behavior based on transaction data. </a:t>
                      </a:r>
                      <a:r>
                        <a:rPr lang="en-IN" sz="800" b="1"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Real-time Alerts:</a:t>
                      </a: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 Generate alerts for suspicious activities and transactions.</a:t>
                      </a:r>
                      <a:endParaRPr lang="en-IN" sz="800" b="0" i="0" u="none" strike="noStrike">
                        <a:effectLst/>
                        <a:highlight>
                          <a:srgbClr val="D9F2D0"/>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F2D0"/>
                    </a:solidFill>
                  </a:tcPr>
                </a:tc>
                <a:extLst>
                  <a:ext uri="{0D108BD9-81ED-4DB2-BD59-A6C34878D82A}">
                    <a16:rowId xmlns:a16="http://schemas.microsoft.com/office/drawing/2014/main" val="1794867957"/>
                  </a:ext>
                </a:extLst>
              </a:tr>
              <a:tr h="420656">
                <a:tc>
                  <a:txBody>
                    <a:bodyPr/>
                    <a:lstStyle/>
                    <a:p>
                      <a:pPr algn="l" fontAlgn="t">
                        <a:lnSpc>
                          <a:spcPct val="107000"/>
                        </a:lnSpc>
                        <a:spcBef>
                          <a:spcPts val="0"/>
                        </a:spcBef>
                        <a:spcAft>
                          <a:spcPts val="800"/>
                        </a:spcAft>
                      </a:pPr>
                      <a:r>
                        <a:rPr lang="en-IN" sz="800" b="1" i="0" u="none" strike="noStrike">
                          <a:solidFill>
                            <a:srgbClr val="FFFFFF"/>
                          </a:solidFill>
                          <a:effectLst/>
                          <a:highlight>
                            <a:srgbClr val="4EA72E"/>
                          </a:highlight>
                          <a:latin typeface="Aptos" panose="020B0004020202020204" pitchFamily="34" charset="0"/>
                          <a:ea typeface="Times New Roman" panose="02020603050405020304" pitchFamily="18" charset="0"/>
                          <a:cs typeface="Times New Roman" panose="02020603050405020304" pitchFamily="18" charset="0"/>
                        </a:rPr>
                        <a:t>Localization</a:t>
                      </a:r>
                      <a:endParaRPr lang="en-IN" sz="800" b="0" i="0" u="none" strike="noStrike">
                        <a:effectLst/>
                        <a:highlight>
                          <a:srgbClr val="4EA72E"/>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Adapt services and offerings based on predicted preferences and trends in different countries and regions.</a:t>
                      </a:r>
                      <a:endParaRPr lang="en-IN" sz="800" b="0" i="0" u="none" strike="noStrike">
                        <a:effectLst/>
                        <a:highlight>
                          <a:srgbClr val="B3E5A1"/>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E5A1"/>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a:t>
                      </a:r>
                      <a:r>
                        <a:rPr lang="en-IN" sz="800" b="1"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Cultural Preferences:</a:t>
                      </a: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Predict cultural preferences and tailor subscription offerings accordingly. </a:t>
                      </a:r>
                      <a:r>
                        <a:rPr lang="en-IN" sz="800" b="1"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Local Demand:</a:t>
                      </a: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Forecast demand for different plans and features in various geographical markets.</a:t>
                      </a:r>
                      <a:endParaRPr lang="en-IN" sz="800" b="0" i="0" u="none" strike="noStrike">
                        <a:effectLst/>
                        <a:highlight>
                          <a:srgbClr val="B3E5A1"/>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E5A1"/>
                    </a:solidFill>
                  </a:tcPr>
                </a:tc>
                <a:extLst>
                  <a:ext uri="{0D108BD9-81ED-4DB2-BD59-A6C34878D82A}">
                    <a16:rowId xmlns:a16="http://schemas.microsoft.com/office/drawing/2014/main" val="3651445180"/>
                  </a:ext>
                </a:extLst>
              </a:tr>
              <a:tr h="420656">
                <a:tc>
                  <a:txBody>
                    <a:bodyPr/>
                    <a:lstStyle/>
                    <a:p>
                      <a:pPr algn="l" fontAlgn="t">
                        <a:lnSpc>
                          <a:spcPct val="107000"/>
                        </a:lnSpc>
                        <a:spcBef>
                          <a:spcPts val="0"/>
                        </a:spcBef>
                        <a:spcAft>
                          <a:spcPts val="800"/>
                        </a:spcAft>
                      </a:pPr>
                      <a:r>
                        <a:rPr lang="en-IN" sz="800" b="1" i="0" u="none" strike="noStrike">
                          <a:solidFill>
                            <a:srgbClr val="FFFFFF"/>
                          </a:solidFill>
                          <a:effectLst/>
                          <a:highlight>
                            <a:srgbClr val="4EA72E"/>
                          </a:highlight>
                          <a:latin typeface="Aptos" panose="020B0004020202020204" pitchFamily="34" charset="0"/>
                          <a:ea typeface="Times New Roman" panose="02020603050405020304" pitchFamily="18" charset="0"/>
                          <a:cs typeface="Times New Roman" panose="02020603050405020304" pitchFamily="18" charset="0"/>
                        </a:rPr>
                        <a:t>Content Recommendation</a:t>
                      </a:r>
                      <a:endParaRPr lang="en-IN" sz="800" b="0" i="0" u="none" strike="noStrike">
                        <a:effectLst/>
                        <a:highlight>
                          <a:srgbClr val="4EA72E"/>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Suggest relevant content or features to users based on their predicted interests.</a:t>
                      </a:r>
                      <a:endParaRPr lang="en-IN" sz="800" b="0" i="0" u="none" strike="noStrike">
                        <a:effectLst/>
                        <a:highlight>
                          <a:srgbClr val="D9F2D0"/>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F2D0"/>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 </a:t>
                      </a:r>
                      <a:r>
                        <a:rPr lang="en-IN" sz="800" b="1"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Content Personalization:</a:t>
                      </a: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 Recommend articles, videos, or tutorials related to the user’s subscription. </a:t>
                      </a:r>
                      <a:r>
                        <a:rPr lang="en-IN" sz="800" b="1"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Engagement Increase:</a:t>
                      </a: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 Increase user engagement by predicting and serving content that aligns with their interests.</a:t>
                      </a:r>
                      <a:endParaRPr lang="en-IN" sz="800" b="0" i="0" u="none" strike="noStrike">
                        <a:effectLst/>
                        <a:highlight>
                          <a:srgbClr val="D9F2D0"/>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F2D0"/>
                    </a:solidFill>
                  </a:tcPr>
                </a:tc>
                <a:extLst>
                  <a:ext uri="{0D108BD9-81ED-4DB2-BD59-A6C34878D82A}">
                    <a16:rowId xmlns:a16="http://schemas.microsoft.com/office/drawing/2014/main" val="2506340016"/>
                  </a:ext>
                </a:extLst>
              </a:tr>
              <a:tr h="420656">
                <a:tc>
                  <a:txBody>
                    <a:bodyPr/>
                    <a:lstStyle/>
                    <a:p>
                      <a:pPr algn="l" fontAlgn="t">
                        <a:lnSpc>
                          <a:spcPct val="107000"/>
                        </a:lnSpc>
                        <a:spcBef>
                          <a:spcPts val="0"/>
                        </a:spcBef>
                        <a:spcAft>
                          <a:spcPts val="800"/>
                        </a:spcAft>
                      </a:pPr>
                      <a:r>
                        <a:rPr lang="en-IN" sz="800" b="1" i="0" u="none" strike="noStrike">
                          <a:solidFill>
                            <a:srgbClr val="FFFFFF"/>
                          </a:solidFill>
                          <a:effectLst/>
                          <a:highlight>
                            <a:srgbClr val="4EA72E"/>
                          </a:highlight>
                          <a:latin typeface="Aptos" panose="020B0004020202020204" pitchFamily="34" charset="0"/>
                          <a:ea typeface="Times New Roman" panose="02020603050405020304" pitchFamily="18" charset="0"/>
                          <a:cs typeface="Times New Roman" panose="02020603050405020304" pitchFamily="18" charset="0"/>
                        </a:rPr>
                        <a:t>Inventory Management</a:t>
                      </a:r>
                      <a:endParaRPr lang="en-IN" sz="800" b="0" i="0" u="none" strike="noStrike">
                        <a:effectLst/>
                        <a:highlight>
                          <a:srgbClr val="4EA72E"/>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Predict inventory needs for any physical components or materials related to subscription services.</a:t>
                      </a:r>
                      <a:endParaRPr lang="en-IN" sz="800" b="0" i="0" u="none" strike="noStrike">
                        <a:effectLst/>
                        <a:highlight>
                          <a:srgbClr val="B3E5A1"/>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E5A1"/>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a:t>
                      </a:r>
                      <a:r>
                        <a:rPr lang="en-IN" sz="800" b="1"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Stock Management:</a:t>
                      </a: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Forecast the need for physical materials (e.g., starter kits) based on subscription sales predictions. </a:t>
                      </a:r>
                      <a:r>
                        <a:rPr lang="en-IN" sz="800" b="1"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Supply Chain Optimization:</a:t>
                      </a: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Manage supply chains more efficiently by predicting inventory turnover.</a:t>
                      </a:r>
                      <a:endParaRPr lang="en-IN" sz="800" b="0" i="0" u="none" strike="noStrike">
                        <a:effectLst/>
                        <a:highlight>
                          <a:srgbClr val="B3E5A1"/>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E5A1"/>
                    </a:solidFill>
                  </a:tcPr>
                </a:tc>
                <a:extLst>
                  <a:ext uri="{0D108BD9-81ED-4DB2-BD59-A6C34878D82A}">
                    <a16:rowId xmlns:a16="http://schemas.microsoft.com/office/drawing/2014/main" val="221575453"/>
                  </a:ext>
                </a:extLst>
              </a:tr>
              <a:tr h="420656">
                <a:tc>
                  <a:txBody>
                    <a:bodyPr/>
                    <a:lstStyle/>
                    <a:p>
                      <a:pPr algn="l" fontAlgn="t">
                        <a:lnSpc>
                          <a:spcPct val="107000"/>
                        </a:lnSpc>
                        <a:spcBef>
                          <a:spcPts val="0"/>
                        </a:spcBef>
                        <a:spcAft>
                          <a:spcPts val="800"/>
                        </a:spcAft>
                      </a:pPr>
                      <a:r>
                        <a:rPr lang="en-IN" sz="800" b="1" i="0" u="none" strike="noStrike">
                          <a:solidFill>
                            <a:srgbClr val="FFFFFF"/>
                          </a:solidFill>
                          <a:effectLst/>
                          <a:highlight>
                            <a:srgbClr val="4EA72E"/>
                          </a:highlight>
                          <a:latin typeface="Aptos" panose="020B0004020202020204" pitchFamily="34" charset="0"/>
                          <a:ea typeface="Times New Roman" panose="02020603050405020304" pitchFamily="18" charset="0"/>
                          <a:cs typeface="Times New Roman" panose="02020603050405020304" pitchFamily="18" charset="0"/>
                        </a:rPr>
                        <a:t>Renewal and Upgrade Offers</a:t>
                      </a:r>
                      <a:endParaRPr lang="en-IN" sz="800" b="0" i="0" u="none" strike="noStrike">
                        <a:effectLst/>
                        <a:highlight>
                          <a:srgbClr val="4EA72E"/>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Predict the likelihood of renewal and the potential for upselling or cross-selling subscription upgrades.</a:t>
                      </a:r>
                      <a:endParaRPr lang="en-IN" sz="800" b="0" i="0" u="none" strike="noStrike">
                        <a:effectLst/>
                        <a:highlight>
                          <a:srgbClr val="D9F2D0"/>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F2D0"/>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 </a:t>
                      </a:r>
                      <a:r>
                        <a:rPr lang="en-IN" sz="800" b="1"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Renewal Likelihood:</a:t>
                      </a: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 Forecast which customers are likely to renew their subscriptions. </a:t>
                      </a:r>
                      <a:r>
                        <a:rPr lang="en-IN" sz="800" b="1"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Upgrade Potential:</a:t>
                      </a: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 Identify customers likely to upgrade their plans and target them with appropriate offers.</a:t>
                      </a:r>
                      <a:endParaRPr lang="en-IN" sz="800" b="0" i="0" u="none" strike="noStrike">
                        <a:effectLst/>
                        <a:highlight>
                          <a:srgbClr val="D9F2D0"/>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F2D0"/>
                    </a:solidFill>
                  </a:tcPr>
                </a:tc>
                <a:extLst>
                  <a:ext uri="{0D108BD9-81ED-4DB2-BD59-A6C34878D82A}">
                    <a16:rowId xmlns:a16="http://schemas.microsoft.com/office/drawing/2014/main" val="3077180148"/>
                  </a:ext>
                </a:extLst>
              </a:tr>
              <a:tr h="420656">
                <a:tc>
                  <a:txBody>
                    <a:bodyPr/>
                    <a:lstStyle/>
                    <a:p>
                      <a:pPr algn="l" fontAlgn="t">
                        <a:lnSpc>
                          <a:spcPct val="107000"/>
                        </a:lnSpc>
                        <a:spcBef>
                          <a:spcPts val="0"/>
                        </a:spcBef>
                        <a:spcAft>
                          <a:spcPts val="800"/>
                        </a:spcAft>
                      </a:pPr>
                      <a:r>
                        <a:rPr lang="en-IN" sz="800" b="1" i="0" u="none" strike="noStrike">
                          <a:solidFill>
                            <a:srgbClr val="FFFFFF"/>
                          </a:solidFill>
                          <a:effectLst/>
                          <a:highlight>
                            <a:srgbClr val="4EA72E"/>
                          </a:highlight>
                          <a:latin typeface="Aptos" panose="020B0004020202020204" pitchFamily="34" charset="0"/>
                          <a:ea typeface="Times New Roman" panose="02020603050405020304" pitchFamily="18" charset="0"/>
                          <a:cs typeface="Times New Roman" panose="02020603050405020304" pitchFamily="18" charset="0"/>
                        </a:rPr>
                        <a:t>User Experience Enhancement</a:t>
                      </a:r>
                      <a:endParaRPr lang="en-IN" sz="800" b="0" i="0" u="none" strike="noStrike">
                        <a:effectLst/>
                        <a:highlight>
                          <a:srgbClr val="4EA72E"/>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Predict user needs and optimize the website experience accordingly.</a:t>
                      </a:r>
                      <a:endParaRPr lang="en-IN" sz="800" b="0" i="0" u="none" strike="noStrike">
                        <a:effectLst/>
                        <a:highlight>
                          <a:srgbClr val="B3E5A1"/>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E5A1"/>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a:t>
                      </a:r>
                      <a:r>
                        <a:rPr lang="en-IN" sz="800" b="1"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Navigation Optimization:</a:t>
                      </a: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Predict which sections of the website users are likely to visit and optimize navigation paths. </a:t>
                      </a:r>
                      <a:r>
                        <a:rPr lang="en-IN" sz="800" b="1"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UX Personalization:</a:t>
                      </a: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Tailor the website layout and content based on predicted user behavior.</a:t>
                      </a:r>
                      <a:endParaRPr lang="en-IN" sz="800" b="0" i="0" u="none" strike="noStrike">
                        <a:effectLst/>
                        <a:highlight>
                          <a:srgbClr val="B3E5A1"/>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E5A1"/>
                    </a:solidFill>
                  </a:tcPr>
                </a:tc>
                <a:extLst>
                  <a:ext uri="{0D108BD9-81ED-4DB2-BD59-A6C34878D82A}">
                    <a16:rowId xmlns:a16="http://schemas.microsoft.com/office/drawing/2014/main" val="3911968442"/>
                  </a:ext>
                </a:extLst>
              </a:tr>
              <a:tr h="420656">
                <a:tc>
                  <a:txBody>
                    <a:bodyPr/>
                    <a:lstStyle/>
                    <a:p>
                      <a:pPr algn="l" fontAlgn="t">
                        <a:lnSpc>
                          <a:spcPct val="107000"/>
                        </a:lnSpc>
                        <a:spcBef>
                          <a:spcPts val="0"/>
                        </a:spcBef>
                        <a:spcAft>
                          <a:spcPts val="800"/>
                        </a:spcAft>
                      </a:pPr>
                      <a:r>
                        <a:rPr lang="en-IN" sz="800" b="1" i="0" u="none" strike="noStrike">
                          <a:solidFill>
                            <a:srgbClr val="FFFFFF"/>
                          </a:solidFill>
                          <a:effectLst/>
                          <a:highlight>
                            <a:srgbClr val="4EA72E"/>
                          </a:highlight>
                          <a:latin typeface="Aptos" panose="020B0004020202020204" pitchFamily="34" charset="0"/>
                          <a:ea typeface="Times New Roman" panose="02020603050405020304" pitchFamily="18" charset="0"/>
                          <a:cs typeface="Times New Roman" panose="02020603050405020304" pitchFamily="18" charset="0"/>
                        </a:rPr>
                        <a:t>Logistics and Fulfillment</a:t>
                      </a:r>
                      <a:endParaRPr lang="en-IN" sz="800" b="0" i="0" u="none" strike="noStrike">
                        <a:effectLst/>
                        <a:highlight>
                          <a:srgbClr val="4EA72E"/>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Predict logistical needs for delivering physical components associated with subscriptions.</a:t>
                      </a:r>
                      <a:endParaRPr lang="en-IN" sz="800" b="0" i="0" u="none" strike="noStrike">
                        <a:effectLst/>
                        <a:highlight>
                          <a:srgbClr val="D9F2D0"/>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F2D0"/>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 </a:t>
                      </a:r>
                      <a:r>
                        <a:rPr lang="en-IN" sz="800" b="1"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Delivery Forecasting:</a:t>
                      </a: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 Predict delivery demand to optimize shipping schedules. </a:t>
                      </a:r>
                      <a:r>
                        <a:rPr lang="en-IN" sz="800" b="1"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Cost Management:</a:t>
                      </a:r>
                      <a:r>
                        <a:rPr lang="en-IN" sz="800" b="0" i="0" u="none" strike="noStrike">
                          <a:solidFill>
                            <a:srgbClr val="000000"/>
                          </a:solidFill>
                          <a:effectLst/>
                          <a:highlight>
                            <a:srgbClr val="D9F2D0"/>
                          </a:highlight>
                          <a:latin typeface="Aptos" panose="020B0004020202020204" pitchFamily="34" charset="0"/>
                          <a:ea typeface="Times New Roman" panose="02020603050405020304" pitchFamily="18" charset="0"/>
                          <a:cs typeface="Times New Roman" panose="02020603050405020304" pitchFamily="18" charset="0"/>
                        </a:rPr>
                        <a:t> Forecast and manage delivery costs based on predicted shipment volumes.</a:t>
                      </a:r>
                      <a:endParaRPr lang="en-IN" sz="800" b="0" i="0" u="none" strike="noStrike">
                        <a:effectLst/>
                        <a:highlight>
                          <a:srgbClr val="D9F2D0"/>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F2D0"/>
                    </a:solidFill>
                  </a:tcPr>
                </a:tc>
                <a:extLst>
                  <a:ext uri="{0D108BD9-81ED-4DB2-BD59-A6C34878D82A}">
                    <a16:rowId xmlns:a16="http://schemas.microsoft.com/office/drawing/2014/main" val="654113675"/>
                  </a:ext>
                </a:extLst>
              </a:tr>
              <a:tr h="420656">
                <a:tc>
                  <a:txBody>
                    <a:bodyPr/>
                    <a:lstStyle/>
                    <a:p>
                      <a:pPr algn="l" fontAlgn="t">
                        <a:lnSpc>
                          <a:spcPct val="107000"/>
                        </a:lnSpc>
                        <a:spcBef>
                          <a:spcPts val="0"/>
                        </a:spcBef>
                        <a:spcAft>
                          <a:spcPts val="800"/>
                        </a:spcAft>
                      </a:pPr>
                      <a:r>
                        <a:rPr lang="en-IN" sz="800" b="1" i="0" u="none" strike="noStrike">
                          <a:solidFill>
                            <a:srgbClr val="FFFFFF"/>
                          </a:solidFill>
                          <a:effectLst/>
                          <a:highlight>
                            <a:srgbClr val="4EA72E"/>
                          </a:highlight>
                          <a:latin typeface="Aptos" panose="020B0004020202020204" pitchFamily="34" charset="0"/>
                          <a:ea typeface="Times New Roman" panose="02020603050405020304" pitchFamily="18" charset="0"/>
                          <a:cs typeface="Times New Roman" panose="02020603050405020304" pitchFamily="18" charset="0"/>
                        </a:rPr>
                        <a:t>Subscription Plan Optimization</a:t>
                      </a:r>
                      <a:endParaRPr lang="en-IN" sz="800" b="0" i="0" u="none" strike="noStrike">
                        <a:effectLst/>
                        <a:highlight>
                          <a:srgbClr val="4EA72E"/>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algn="l" fontAlgn="t">
                        <a:lnSpc>
                          <a:spcPct val="107000"/>
                        </a:lnSpc>
                        <a:spcBef>
                          <a:spcPts val="0"/>
                        </a:spcBef>
                        <a:spcAft>
                          <a:spcPts val="800"/>
                        </a:spcAft>
                      </a:pPr>
                      <a:r>
                        <a:rPr lang="en-IN" sz="800" b="0" i="0" u="none" strike="noStrike">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Predict which features or plan attributes are most valued by customers to refine subscription offerings.</a:t>
                      </a:r>
                      <a:endParaRPr lang="en-IN" sz="800" b="0" i="0" u="none" strike="noStrike">
                        <a:effectLst/>
                        <a:highlight>
                          <a:srgbClr val="B3E5A1"/>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E5A1"/>
                    </a:solidFill>
                  </a:tcPr>
                </a:tc>
                <a:tc>
                  <a:txBody>
                    <a:bodyPr/>
                    <a:lstStyle/>
                    <a:p>
                      <a:pPr algn="l" fontAlgn="t">
                        <a:lnSpc>
                          <a:spcPct val="107000"/>
                        </a:lnSpc>
                        <a:spcBef>
                          <a:spcPts val="0"/>
                        </a:spcBef>
                        <a:spcAft>
                          <a:spcPts val="800"/>
                        </a:spcAft>
                      </a:pPr>
                      <a:r>
                        <a:rPr lang="en-IN" sz="800" b="0" i="0" u="none" strike="noStrike" dirty="0">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a:t>
                      </a:r>
                      <a:r>
                        <a:rPr lang="en-IN" sz="800" b="1" i="0" u="none" strike="noStrike" dirty="0">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Feature Popularity:</a:t>
                      </a:r>
                      <a:r>
                        <a:rPr lang="en-IN" sz="800" b="0" i="0" u="none" strike="noStrike" dirty="0">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Forecast the popularity of different plan features to guide development. </a:t>
                      </a:r>
                      <a:r>
                        <a:rPr lang="en-IN" sz="800" b="1" i="0" u="none" strike="noStrike" dirty="0">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Plan Customization:</a:t>
                      </a:r>
                      <a:r>
                        <a:rPr lang="en-IN" sz="800" b="0" i="0" u="none" strike="noStrike" dirty="0">
                          <a:solidFill>
                            <a:srgbClr val="000000"/>
                          </a:solidFill>
                          <a:effectLst/>
                          <a:highlight>
                            <a:srgbClr val="B3E5A1"/>
                          </a:highlight>
                          <a:latin typeface="Aptos" panose="020B0004020202020204" pitchFamily="34" charset="0"/>
                          <a:ea typeface="Times New Roman" panose="02020603050405020304" pitchFamily="18" charset="0"/>
                          <a:cs typeface="Times New Roman" panose="02020603050405020304" pitchFamily="18" charset="0"/>
                        </a:rPr>
                        <a:t> Predict customer preferences to create tailored subscription plans.</a:t>
                      </a:r>
                      <a:endParaRPr lang="en-IN" sz="800" b="0" i="0" u="none" strike="noStrike" dirty="0">
                        <a:effectLst/>
                        <a:highlight>
                          <a:srgbClr val="B3E5A1"/>
                        </a:highlight>
                        <a:latin typeface="Aptos" panose="020B0004020202020204" pitchFamily="34" charset="0"/>
                      </a:endParaRPr>
                    </a:p>
                  </a:txBody>
                  <a:tcPr marL="41866" marR="41866" marT="581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3E5A1"/>
                    </a:solidFill>
                  </a:tcPr>
                </a:tc>
                <a:extLst>
                  <a:ext uri="{0D108BD9-81ED-4DB2-BD59-A6C34878D82A}">
                    <a16:rowId xmlns:a16="http://schemas.microsoft.com/office/drawing/2014/main" val="2301047046"/>
                  </a:ext>
                </a:extLst>
              </a:tr>
            </a:tbl>
          </a:graphicData>
        </a:graphic>
      </p:graphicFrame>
    </p:spTree>
    <p:extLst>
      <p:ext uri="{BB962C8B-B14F-4D97-AF65-F5344CB8AC3E}">
        <p14:creationId xmlns:p14="http://schemas.microsoft.com/office/powerpoint/2010/main" val="22548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C450EC-7E61-BE2B-9622-06CE1DA8C852}"/>
              </a:ext>
            </a:extLst>
          </p:cNvPr>
          <p:cNvPicPr>
            <a:picLocks noChangeAspect="1"/>
          </p:cNvPicPr>
          <p:nvPr/>
        </p:nvPicPr>
        <p:blipFill>
          <a:blip r:embed="rId2"/>
          <a:stretch>
            <a:fillRect/>
          </a:stretch>
        </p:blipFill>
        <p:spPr>
          <a:xfrm>
            <a:off x="0" y="0"/>
            <a:ext cx="9601200" cy="6864582"/>
          </a:xfrm>
          <a:prstGeom prst="rect">
            <a:avLst/>
          </a:prstGeom>
        </p:spPr>
      </p:pic>
    </p:spTree>
    <p:extLst>
      <p:ext uri="{BB962C8B-B14F-4D97-AF65-F5344CB8AC3E}">
        <p14:creationId xmlns:p14="http://schemas.microsoft.com/office/powerpoint/2010/main" val="1560029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EA28E2-05CF-B2EF-B360-D19078A2A23E}"/>
              </a:ext>
            </a:extLst>
          </p:cNvPr>
          <p:cNvSpPr txBox="1"/>
          <p:nvPr/>
        </p:nvSpPr>
        <p:spPr>
          <a:xfrm>
            <a:off x="190500" y="190500"/>
            <a:ext cx="10934700" cy="6740307"/>
          </a:xfrm>
          <a:prstGeom prst="rect">
            <a:avLst/>
          </a:prstGeom>
          <a:noFill/>
        </p:spPr>
        <p:txBody>
          <a:bodyPr wrap="square">
            <a:spAutoFit/>
          </a:bodyPr>
          <a:lstStyle/>
          <a:p>
            <a:r>
              <a:rPr lang="en-IN" sz="900" dirty="0"/>
              <a:t>1. Machine Learning AI Models</a:t>
            </a:r>
          </a:p>
          <a:p>
            <a:r>
              <a:rPr lang="en-IN" sz="900" dirty="0"/>
              <a:t>Machine learning models are created to learn from data and improve performance on certain tasks. These models include a variety of techniques, such as support vector machines, random forests, decision trees, and linear regression. They are widely used in applications such as reinforcement learning, regression, clustering, and classification.</a:t>
            </a:r>
          </a:p>
          <a:p>
            <a:endParaRPr lang="en-IN" sz="900" dirty="0"/>
          </a:p>
          <a:p>
            <a:r>
              <a:rPr lang="en-IN" sz="900" dirty="0"/>
              <a:t>Common Algorithms:</a:t>
            </a:r>
          </a:p>
          <a:p>
            <a:r>
              <a:rPr lang="en-IN" sz="900" dirty="0"/>
              <a:t>Linear and Logistic Regression: Basic yet powerful methods for prediction and classification.</a:t>
            </a:r>
          </a:p>
          <a:p>
            <a:r>
              <a:rPr lang="en-IN" sz="900" dirty="0"/>
              <a:t>Decision Trees and Random Forests: Useful for handling complex datasets with high accuracy.</a:t>
            </a:r>
          </a:p>
          <a:p>
            <a:r>
              <a:rPr lang="en-IN" sz="900" dirty="0"/>
              <a:t>Support Vector Machines (SVM): Excellent for classification tasks, especially in high-dimensional spaces.</a:t>
            </a:r>
          </a:p>
          <a:p>
            <a:r>
              <a:rPr lang="en-IN" sz="900" dirty="0"/>
              <a:t>When to Use:</a:t>
            </a:r>
          </a:p>
          <a:p>
            <a:r>
              <a:rPr lang="en-IN" sz="900" dirty="0"/>
              <a:t>Ideal for predictive analytics in business, healthcare, finance, and more.</a:t>
            </a:r>
          </a:p>
          <a:p>
            <a:r>
              <a:rPr lang="en-IN" sz="900" dirty="0"/>
              <a:t>When working with </a:t>
            </a:r>
            <a:r>
              <a:rPr lang="en-IN" sz="900" dirty="0" err="1"/>
              <a:t>labeled</a:t>
            </a:r>
            <a:r>
              <a:rPr lang="en-IN" sz="900" dirty="0"/>
              <a:t> datasets to perform classification or regression tasks.</a:t>
            </a:r>
          </a:p>
          <a:p>
            <a:r>
              <a:rPr lang="en-IN" sz="900" dirty="0"/>
              <a:t>Using historical financial data to predict market trends and investment opportunities.</a:t>
            </a:r>
          </a:p>
          <a:p>
            <a:r>
              <a:rPr lang="en-IN" sz="900" dirty="0"/>
              <a:t>Identifying patterns that indicate when a customer might leave a service.</a:t>
            </a:r>
          </a:p>
          <a:p>
            <a:r>
              <a:rPr lang="en-IN" sz="900" dirty="0"/>
              <a:t>Real-Life Application:</a:t>
            </a:r>
          </a:p>
          <a:p>
            <a:r>
              <a:rPr lang="en-IN" sz="900" dirty="0"/>
              <a:t>Real Estate Pricing: Real estate companies use linear regression to predict home prices based on characteristics like size, location, and number of rooms, helping both buyers and sellers make informed decisions</a:t>
            </a:r>
          </a:p>
          <a:p>
            <a:endParaRPr lang="en-IN" sz="900" dirty="0"/>
          </a:p>
          <a:p>
            <a:r>
              <a:rPr lang="en-IN" sz="900" dirty="0"/>
              <a:t>2. Deep Learning AI Models</a:t>
            </a:r>
          </a:p>
          <a:p>
            <a:r>
              <a:rPr lang="en-IN" sz="900" dirty="0"/>
              <a:t>Deep learning models are advanced forms of machine learning that use neural networks with many layers. These models are particularly good at processing large volumes of unstructured data. They are extensively used in applications involving image recognition, natural language processing, and audio recognition.</a:t>
            </a:r>
          </a:p>
          <a:p>
            <a:endParaRPr lang="en-IN" sz="900" dirty="0"/>
          </a:p>
          <a:p>
            <a:r>
              <a:rPr lang="en-IN" sz="900" dirty="0"/>
              <a:t>Common Algorithms:</a:t>
            </a:r>
          </a:p>
          <a:p>
            <a:r>
              <a:rPr lang="en-IN" sz="900" dirty="0"/>
              <a:t>Convolutional Neural Networks (CNNs): Dominant in processing images, video, and other 2D data.</a:t>
            </a:r>
          </a:p>
          <a:p>
            <a:r>
              <a:rPr lang="en-IN" sz="900" dirty="0"/>
              <a:t>Recurrent Neural Networks (RNNs): Effective for sequential data such as time series or natural </a:t>
            </a:r>
            <a:r>
              <a:rPr lang="en-IN" sz="800" dirty="0"/>
              <a:t>language</a:t>
            </a:r>
            <a:r>
              <a:rPr lang="en-IN" sz="900" dirty="0"/>
              <a:t>.</a:t>
            </a:r>
          </a:p>
          <a:p>
            <a:r>
              <a:rPr lang="en-IN" sz="900" dirty="0"/>
              <a:t>Long Short-Term Memory Networks (LSTMs): A special kind of RNN, capable of learning long sequences of information.</a:t>
            </a:r>
          </a:p>
          <a:p>
            <a:r>
              <a:rPr lang="en-IN" sz="900" dirty="0"/>
              <a:t>When to Use:</a:t>
            </a:r>
          </a:p>
          <a:p>
            <a:r>
              <a:rPr lang="en-IN" sz="900" dirty="0"/>
              <a:t>Ideal for tasks involving big data and complex pattern recognition like voice recognition systems, image classification, and time series forecasting.</a:t>
            </a:r>
          </a:p>
          <a:p>
            <a:r>
              <a:rPr lang="en-IN" sz="900" dirty="0"/>
              <a:t>When handling unstructured data such as texts, images, and sounds.</a:t>
            </a:r>
          </a:p>
          <a:p>
            <a:r>
              <a:rPr lang="en-IN" sz="900" dirty="0"/>
              <a:t>Using LSTMs to understand and generate human speech for applications like Siri and Google Assistant.</a:t>
            </a:r>
          </a:p>
          <a:p>
            <a:r>
              <a:rPr lang="en-IN" sz="900" dirty="0"/>
              <a:t>Employing CNNs to identify individuals in security systems and smartphones.</a:t>
            </a:r>
          </a:p>
          <a:p>
            <a:r>
              <a:rPr lang="en-IN" sz="900" dirty="0"/>
              <a:t>Real-Life Application:</a:t>
            </a:r>
          </a:p>
          <a:p>
            <a:r>
              <a:rPr lang="en-IN" sz="900" dirty="0"/>
              <a:t>Medical Diagnosis: Hospitals use CNNs to </a:t>
            </a:r>
            <a:r>
              <a:rPr lang="en-IN" sz="900" dirty="0" err="1"/>
              <a:t>analyze</a:t>
            </a:r>
            <a:r>
              <a:rPr lang="en-IN" sz="900" dirty="0"/>
              <a:t> medical images such as X-rays and MRIs to diagnose diseases and suggest treatments, improving accuracy and speed in medical diagnostics.</a:t>
            </a:r>
          </a:p>
          <a:p>
            <a:endParaRPr lang="en-IN" sz="900" dirty="0"/>
          </a:p>
          <a:p>
            <a:r>
              <a:rPr lang="en-IN" sz="900" dirty="0"/>
              <a:t>3. Generative AI Models</a:t>
            </a:r>
          </a:p>
          <a:p>
            <a:r>
              <a:rPr lang="en-IN" sz="900" dirty="0"/>
              <a:t>Generative models are designed to generate new data instances that resemble your training data, enabling machines to learn the distribution of data points and generate similar items. They’re crucial in fields requiring new content generation or feature enhancement.</a:t>
            </a:r>
          </a:p>
          <a:p>
            <a:endParaRPr lang="en-IN" sz="900" dirty="0"/>
          </a:p>
          <a:p>
            <a:r>
              <a:rPr lang="en-IN" sz="900" dirty="0"/>
              <a:t>Common Algorithms:</a:t>
            </a:r>
          </a:p>
          <a:p>
            <a:r>
              <a:rPr lang="en-IN" sz="900" dirty="0"/>
              <a:t>Generative Adversarial Networks (GANs): Use a dual-network architecture of generators and discriminators to improve each other.</a:t>
            </a:r>
          </a:p>
          <a:p>
            <a:r>
              <a:rPr lang="en-IN" sz="900" dirty="0"/>
              <a:t>Variational Autoencoders (VAEs): Provide a probabilistic way to describe an observation in latent space.</a:t>
            </a:r>
          </a:p>
          <a:p>
            <a:r>
              <a:rPr lang="en-IN" sz="900" dirty="0"/>
              <a:t>When to Use:</a:t>
            </a:r>
          </a:p>
          <a:p>
            <a:r>
              <a:rPr lang="en-IN" sz="900" dirty="0"/>
              <a:t>When you need to enhance, increase, or generate new data samples from existing data.</a:t>
            </a:r>
          </a:p>
          <a:p>
            <a:r>
              <a:rPr lang="en-IN" sz="900" dirty="0"/>
              <a:t>Suitable for tasks like data augmentation, synthetic data generation for training models, and creative content generation.</a:t>
            </a:r>
          </a:p>
          <a:p>
            <a:r>
              <a:rPr lang="en-IN" sz="900" dirty="0"/>
              <a:t>Using GANs to create realistic and infinite new environments for video game development.</a:t>
            </a:r>
          </a:p>
          <a:p>
            <a:r>
              <a:rPr lang="en-IN" sz="900" dirty="0"/>
              <a:t>Utilizing VAEs to generate new clothing items based on current fashion trends.</a:t>
            </a:r>
          </a:p>
          <a:p>
            <a:r>
              <a:rPr lang="en-IN" sz="900" dirty="0"/>
              <a:t>Real-Life Application:</a:t>
            </a:r>
          </a:p>
          <a:p>
            <a:r>
              <a:rPr lang="en-IN" sz="900" dirty="0"/>
              <a:t>Film and Video: Film companies use GANs to enhance the resolution of old movies or generate realistic special effects for new productions without the need for expensive practical effects.</a:t>
            </a:r>
          </a:p>
          <a:p>
            <a:endParaRPr lang="en-IN" sz="900" dirty="0"/>
          </a:p>
        </p:txBody>
      </p:sp>
    </p:spTree>
    <p:extLst>
      <p:ext uri="{BB962C8B-B14F-4D97-AF65-F5344CB8AC3E}">
        <p14:creationId xmlns:p14="http://schemas.microsoft.com/office/powerpoint/2010/main" val="381896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2FF367-E403-B765-5DD9-DA9083764830}"/>
              </a:ext>
            </a:extLst>
          </p:cNvPr>
          <p:cNvSpPr txBox="1"/>
          <p:nvPr/>
        </p:nvSpPr>
        <p:spPr>
          <a:xfrm>
            <a:off x="0" y="859065"/>
            <a:ext cx="11247120" cy="5139869"/>
          </a:xfrm>
          <a:prstGeom prst="rect">
            <a:avLst/>
          </a:prstGeom>
          <a:noFill/>
        </p:spPr>
        <p:txBody>
          <a:bodyPr wrap="square">
            <a:spAutoFit/>
          </a:bodyPr>
          <a:lstStyle/>
          <a:p>
            <a:r>
              <a:rPr lang="en-IN" sz="800" dirty="0"/>
              <a:t>4. Hybrid AI Models</a:t>
            </a:r>
          </a:p>
          <a:p>
            <a:r>
              <a:rPr lang="en-IN" sz="800" dirty="0"/>
              <a:t>Hybrid models combine multiple different AI techniques to leverage their strengths and mitigate weaknesses. These models are especially useful in complex scenarios where a single model type is insufficient.</a:t>
            </a:r>
          </a:p>
          <a:p>
            <a:endParaRPr lang="en-IN" sz="800" dirty="0"/>
          </a:p>
          <a:p>
            <a:r>
              <a:rPr lang="en-IN" sz="800" dirty="0"/>
              <a:t>Common Algorithms:</a:t>
            </a:r>
          </a:p>
          <a:p>
            <a:r>
              <a:rPr lang="en-IN" sz="800" dirty="0"/>
              <a:t>Integrated Neural Networks: Combining CNNs and RNNs to handle tasks that involve both visual and sequential data processing.</a:t>
            </a:r>
          </a:p>
          <a:p>
            <a:r>
              <a:rPr lang="en-IN" sz="800" dirty="0"/>
              <a:t>Ensemble Methods: Using a combination of various models like decision trees and regression models to improve predictions.</a:t>
            </a:r>
          </a:p>
          <a:p>
            <a:r>
              <a:rPr lang="en-IN" sz="800" dirty="0"/>
              <a:t>When to Use:</a:t>
            </a:r>
          </a:p>
          <a:p>
            <a:r>
              <a:rPr lang="en-IN" sz="800" dirty="0"/>
              <a:t>In complex decision-making environments where diverse data types must be processed simultaneously.</a:t>
            </a:r>
          </a:p>
          <a:p>
            <a:r>
              <a:rPr lang="en-IN" sz="800" dirty="0"/>
              <a:t>When the problem requires robustness and accuracy beyond what can be achieved by a single model.</a:t>
            </a:r>
          </a:p>
          <a:p>
            <a:r>
              <a:rPr lang="en-IN" sz="800" dirty="0"/>
              <a:t>Integrating computer vision for navigation with NLP for voice commands and control.</a:t>
            </a:r>
          </a:p>
          <a:p>
            <a:r>
              <a:rPr lang="en-IN" sz="800" dirty="0"/>
              <a:t>Combining multiple classifiers to detect patterns of fraudulent transactions with higher accuracy.</a:t>
            </a:r>
          </a:p>
          <a:p>
            <a:r>
              <a:rPr lang="en-IN" sz="800" dirty="0"/>
              <a:t>Real-Life Application:</a:t>
            </a:r>
          </a:p>
          <a:p>
            <a:r>
              <a:rPr lang="en-IN" sz="800" dirty="0"/>
              <a:t>Smart Home Systems: Hybrid models in IoT devices can process environmental data to automate home systems efficiently, like adjusting lighting based on time of day and occupancy detected through cameras and sensors.</a:t>
            </a:r>
          </a:p>
          <a:p>
            <a:endParaRPr lang="en-IN" sz="800" dirty="0"/>
          </a:p>
          <a:p>
            <a:r>
              <a:rPr lang="en-IN" sz="800" dirty="0"/>
              <a:t>5. NLP AI Models</a:t>
            </a:r>
          </a:p>
          <a:p>
            <a:r>
              <a:rPr lang="en-IN" sz="800" dirty="0"/>
              <a:t>Natural Language Processing (NLP) models are specialized to process and understand human language, making them essential for applications involving text data.</a:t>
            </a:r>
          </a:p>
          <a:p>
            <a:endParaRPr lang="en-IN" sz="800" dirty="0"/>
          </a:p>
          <a:p>
            <a:r>
              <a:rPr lang="en-IN" sz="800" dirty="0"/>
              <a:t>Common Algorithms:</a:t>
            </a:r>
          </a:p>
          <a:p>
            <a:r>
              <a:rPr lang="en-IN" sz="800" dirty="0"/>
              <a:t>BERT (Bidirectional Encoder Representations from Transformers): Improves the understanding of the context within the text.</a:t>
            </a:r>
          </a:p>
          <a:p>
            <a:r>
              <a:rPr lang="en-IN" sz="800" dirty="0"/>
              <a:t>GPT (Generative Pre-trained Transformer): Excels in generating coherent and contextually appropriate text.</a:t>
            </a:r>
          </a:p>
          <a:p>
            <a:r>
              <a:rPr lang="en-IN" sz="800" dirty="0"/>
              <a:t>When to Use:</a:t>
            </a:r>
          </a:p>
          <a:p>
            <a:r>
              <a:rPr lang="en-IN" sz="800" dirty="0"/>
              <a:t>When dealing with tasks that involve human language, such as translating languages, generating text, or extracting information.</a:t>
            </a:r>
          </a:p>
          <a:p>
            <a:r>
              <a:rPr lang="en-IN" sz="800" dirty="0"/>
              <a:t>For applications like chatbots, sentiment analysis, and automated content generation.</a:t>
            </a:r>
          </a:p>
          <a:p>
            <a:r>
              <a:rPr lang="en-IN" sz="800" dirty="0"/>
              <a:t>Using GPT to write articles, compose poetry, or generate code.</a:t>
            </a:r>
          </a:p>
          <a:p>
            <a:r>
              <a:rPr lang="en-IN" sz="800" dirty="0"/>
              <a:t>Employing BERT to </a:t>
            </a:r>
            <a:r>
              <a:rPr lang="en-IN" sz="800" dirty="0" err="1"/>
              <a:t>analyze</a:t>
            </a:r>
            <a:r>
              <a:rPr lang="en-IN" sz="800" dirty="0"/>
              <a:t> customer reviews and determine the sentiment expressed in social media posts.</a:t>
            </a:r>
          </a:p>
          <a:p>
            <a:r>
              <a:rPr lang="en-IN" sz="800" dirty="0"/>
              <a:t>Real-Life Application:</a:t>
            </a:r>
          </a:p>
          <a:p>
            <a:r>
              <a:rPr lang="en-IN" sz="800" dirty="0"/>
              <a:t>Customer Support Automation: Companies use NLP models to power chatbots on their websites, providing instant responses to customer inquiries, which improves customer experience and operational efficiency.</a:t>
            </a:r>
          </a:p>
          <a:p>
            <a:endParaRPr lang="en-IN" sz="800" dirty="0"/>
          </a:p>
          <a:p>
            <a:r>
              <a:rPr lang="en-IN" sz="800" dirty="0"/>
              <a:t>6. Computer Vision AI Models</a:t>
            </a:r>
          </a:p>
          <a:p>
            <a:r>
              <a:rPr lang="en-IN" sz="800" dirty="0"/>
              <a:t>Computer vision models are tasked with interpreting and understanding visual information from the world, converting it into a digital format.</a:t>
            </a:r>
          </a:p>
          <a:p>
            <a:endParaRPr lang="en-IN" sz="800" dirty="0"/>
          </a:p>
          <a:p>
            <a:r>
              <a:rPr lang="en-IN" sz="800" dirty="0"/>
              <a:t>Common Algorithms:</a:t>
            </a:r>
          </a:p>
          <a:p>
            <a:r>
              <a:rPr lang="en-IN" sz="800" dirty="0"/>
              <a:t>CNNs: Standard for image classification and recognition tasks.</a:t>
            </a:r>
          </a:p>
          <a:p>
            <a:r>
              <a:rPr lang="en-IN" sz="800" dirty="0"/>
              <a:t>Capsule Networks: Designed to understand spatial hierarchies between features, potentially overcoming some of CNNs’ limitations.</a:t>
            </a:r>
          </a:p>
          <a:p>
            <a:r>
              <a:rPr lang="en-IN" sz="800" dirty="0"/>
              <a:t>When to Use:</a:t>
            </a:r>
          </a:p>
          <a:p>
            <a:r>
              <a:rPr lang="en-IN" sz="800" dirty="0"/>
              <a:t>When tasks require the interpretation of visual data, such as identifying objects, classifying images, or </a:t>
            </a:r>
            <a:r>
              <a:rPr lang="en-IN" sz="800" dirty="0" err="1"/>
              <a:t>analyzing</a:t>
            </a:r>
            <a:r>
              <a:rPr lang="en-IN" sz="800" dirty="0"/>
              <a:t> video content.</a:t>
            </a:r>
          </a:p>
          <a:p>
            <a:r>
              <a:rPr lang="en-IN" sz="800" dirty="0"/>
              <a:t>In applications like surveillance, quality control in manufacturing, and interactive gaming.</a:t>
            </a:r>
          </a:p>
          <a:p>
            <a:r>
              <a:rPr lang="en-IN" sz="800" dirty="0"/>
              <a:t>Using CNNs to detect defects in manufacturing products on assembly lines.</a:t>
            </a:r>
          </a:p>
          <a:p>
            <a:r>
              <a:rPr lang="en-IN" sz="800" dirty="0"/>
              <a:t>Employing capsule networks to improve the interaction of AI characters with environments in complex video games.</a:t>
            </a:r>
          </a:p>
          <a:p>
            <a:r>
              <a:rPr lang="en-IN" sz="800" dirty="0"/>
              <a:t>Real-Life Application:</a:t>
            </a:r>
          </a:p>
          <a:p>
            <a:r>
              <a:rPr lang="en-IN" sz="800" dirty="0"/>
              <a:t>Retail: Stores use computer vision to </a:t>
            </a:r>
            <a:r>
              <a:rPr lang="en-IN" sz="800" dirty="0" err="1"/>
              <a:t>analyze</a:t>
            </a:r>
            <a:r>
              <a:rPr lang="en-IN" sz="800" dirty="0"/>
              <a:t> customer </a:t>
            </a:r>
            <a:r>
              <a:rPr lang="en-IN" sz="800" dirty="0" err="1"/>
              <a:t>behavior</a:t>
            </a:r>
            <a:r>
              <a:rPr lang="en-IN" sz="800" dirty="0"/>
              <a:t>, optimize store layouts, and even to check out customers without the need for traditional cashiers, enhancing the shopping experience and reducing wait times.</a:t>
            </a:r>
          </a:p>
        </p:txBody>
      </p:sp>
    </p:spTree>
    <p:extLst>
      <p:ext uri="{BB962C8B-B14F-4D97-AF65-F5344CB8AC3E}">
        <p14:creationId xmlns:p14="http://schemas.microsoft.com/office/powerpoint/2010/main" val="227462276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846</TotalTime>
  <Words>1979</Words>
  <Application>Microsoft Office PowerPoint</Application>
  <PresentationFormat>Widescreen</PresentationFormat>
  <Paragraphs>174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Abadi</vt:lpstr>
      <vt:lpstr>Aptos</vt:lpstr>
      <vt:lpstr>Arial</vt:lpstr>
      <vt:lpstr>Century Schoolbook</vt:lpstr>
      <vt:lpstr>HP Simplified</vt:lpstr>
      <vt:lpstr>Wingdings</vt:lpstr>
      <vt:lpstr>Wingdings 2</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Chakrabarti, Pallab</dc:creator>
  <cp:lastModifiedBy>Chakrabarti, Pallab</cp:lastModifiedBy>
  <cp:revision>29</cp:revision>
  <dcterms:created xsi:type="dcterms:W3CDTF">2024-06-03T05:49:07Z</dcterms:created>
  <dcterms:modified xsi:type="dcterms:W3CDTF">2024-09-08T19:05:16Z</dcterms:modified>
</cp:coreProperties>
</file>