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5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4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60F0-41CC-4F98-BC26-4A30D08559D4}" type="datetimeFigureOut">
              <a:rPr lang="en-US" smtClean="0"/>
              <a:t>05-Apr-23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1E01-6B8C-49A4-9BDC-B2423079E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58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60F0-41CC-4F98-BC26-4A30D08559D4}" type="datetimeFigureOut">
              <a:rPr lang="en-US" smtClean="0"/>
              <a:t>05-Apr-23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1E01-6B8C-49A4-9BDC-B2423079E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774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60F0-41CC-4F98-BC26-4A30D08559D4}" type="datetimeFigureOut">
              <a:rPr lang="en-US" smtClean="0"/>
              <a:t>05-Apr-23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1E01-6B8C-49A4-9BDC-B2423079E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86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60F0-41CC-4F98-BC26-4A30D08559D4}" type="datetimeFigureOut">
              <a:rPr lang="en-US" smtClean="0"/>
              <a:t>05-Apr-23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1E01-6B8C-49A4-9BDC-B2423079E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14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60F0-41CC-4F98-BC26-4A30D08559D4}" type="datetimeFigureOut">
              <a:rPr lang="en-US" smtClean="0"/>
              <a:t>05-Apr-23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1E01-6B8C-49A4-9BDC-B2423079E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829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60F0-41CC-4F98-BC26-4A30D08559D4}" type="datetimeFigureOut">
              <a:rPr lang="en-US" smtClean="0"/>
              <a:t>05-Apr-23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1E01-6B8C-49A4-9BDC-B2423079E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9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60F0-41CC-4F98-BC26-4A30D08559D4}" type="datetimeFigureOut">
              <a:rPr lang="en-US" smtClean="0"/>
              <a:t>05-Apr-23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1E01-6B8C-49A4-9BDC-B2423079E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79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60F0-41CC-4F98-BC26-4A30D08559D4}" type="datetimeFigureOut">
              <a:rPr lang="en-US" smtClean="0"/>
              <a:t>05-Apr-23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1E01-6B8C-49A4-9BDC-B2423079E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02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60F0-41CC-4F98-BC26-4A30D08559D4}" type="datetimeFigureOut">
              <a:rPr lang="en-US" smtClean="0"/>
              <a:t>05-Apr-23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1E01-6B8C-49A4-9BDC-B2423079E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80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60F0-41CC-4F98-BC26-4A30D08559D4}" type="datetimeFigureOut">
              <a:rPr lang="en-US" smtClean="0"/>
              <a:t>05-Apr-23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1E01-6B8C-49A4-9BDC-B2423079E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56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60F0-41CC-4F98-BC26-4A30D08559D4}" type="datetimeFigureOut">
              <a:rPr lang="en-US" smtClean="0"/>
              <a:t>05-Apr-23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1E01-6B8C-49A4-9BDC-B2423079E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52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560F0-41CC-4F98-BC26-4A30D08559D4}" type="datetimeFigureOut">
              <a:rPr lang="en-US" smtClean="0"/>
              <a:t>05-Apr-23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31E01-6B8C-49A4-9BDC-B2423079E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85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3.jpg"/><Relationship Id="rId4" Type="http://schemas.openxmlformats.org/officeDocument/2006/relationships/image" Target="../media/image3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6.jpg"/><Relationship Id="rId4" Type="http://schemas.openxmlformats.org/officeDocument/2006/relationships/image" Target="../media/image3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0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2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"/>
            <a:ext cx="12192000" cy="684580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90411" y="875330"/>
            <a:ext cx="10231225" cy="3260102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ru-RU" sz="21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</a:t>
            </a:r>
            <a:r>
              <a:rPr lang="en-US" sz="21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1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1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</a:t>
            </a:r>
            <a:r>
              <a:rPr lang="ru-RU" sz="21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курсу "</a:t>
            </a:r>
            <a:r>
              <a:rPr lang="ru-RU" sz="21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ru-RU" sz="21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1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science</a:t>
            </a:r>
            <a:r>
              <a:rPr lang="ru-RU" sz="21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21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1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1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Московского </a:t>
            </a:r>
            <a:r>
              <a:rPr lang="ru-RU" sz="21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государственного технического университета </a:t>
            </a:r>
            <a:r>
              <a:rPr lang="ru-RU" sz="21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1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1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имени </a:t>
            </a:r>
            <a:r>
              <a:rPr lang="ru-RU" sz="21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Н.Э. Баумана </a:t>
            </a:r>
            <a:r>
              <a:rPr lang="ru-RU" sz="21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1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1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1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1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Докладчик: Полунина Мария Михайловна</a:t>
            </a:r>
            <a:br>
              <a:rPr lang="ru-RU" sz="21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1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137" y="611483"/>
            <a:ext cx="7727543" cy="327979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1386" y="206064"/>
            <a:ext cx="3523793" cy="810838"/>
          </a:xfrm>
          <a:prstGeom prst="rect">
            <a:avLst/>
          </a:prstGeom>
        </p:spPr>
      </p:pic>
      <p:sp>
        <p:nvSpPr>
          <p:cNvPr id="1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898903" y="6030389"/>
            <a:ext cx="2865747" cy="523216"/>
          </a:xfrm>
        </p:spPr>
        <p:txBody>
          <a:bodyPr>
            <a:normAutofit/>
          </a:bodyPr>
          <a:lstStyle/>
          <a:p>
            <a:r>
              <a:rPr lang="ru-RU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Москва, 2023 г.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633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1068" y="0"/>
            <a:ext cx="10515600" cy="854075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Линейная регрессия </a:t>
            </a:r>
            <a:r>
              <a:rPr lang="ru-RU" sz="320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LinearRegression)</a:t>
            </a:r>
            <a:endParaRPr 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" y="854075"/>
            <a:ext cx="8054340" cy="20802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" y="3303270"/>
            <a:ext cx="5067300" cy="16535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280" y="3303270"/>
            <a:ext cx="4884420" cy="28270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6342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1068" y="0"/>
            <a:ext cx="10515600" cy="854075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AdaBoostRegressor</a:t>
            </a: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DecisionTreeRegressor</a:t>
            </a: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80" y="937260"/>
            <a:ext cx="7620000" cy="2057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80" y="3376930"/>
            <a:ext cx="5501640" cy="17297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280" y="3376930"/>
            <a:ext cx="5273040" cy="28346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3991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1068" y="0"/>
            <a:ext cx="10515600" cy="854075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Случайный лес (</a:t>
            </a:r>
            <a:r>
              <a:rPr lang="en-US" sz="320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Regression</a:t>
            </a:r>
            <a:r>
              <a:rPr lang="ru-RU" sz="320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30" y="854075"/>
            <a:ext cx="7978140" cy="2247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30" y="3544570"/>
            <a:ext cx="5074920" cy="1638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890" y="3544570"/>
            <a:ext cx="4861560" cy="2804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0017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1068" y="0"/>
            <a:ext cx="10515600" cy="854075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работы моделей</a:t>
            </a:r>
            <a:endParaRPr 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21" y="1219200"/>
            <a:ext cx="4863465" cy="15773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748" y="1219200"/>
            <a:ext cx="5737860" cy="4968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921068" y="3383280"/>
            <a:ext cx="45856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итогам работы всех моделей алгоритм Случайного Леса (</a:t>
            </a:r>
            <a:r>
              <a:rPr lang="en-US" sz="200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RandomForestRegressor)</a:t>
            </a:r>
            <a:r>
              <a:rPr lang="ru-RU" sz="200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показал </a:t>
            </a:r>
            <a:r>
              <a:rPr lang="ru-RU" sz="200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наилучшие результаты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416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1068" y="0"/>
            <a:ext cx="10515600" cy="854075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Полносвязная нейронная сеть</a:t>
            </a:r>
            <a:endParaRPr 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82" y="854075"/>
            <a:ext cx="6323076" cy="18484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82" y="2998038"/>
            <a:ext cx="4792218" cy="33082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828" y="2854959"/>
            <a:ext cx="5692445" cy="37761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7244144" y="854075"/>
            <a:ext cx="4622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Эксперимент с нейронной сетью:</a:t>
            </a:r>
          </a:p>
          <a:p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MAE</a:t>
            </a:r>
            <a:r>
              <a:rPr lang="ru-RU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 </a:t>
            </a:r>
            <a:r>
              <a:rPr lang="ru-RU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0.2192</a:t>
            </a:r>
          </a:p>
          <a:p>
            <a:endParaRPr lang="ru-RU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Лучший результат</a:t>
            </a:r>
            <a:r>
              <a:rPr lang="en-US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регрессионных </a:t>
            </a:r>
            <a:r>
              <a:rPr lang="en-US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ML-</a:t>
            </a:r>
            <a:r>
              <a:rPr lang="ru-RU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моделях:</a:t>
            </a:r>
          </a:p>
          <a:p>
            <a:r>
              <a:rPr lang="en-US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MAE = ~ 0.4597</a:t>
            </a:r>
            <a:endParaRPr lang="en-US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647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1068" y="0"/>
            <a:ext cx="10515600" cy="854075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Рекомендательная система: подготовка</a:t>
            </a:r>
            <a:endParaRPr 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5" y="854075"/>
            <a:ext cx="7614915" cy="1280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5" y="2299909"/>
            <a:ext cx="5400035" cy="17761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5" y="4241698"/>
            <a:ext cx="7287844" cy="24073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8002588" y="986323"/>
            <a:ext cx="3434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Разделение книг на пять классов рейтингов;</a:t>
            </a:r>
          </a:p>
          <a:p>
            <a:pPr algn="ctr"/>
            <a:endParaRPr lang="ru-RU" sz="2000" u="sng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75668" y="2634367"/>
            <a:ext cx="4255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Кодирование новых классов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рейтингов при помощи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get_dummies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74000" y="4361115"/>
            <a:ext cx="39862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Кодирование языковых классов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помощи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get_dummies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64343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1068" y="0"/>
            <a:ext cx="10515600" cy="854075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Рекомендательная система: подготовка</a:t>
            </a:r>
            <a:endParaRPr 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22" y="888826"/>
            <a:ext cx="10520858" cy="28572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22" y="3972560"/>
            <a:ext cx="5353998" cy="22250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7896066" y="3938810"/>
            <a:ext cx="39862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Объединение всех закодированных значений, а также среднего рейтинга и количества учтенных рейтингов 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96066" y="5489714"/>
            <a:ext cx="39862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Масштабирование данных при помощи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MinMaxScaler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Стрелка вниз 5"/>
          <p:cNvSpPr/>
          <p:nvPr/>
        </p:nvSpPr>
        <p:spPr>
          <a:xfrm rot="10800000">
            <a:off x="6918960" y="3972560"/>
            <a:ext cx="721360" cy="887190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Стрелка вправо 10"/>
          <p:cNvSpPr/>
          <p:nvPr/>
        </p:nvSpPr>
        <p:spPr>
          <a:xfrm rot="10800000">
            <a:off x="6675120" y="5489714"/>
            <a:ext cx="955040" cy="707886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276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1068" y="0"/>
            <a:ext cx="10515600" cy="854075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Рекомендательная система: моделирование и тестирование</a:t>
            </a:r>
            <a:endParaRPr 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520" y="4116070"/>
            <a:ext cx="8063548" cy="23896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" y="946150"/>
            <a:ext cx="4823460" cy="2905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5838508" y="1118870"/>
            <a:ext cx="55981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рекомендательной системы создана при помощи алгоритма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KNN –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ближайших соседей. 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66560" y="2592575"/>
            <a:ext cx="36922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Поиск книги производится при помощи функции, используя название произведения.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747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1068" y="0"/>
            <a:ext cx="10515600" cy="854075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Рекомендательная система: мини-программа</a:t>
            </a:r>
            <a:endParaRPr 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058" y="1198878"/>
            <a:ext cx="9794596" cy="14548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41" y="3264059"/>
            <a:ext cx="11865254" cy="21799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9870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6"/>
            <a:ext cx="12192000" cy="684580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63759" y="1132789"/>
            <a:ext cx="10231225" cy="227028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ru-RU" sz="4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en-US" sz="4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482" y="727370"/>
            <a:ext cx="7078069" cy="471261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1068" y="321951"/>
            <a:ext cx="3523793" cy="81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047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5180" y="4521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набора данных рейтинга книг </a:t>
            </a: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Goodreads-books</a:t>
            </a:r>
            <a:endParaRPr 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Объект 8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90" y="1370776"/>
            <a:ext cx="11145981" cy="50663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0230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54075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данных</a:t>
            </a:r>
            <a:endParaRPr 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54" y="1479839"/>
            <a:ext cx="4744028" cy="47440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348" y="1479839"/>
            <a:ext cx="5453722" cy="47440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4303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0108" y="187796"/>
            <a:ext cx="10515600" cy="854075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Показатели столбца «Язык произведения»</a:t>
            </a:r>
            <a:endParaRPr 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6" y="2801620"/>
            <a:ext cx="6630619" cy="36156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7" y="1242628"/>
            <a:ext cx="7056882" cy="11574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290" y="1242628"/>
            <a:ext cx="6652870" cy="38215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7640320" y="5493980"/>
            <a:ext cx="4155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Две книги на русском: </a:t>
            </a:r>
          </a:p>
          <a:p>
            <a:pPr algn="ctr"/>
            <a:r>
              <a:rPr lang="ru-RU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«Шинель» </a:t>
            </a:r>
            <a:r>
              <a:rPr lang="ru-RU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Н.В.Гоголя</a:t>
            </a:r>
            <a:r>
              <a:rPr lang="ru-RU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</a:t>
            </a:r>
          </a:p>
          <a:p>
            <a:pPr algn="ctr"/>
            <a:r>
              <a:rPr lang="ru-RU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«Мастер и Маргарита» </a:t>
            </a:r>
            <a:r>
              <a:rPr lang="ru-RU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М.Ю.Булгакова</a:t>
            </a:r>
            <a:r>
              <a:rPr lang="ru-RU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71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1068" y="0"/>
            <a:ext cx="10515600" cy="854075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оценок и рейтинги с текстом</a:t>
            </a:r>
            <a:endParaRPr 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6" y="781105"/>
            <a:ext cx="8539277" cy="28084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929" y="3678466"/>
            <a:ext cx="8603742" cy="29603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3791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1068" y="0"/>
            <a:ext cx="10515600" cy="854075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Общий рейтинг и топ-10 авторов по количеству книг</a:t>
            </a:r>
            <a:endParaRPr 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087" y="3089274"/>
            <a:ext cx="6046013" cy="35935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1" y="854075"/>
            <a:ext cx="5808726" cy="32564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6736080" y="1097280"/>
            <a:ext cx="4897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 </a:t>
            </a:r>
            <a:r>
              <a:rPr lang="ru-RU" sz="2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масса оценок </a:t>
            </a:r>
            <a:r>
              <a:rPr lang="ru-RU" sz="2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находится </a:t>
            </a:r>
            <a:endParaRPr lang="ru-RU" sz="200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диапазоне от 3.5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 4.3 баллов </a:t>
            </a:r>
            <a:endParaRPr lang="en-US" sz="20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730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1068" y="0"/>
            <a:ext cx="10515600" cy="854075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страниц: выбросы и общие данные</a:t>
            </a:r>
            <a:endParaRPr 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800" y="854075"/>
            <a:ext cx="9013545" cy="31258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7418425" y="4480560"/>
            <a:ext cx="4693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анализа выбросов по количеству страниц использовался «Ящик с усами» для всех языков</a:t>
            </a:r>
            <a:endParaRPr lang="en-US" sz="20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24" y="2215515"/>
            <a:ext cx="5839968" cy="43586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9054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1068" y="0"/>
            <a:ext cx="10515600" cy="854075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Корреляция показателей</a:t>
            </a:r>
            <a:endParaRPr 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90" y="1036637"/>
            <a:ext cx="6134862" cy="51813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272" y="1036637"/>
            <a:ext cx="5350383" cy="51732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3253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1068" y="0"/>
            <a:ext cx="10515600" cy="854075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Корреляция показателей</a:t>
            </a:r>
            <a:endParaRPr 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1" y="986791"/>
            <a:ext cx="11697005" cy="52157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20399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243</Words>
  <Application>Microsoft Office PowerPoint</Application>
  <PresentationFormat>Широкоэкранный</PresentationFormat>
  <Paragraphs>39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Тема Office</vt:lpstr>
      <vt:lpstr>Выпускная квалификационная работа  по курсу "Data science"  Московского государственного технического университета  имени Н.Э. Баумана   Докладчик: Полунина Мария Михайловна </vt:lpstr>
      <vt:lpstr>Анализ набора данных рейтинга книг Goodreads-books</vt:lpstr>
      <vt:lpstr>Структура данных</vt:lpstr>
      <vt:lpstr>Показатели столбца «Язык произведения»</vt:lpstr>
      <vt:lpstr>Количество оценок и рейтинги с текстом</vt:lpstr>
      <vt:lpstr>Общий рейтинг и топ-10 авторов по количеству книг</vt:lpstr>
      <vt:lpstr>Количество страниц: выбросы и общие данные</vt:lpstr>
      <vt:lpstr>Корреляция показателей</vt:lpstr>
      <vt:lpstr>Корреляция показателей</vt:lpstr>
      <vt:lpstr>Линейная регрессия (LinearRegression)</vt:lpstr>
      <vt:lpstr>AdaBoostRegressor (DecisionTreeRegressor)</vt:lpstr>
      <vt:lpstr>Случайный лес (Random Forest Regression)</vt:lpstr>
      <vt:lpstr>Сравнение работы моделей</vt:lpstr>
      <vt:lpstr>Полносвязная нейронная сеть</vt:lpstr>
      <vt:lpstr>Рекомендательная система: подготовка</vt:lpstr>
      <vt:lpstr>Рекомендательная система: подготовка</vt:lpstr>
      <vt:lpstr>Рекомендательная система: моделирование и тестирование</vt:lpstr>
      <vt:lpstr>Рекомендательная система: мини-программа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  по курсу "Data science"  Московского государственного технического университета имени Н.Э. Баумана Полуниной Марии Михайловны </dc:title>
  <dc:creator>Учетная запись Майкрософт</dc:creator>
  <cp:lastModifiedBy>Учетная запись Майкрософт</cp:lastModifiedBy>
  <cp:revision>19</cp:revision>
  <dcterms:created xsi:type="dcterms:W3CDTF">2023-04-05T08:35:28Z</dcterms:created>
  <dcterms:modified xsi:type="dcterms:W3CDTF">2023-04-05T12:03:20Z</dcterms:modified>
</cp:coreProperties>
</file>