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7"/>
  </p:handoutMasterIdLst>
  <p:sldIdLst>
    <p:sldId id="256" r:id="rId5"/>
    <p:sldId id="258" r:id="rId6"/>
    <p:sldId id="257" r:id="rId7"/>
    <p:sldId id="274" r:id="rId8"/>
    <p:sldId id="273" r:id="rId9"/>
    <p:sldId id="259" r:id="rId10"/>
    <p:sldId id="262" r:id="rId11"/>
    <p:sldId id="268" r:id="rId12"/>
    <p:sldId id="270" r:id="rId13"/>
    <p:sldId id="271" r:id="rId14"/>
    <p:sldId id="272" r:id="rId15"/>
    <p:sldId id="261" r:id="rId16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33" Type="http://schemas.openxmlformats.org/officeDocument/2006/relationships/image" Target="../media/image45.svg"/><Relationship Id="rId2" Type="http://schemas.openxmlformats.org/officeDocument/2006/relationships/image" Target="../media/image6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31" Type="http://schemas.openxmlformats.org/officeDocument/2006/relationships/image" Target="../media/image43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8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4014" y="906051"/>
            <a:ext cx="7793216" cy="487434"/>
          </a:xfrm>
        </p:spPr>
        <p:txBody>
          <a:bodyPr/>
          <a:lstStyle/>
          <a:p>
            <a:r>
              <a:rPr lang="fr-FR" dirty="0"/>
              <a:t>Présentation GrafTech Inc. Ltd.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CEA0C4-538F-71AE-7553-C8B41F65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337" y="0"/>
            <a:ext cx="2309663" cy="9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4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9375" y="1055716"/>
            <a:ext cx="7904747" cy="479822"/>
          </a:xfrm>
        </p:spPr>
        <p:txBody>
          <a:bodyPr/>
          <a:lstStyle/>
          <a:p>
            <a:r>
              <a:rPr lang="fr-FR" sz="2000" dirty="0"/>
              <a:t>2. L’informatique au niveau des services :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L’entreprise et l’informatique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2646DD-B17A-FA25-DCD0-2CA69D71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1"/>
            <a:ext cx="1957493" cy="7408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00708DE-9227-3410-9744-A0926E927CE2}"/>
              </a:ext>
            </a:extLst>
          </p:cNvPr>
          <p:cNvSpPr txBox="1">
            <a:spLocks/>
          </p:cNvSpPr>
          <p:nvPr/>
        </p:nvSpPr>
        <p:spPr>
          <a:xfrm>
            <a:off x="628185" y="1789572"/>
            <a:ext cx="7887629" cy="33944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b="1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2000" dirty="0">
                <a:solidFill>
                  <a:schemeClr val="accent1"/>
                </a:solidFill>
              </a:rPr>
              <a:t>Administration</a:t>
            </a:r>
          </a:p>
          <a:p>
            <a:pPr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/>
                </a:solidFill>
              </a:rPr>
              <a:t>Maintenance </a:t>
            </a:r>
          </a:p>
          <a:p>
            <a:pPr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/>
                </a:solidFill>
              </a:rPr>
              <a:t>Qualité </a:t>
            </a:r>
          </a:p>
          <a:p>
            <a:pPr marL="0" indent="0">
              <a:buNone/>
            </a:pPr>
            <a:endParaRPr lang="fr-FR" sz="2000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/>
                </a:solidFill>
              </a:rPr>
              <a:t>…</a:t>
            </a:r>
          </a:p>
        </p:txBody>
      </p:sp>
      <p:pic>
        <p:nvPicPr>
          <p:cNvPr id="11" name="Graphique 10" descr="Nuage de points contour">
            <a:extLst>
              <a:ext uri="{FF2B5EF4-FFF2-40B4-BE49-F238E27FC236}">
                <a16:creationId xmlns:a16="http://schemas.microsoft.com/office/drawing/2014/main" id="{06E75F39-E3F0-6B95-5E3F-D375CAB8E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995" y="3922048"/>
            <a:ext cx="436117" cy="436117"/>
          </a:xfrm>
          <a:prstGeom prst="rect">
            <a:avLst/>
          </a:prstGeom>
        </p:spPr>
      </p:pic>
      <p:pic>
        <p:nvPicPr>
          <p:cNvPr id="13" name="Graphique 12" descr="Graphique en radar contour">
            <a:extLst>
              <a:ext uri="{FF2B5EF4-FFF2-40B4-BE49-F238E27FC236}">
                <a16:creationId xmlns:a16="http://schemas.microsoft.com/office/drawing/2014/main" id="{AF290D6C-AE4A-EC13-0A31-6794A54E5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3752" y="3903655"/>
            <a:ext cx="436117" cy="436117"/>
          </a:xfrm>
          <a:prstGeom prst="rect">
            <a:avLst/>
          </a:prstGeom>
        </p:spPr>
      </p:pic>
      <p:pic>
        <p:nvPicPr>
          <p:cNvPr id="15" name="Graphique 14" descr="Présentation avec graphique à barres avec un remplissage uni">
            <a:extLst>
              <a:ext uri="{FF2B5EF4-FFF2-40B4-BE49-F238E27FC236}">
                <a16:creationId xmlns:a16="http://schemas.microsoft.com/office/drawing/2014/main" id="{D5DFC452-2CAB-9F5C-500D-5163059FC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4826" y="3928996"/>
            <a:ext cx="436117" cy="436117"/>
          </a:xfrm>
          <a:prstGeom prst="rect">
            <a:avLst/>
          </a:prstGeom>
        </p:spPr>
      </p:pic>
      <p:pic>
        <p:nvPicPr>
          <p:cNvPr id="17" name="Graphique 16" descr="Graphique à barres avec un remplissage uni">
            <a:extLst>
              <a:ext uri="{FF2B5EF4-FFF2-40B4-BE49-F238E27FC236}">
                <a16:creationId xmlns:a16="http://schemas.microsoft.com/office/drawing/2014/main" id="{BCDAE1B7-2A31-CFE2-6FBF-E36722CD8C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71015" y="3930240"/>
            <a:ext cx="436117" cy="436117"/>
          </a:xfrm>
          <a:prstGeom prst="rect">
            <a:avLst/>
          </a:prstGeom>
        </p:spPr>
      </p:pic>
      <p:pic>
        <p:nvPicPr>
          <p:cNvPr id="19" name="Graphique 18" descr="Signal avec un remplissage uni">
            <a:extLst>
              <a:ext uri="{FF2B5EF4-FFF2-40B4-BE49-F238E27FC236}">
                <a16:creationId xmlns:a16="http://schemas.microsoft.com/office/drawing/2014/main" id="{71AA9711-8FD8-1FE5-ADCF-998A1D9CA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81168" y="3907907"/>
            <a:ext cx="464400" cy="464400"/>
          </a:xfrm>
          <a:prstGeom prst="rect">
            <a:avLst/>
          </a:prstGeom>
        </p:spPr>
      </p:pic>
      <p:pic>
        <p:nvPicPr>
          <p:cNvPr id="21" name="Graphique 20" descr="Clé contour">
            <a:extLst>
              <a:ext uri="{FF2B5EF4-FFF2-40B4-BE49-F238E27FC236}">
                <a16:creationId xmlns:a16="http://schemas.microsoft.com/office/drawing/2014/main" id="{B04051F2-E51D-D4EA-AF6F-0635703290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45568" y="2843196"/>
            <a:ext cx="464400" cy="464400"/>
          </a:xfrm>
          <a:prstGeom prst="rect">
            <a:avLst/>
          </a:prstGeom>
        </p:spPr>
      </p:pic>
      <p:pic>
        <p:nvPicPr>
          <p:cNvPr id="23" name="Graphique 22" descr="Outils contour">
            <a:extLst>
              <a:ext uri="{FF2B5EF4-FFF2-40B4-BE49-F238E27FC236}">
                <a16:creationId xmlns:a16="http://schemas.microsoft.com/office/drawing/2014/main" id="{1117B9F6-1061-866E-0BAC-401E94BC24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6252" y="2843196"/>
            <a:ext cx="464400" cy="464400"/>
          </a:xfrm>
          <a:prstGeom prst="rect">
            <a:avLst/>
          </a:prstGeom>
        </p:spPr>
      </p:pic>
      <p:pic>
        <p:nvPicPr>
          <p:cNvPr id="25" name="Graphique 24" descr="Outils avec un remplissage uni">
            <a:extLst>
              <a:ext uri="{FF2B5EF4-FFF2-40B4-BE49-F238E27FC236}">
                <a16:creationId xmlns:a16="http://schemas.microsoft.com/office/drawing/2014/main" id="{813A360F-F61B-554F-B6C3-2A5C813B4D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49826" y="2843196"/>
            <a:ext cx="464400" cy="464400"/>
          </a:xfrm>
          <a:prstGeom prst="rect">
            <a:avLst/>
          </a:prstGeom>
        </p:spPr>
      </p:pic>
      <p:pic>
        <p:nvPicPr>
          <p:cNvPr id="27" name="Graphique 26" descr="Marteau contour">
            <a:extLst>
              <a:ext uri="{FF2B5EF4-FFF2-40B4-BE49-F238E27FC236}">
                <a16:creationId xmlns:a16="http://schemas.microsoft.com/office/drawing/2014/main" id="{34B4EC46-C1AA-8898-50C8-9CD90E2AD3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20902" y="2843196"/>
            <a:ext cx="464400" cy="464400"/>
          </a:xfrm>
          <a:prstGeom prst="rect">
            <a:avLst/>
          </a:prstGeom>
        </p:spPr>
      </p:pic>
      <p:pic>
        <p:nvPicPr>
          <p:cNvPr id="29" name="Graphique 28" descr="Engrenages avec un remplissage uni">
            <a:extLst>
              <a:ext uri="{FF2B5EF4-FFF2-40B4-BE49-F238E27FC236}">
                <a16:creationId xmlns:a16="http://schemas.microsoft.com/office/drawing/2014/main" id="{3BEBF62B-7DBE-0A9E-32D1-789639317B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92999" y="2825308"/>
            <a:ext cx="464400" cy="464400"/>
          </a:xfrm>
          <a:prstGeom prst="rect">
            <a:avLst/>
          </a:prstGeom>
        </p:spPr>
      </p:pic>
      <p:pic>
        <p:nvPicPr>
          <p:cNvPr id="31" name="Graphique 30" descr="Portefeuille contour">
            <a:extLst>
              <a:ext uri="{FF2B5EF4-FFF2-40B4-BE49-F238E27FC236}">
                <a16:creationId xmlns:a16="http://schemas.microsoft.com/office/drawing/2014/main" id="{6FB28BAD-D3AA-61FE-AF41-5C862C4169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45714" y="1752592"/>
            <a:ext cx="464400" cy="464400"/>
          </a:xfrm>
          <a:prstGeom prst="rect">
            <a:avLst/>
          </a:prstGeom>
        </p:spPr>
      </p:pic>
      <p:pic>
        <p:nvPicPr>
          <p:cNvPr id="33" name="Graphique 32" descr="Carnet d'adresses contour">
            <a:extLst>
              <a:ext uri="{FF2B5EF4-FFF2-40B4-BE49-F238E27FC236}">
                <a16:creationId xmlns:a16="http://schemas.microsoft.com/office/drawing/2014/main" id="{9581AC6B-9FA7-B1DC-9CAB-C84C5F15FD2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021436" y="1755050"/>
            <a:ext cx="464400" cy="464400"/>
          </a:xfrm>
          <a:prstGeom prst="rect">
            <a:avLst/>
          </a:prstGeom>
        </p:spPr>
      </p:pic>
      <p:pic>
        <p:nvPicPr>
          <p:cNvPr id="35" name="Graphique 34" descr="Calculatrice contour">
            <a:extLst>
              <a:ext uri="{FF2B5EF4-FFF2-40B4-BE49-F238E27FC236}">
                <a16:creationId xmlns:a16="http://schemas.microsoft.com/office/drawing/2014/main" id="{FDA77AF0-D735-73CD-EEAB-550FC5DC01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383245" y="1752592"/>
            <a:ext cx="464400" cy="464400"/>
          </a:xfrm>
          <a:prstGeom prst="rect">
            <a:avLst/>
          </a:prstGeom>
        </p:spPr>
      </p:pic>
      <p:pic>
        <p:nvPicPr>
          <p:cNvPr id="37" name="Graphique 36" descr="Porte-bloc contour">
            <a:extLst>
              <a:ext uri="{FF2B5EF4-FFF2-40B4-BE49-F238E27FC236}">
                <a16:creationId xmlns:a16="http://schemas.microsoft.com/office/drawing/2014/main" id="{4F04904F-1999-1E9C-6370-617B3DD1599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24136" y="1743950"/>
            <a:ext cx="464400" cy="464400"/>
          </a:xfrm>
          <a:prstGeom prst="rect">
            <a:avLst/>
          </a:prstGeom>
        </p:spPr>
      </p:pic>
      <p:pic>
        <p:nvPicPr>
          <p:cNvPr id="39" name="Graphique 38" descr="Papier avec un remplissage uni">
            <a:extLst>
              <a:ext uri="{FF2B5EF4-FFF2-40B4-BE49-F238E27FC236}">
                <a16:creationId xmlns:a16="http://schemas.microsoft.com/office/drawing/2014/main" id="{79C6ACF5-6DEE-35CD-E092-B884AF5EB5F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77509" y="1755050"/>
            <a:ext cx="464400" cy="464400"/>
          </a:xfrm>
          <a:prstGeom prst="rect">
            <a:avLst/>
          </a:prstGeom>
        </p:spPr>
      </p:pic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5C6D094-7E12-8119-EDD8-F7870B97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57370" y="2251514"/>
            <a:ext cx="3284622" cy="344812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Word, Outlook, Teams, Excel …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550FCF37-E7EC-42DB-7BB2-7A24253F7742}"/>
              </a:ext>
            </a:extLst>
          </p:cNvPr>
          <p:cNvSpPr txBox="1">
            <a:spLocks/>
          </p:cNvSpPr>
          <p:nvPr/>
        </p:nvSpPr>
        <p:spPr>
          <a:xfrm>
            <a:off x="1049596" y="3302398"/>
            <a:ext cx="3284622" cy="3448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b="1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5419E953-E884-1F57-F57C-3B5E8CA1EE94}"/>
              </a:ext>
            </a:extLst>
          </p:cNvPr>
          <p:cNvSpPr txBox="1">
            <a:spLocks/>
          </p:cNvSpPr>
          <p:nvPr/>
        </p:nvSpPr>
        <p:spPr>
          <a:xfrm>
            <a:off x="1057370" y="4385394"/>
            <a:ext cx="5728441" cy="30382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b="1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Excel, Power BI, Word, Visual Studio, Access …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260EC1D2-923D-E79E-3506-11FF3522C8FC}"/>
              </a:ext>
            </a:extLst>
          </p:cNvPr>
          <p:cNvSpPr txBox="1">
            <a:spLocks/>
          </p:cNvSpPr>
          <p:nvPr/>
        </p:nvSpPr>
        <p:spPr>
          <a:xfrm>
            <a:off x="1057369" y="3306401"/>
            <a:ext cx="5728441" cy="30382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b="1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Outlook, Teams…</a:t>
            </a:r>
          </a:p>
        </p:txBody>
      </p:sp>
    </p:spTree>
    <p:extLst>
      <p:ext uri="{BB962C8B-B14F-4D97-AF65-F5344CB8AC3E}">
        <p14:creationId xmlns:p14="http://schemas.microsoft.com/office/powerpoint/2010/main" val="295427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5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9375" y="1055716"/>
            <a:ext cx="7904747" cy="479822"/>
          </a:xfrm>
        </p:spPr>
        <p:txBody>
          <a:bodyPr/>
          <a:lstStyle/>
          <a:p>
            <a:r>
              <a:rPr lang="fr-FR" sz="2000" dirty="0"/>
              <a:t>Evolution des produits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L’entreprise et son évolution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2646DD-B17A-FA25-DCD0-2CA69D71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1"/>
            <a:ext cx="1957493" cy="7408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00708DE-9227-3410-9744-A0926E927CE2}"/>
              </a:ext>
            </a:extLst>
          </p:cNvPr>
          <p:cNvSpPr txBox="1">
            <a:spLocks/>
          </p:cNvSpPr>
          <p:nvPr/>
        </p:nvSpPr>
        <p:spPr>
          <a:xfrm>
            <a:off x="628185" y="1464844"/>
            <a:ext cx="7887629" cy="144768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b="1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2000" dirty="0">
                <a:solidFill>
                  <a:schemeClr val="accent1"/>
                </a:solidFill>
              </a:rPr>
              <a:t>GrafTech vendra toujours des électrodes, en tout cas ce n’est pas prévu que ça change.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/>
                </a:solidFill>
              </a:rPr>
              <a:t>Concernant ces électrodes, dans le futur le but serait de réduire voir de ne plus avoir de déchet de production.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4E3CFBA1-3FED-13F8-A735-E23A30049191}"/>
              </a:ext>
            </a:extLst>
          </p:cNvPr>
          <p:cNvSpPr txBox="1">
            <a:spLocks/>
          </p:cNvSpPr>
          <p:nvPr/>
        </p:nvSpPr>
        <p:spPr>
          <a:xfrm>
            <a:off x="439375" y="2983496"/>
            <a:ext cx="7904747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b="1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Evolution informatique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AA2DA71-7253-CA8D-B71C-7EF349B9F841}"/>
              </a:ext>
            </a:extLst>
          </p:cNvPr>
          <p:cNvSpPr txBox="1">
            <a:spLocks/>
          </p:cNvSpPr>
          <p:nvPr/>
        </p:nvSpPr>
        <p:spPr>
          <a:xfrm>
            <a:off x="628185" y="3463319"/>
            <a:ext cx="7887629" cy="16801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b="1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2000" dirty="0">
                <a:solidFill>
                  <a:schemeClr val="accent1"/>
                </a:solidFill>
              </a:rPr>
              <a:t>Transformer toutes les cartes SPC d’Excel en tableau de bord Power BI.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/>
                </a:solidFill>
              </a:rPr>
              <a:t>Continuer d’automatiser des tâches manuelles longues et ennuyantes.</a:t>
            </a:r>
          </a:p>
        </p:txBody>
      </p:sp>
    </p:spTree>
    <p:extLst>
      <p:ext uri="{BB962C8B-B14F-4D97-AF65-F5344CB8AC3E}">
        <p14:creationId xmlns:p14="http://schemas.microsoft.com/office/powerpoint/2010/main" val="410442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007635" y="2890253"/>
            <a:ext cx="3309937" cy="453402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2579258" y="2890253"/>
            <a:ext cx="5409910" cy="1269460"/>
          </a:xfrm>
        </p:spPr>
        <p:txBody>
          <a:bodyPr/>
          <a:lstStyle/>
          <a:p>
            <a:r>
              <a:rPr lang="fr-FR" dirty="0"/>
              <a:t>Merci de m’avoir écouté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476B90-A9B6-175B-E5CA-7858103D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337" y="0"/>
            <a:ext cx="2309663" cy="9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14987" y="-140741"/>
            <a:ext cx="5987627" cy="5017718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I. LE GROUPE ET LE SITE DE CALAIS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II. Les salariés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III. place de l’entreprise sur le marché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IV. L’ENTREPRISE ET L’INFORMATIQUE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V. L’ENTREPRISE ET SON ÉVOLUTION</a:t>
            </a:r>
            <a:endParaRPr lang="fr-FR" sz="1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034451" y="422310"/>
            <a:ext cx="2641643" cy="984885"/>
          </a:xfrm>
        </p:spPr>
        <p:txBody>
          <a:bodyPr/>
          <a:lstStyle/>
          <a:p>
            <a:r>
              <a:rPr lang="fr-FR" sz="3200" dirty="0">
                <a:latin typeface="Eras Demi ITC" panose="020B0805030504020804" pitchFamily="34" charset="0"/>
                <a:ea typeface="Segoe UI Black" panose="020B0A02040204020203" pitchFamily="34" charset="0"/>
                <a:cs typeface="Aparajita" panose="020B0502040204020203" pitchFamily="18" charset="0"/>
              </a:rPr>
              <a:t>Sommaire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837AFE-1FBF-8C74-71C1-7DB29BBC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920"/>
            <a:ext cx="2309663" cy="9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5405" y="1177034"/>
            <a:ext cx="7887629" cy="3394472"/>
          </a:xfrm>
        </p:spPr>
        <p:txBody>
          <a:bodyPr/>
          <a:lstStyle/>
          <a:p>
            <a:r>
              <a:rPr lang="fr-FR" dirty="0"/>
              <a:t>Siège social :</a:t>
            </a:r>
          </a:p>
          <a:p>
            <a:pPr marL="0" indent="0">
              <a:buNone/>
            </a:pPr>
            <a:r>
              <a:rPr lang="fr-FR" sz="2000" dirty="0"/>
              <a:t>- </a:t>
            </a:r>
            <a:r>
              <a:rPr lang="fr-FR" sz="2000" dirty="0">
                <a:solidFill>
                  <a:schemeClr val="accent1"/>
                </a:solidFill>
              </a:rPr>
              <a:t>Cleveland (Etats-Unis)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600" dirty="0"/>
              <a:t>Le groupe et le site de Calais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323718-73DA-107B-654F-FF9B3DE5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4450101"/>
            <a:ext cx="1957493" cy="693399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5E7BB89-BEB2-A69F-014F-0C3CAFE803EC}"/>
              </a:ext>
            </a:extLst>
          </p:cNvPr>
          <p:cNvSpPr txBox="1">
            <a:spLocks/>
          </p:cNvSpPr>
          <p:nvPr/>
        </p:nvSpPr>
        <p:spPr>
          <a:xfrm>
            <a:off x="505404" y="2269230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 sites de production :</a:t>
            </a:r>
          </a:p>
          <a:p>
            <a:pPr marL="0" indent="0">
              <a:buFontTx/>
              <a:buNone/>
            </a:pPr>
            <a:r>
              <a:rPr lang="fr-FR" sz="2000" dirty="0"/>
              <a:t>- </a:t>
            </a:r>
            <a:r>
              <a:rPr lang="fr-FR" sz="2000" dirty="0">
                <a:solidFill>
                  <a:schemeClr val="accent1"/>
                </a:solidFill>
              </a:rPr>
              <a:t>France               </a:t>
            </a:r>
            <a:r>
              <a:rPr lang="fr-FR" sz="2000" dirty="0"/>
              <a:t>-</a:t>
            </a:r>
            <a:r>
              <a:rPr lang="fr-FR" sz="2000" dirty="0">
                <a:solidFill>
                  <a:schemeClr val="accent1"/>
                </a:solidFill>
              </a:rPr>
              <a:t> Etats-Unis</a:t>
            </a:r>
          </a:p>
          <a:p>
            <a:pPr marL="0" indent="0">
              <a:buFontTx/>
              <a:buNone/>
            </a:pPr>
            <a:r>
              <a:rPr lang="fr-FR" sz="2000" dirty="0"/>
              <a:t>- </a:t>
            </a:r>
            <a:r>
              <a:rPr lang="fr-FR" sz="2000" dirty="0">
                <a:solidFill>
                  <a:schemeClr val="accent1"/>
                </a:solidFill>
              </a:rPr>
              <a:t>Mexique           </a:t>
            </a:r>
            <a:r>
              <a:rPr lang="fr-FR" sz="2000" dirty="0"/>
              <a:t>-</a:t>
            </a:r>
            <a:r>
              <a:rPr lang="fr-FR" sz="2000" dirty="0">
                <a:solidFill>
                  <a:schemeClr val="accent1"/>
                </a:solidFill>
              </a:rPr>
              <a:t> Espagne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FD4B756-9B47-5310-25F5-2D9F91A076E4}"/>
              </a:ext>
            </a:extLst>
          </p:cNvPr>
          <p:cNvSpPr txBox="1">
            <a:spLocks/>
          </p:cNvSpPr>
          <p:nvPr/>
        </p:nvSpPr>
        <p:spPr>
          <a:xfrm>
            <a:off x="505403" y="3564630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Activité :</a:t>
            </a:r>
          </a:p>
          <a:p>
            <a:pPr marL="0" indent="0">
              <a:buFontTx/>
              <a:buNone/>
            </a:pPr>
            <a:r>
              <a:rPr lang="fr-FR" sz="2000" dirty="0">
                <a:solidFill>
                  <a:schemeClr val="accent1"/>
                </a:solidFill>
              </a:rPr>
              <a:t>Fabrication d’électrodes en graphite.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0FF5C8-38E4-F79A-12D1-A583B0812E6B}"/>
              </a:ext>
            </a:extLst>
          </p:cNvPr>
          <p:cNvSpPr txBox="1"/>
          <p:nvPr/>
        </p:nvSpPr>
        <p:spPr>
          <a:xfrm>
            <a:off x="1528011" y="4634736"/>
            <a:ext cx="7615989" cy="324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 collective nationale des industries chimiques et connexes.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AF2593-FCF7-818C-F4A9-5827A05F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1"/>
            <a:ext cx="1957493" cy="7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600" dirty="0"/>
              <a:t>Le groupe et le site de Calais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323718-73DA-107B-654F-FF9B3DE5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4450101"/>
            <a:ext cx="1957493" cy="693399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E8A41A-9D18-FA18-7A2C-80D71D73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97" y="897187"/>
            <a:ext cx="8253584" cy="3394472"/>
          </a:xfrm>
        </p:spPr>
        <p:txBody>
          <a:bodyPr/>
          <a:lstStyle/>
          <a:p>
            <a:r>
              <a:rPr lang="fr-FR" dirty="0"/>
              <a:t>Qu’est-ce qu’une électrode ? Et à quoi ça sert ?</a:t>
            </a:r>
          </a:p>
        </p:txBody>
      </p:sp>
      <p:pic>
        <p:nvPicPr>
          <p:cNvPr id="1026" name="Picture 2" descr="GrafTech: Great Business And Excellent Acquisition Candidate (NYSE:EAF) |  Seeking Alpha">
            <a:extLst>
              <a:ext uri="{FF2B5EF4-FFF2-40B4-BE49-F238E27FC236}">
                <a16:creationId xmlns:a16="http://schemas.microsoft.com/office/drawing/2014/main" id="{5D7ABD34-27D9-C3FF-1F52-2D933100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6" y="1625630"/>
            <a:ext cx="4359214" cy="29320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Cómo funciona un horno de arco eléctrico?">
            <a:extLst>
              <a:ext uri="{FF2B5EF4-FFF2-40B4-BE49-F238E27FC236}">
                <a16:creationId xmlns:a16="http://schemas.microsoft.com/office/drawing/2014/main" id="{8F181237-7FC6-1031-2E5D-4C0956B41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3" t="-415" r="22695" b="-1"/>
          <a:stretch/>
        </p:blipFill>
        <p:spPr bwMode="auto">
          <a:xfrm>
            <a:off x="4748692" y="1629122"/>
            <a:ext cx="4262961" cy="2928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4859D3-EC9C-07D0-04F1-BE10E0E2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1"/>
            <a:ext cx="1957493" cy="7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1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559" y="851301"/>
            <a:ext cx="4547505" cy="368131"/>
          </a:xfrm>
        </p:spPr>
        <p:txBody>
          <a:bodyPr/>
          <a:lstStyle/>
          <a:p>
            <a:r>
              <a:rPr lang="fr-FR" dirty="0"/>
              <a:t>Le site de Calais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600" dirty="0"/>
              <a:t>Le groupe et le site de Calais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323718-73DA-107B-654F-FF9B3DE5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4450101"/>
            <a:ext cx="1957493" cy="693399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5E7BB89-BEB2-A69F-014F-0C3CAFE803EC}"/>
              </a:ext>
            </a:extLst>
          </p:cNvPr>
          <p:cNvSpPr txBox="1">
            <a:spLocks/>
          </p:cNvSpPr>
          <p:nvPr/>
        </p:nvSpPr>
        <p:spPr>
          <a:xfrm>
            <a:off x="505404" y="2269230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FD4B756-9B47-5310-25F5-2D9F91A076E4}"/>
              </a:ext>
            </a:extLst>
          </p:cNvPr>
          <p:cNvSpPr txBox="1">
            <a:spLocks/>
          </p:cNvSpPr>
          <p:nvPr/>
        </p:nvSpPr>
        <p:spPr>
          <a:xfrm>
            <a:off x="505403" y="3564630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AF2593-FCF7-818C-F4A9-5827A05F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1"/>
            <a:ext cx="1957493" cy="740864"/>
          </a:xfrm>
          <a:prstGeom prst="rect">
            <a:avLst/>
          </a:prstGeom>
        </p:spPr>
      </p:pic>
      <p:pic>
        <p:nvPicPr>
          <p:cNvPr id="1026" name="Picture 2" descr="Zone des Dunes, Graftech passe au chômage partiel">
            <a:extLst>
              <a:ext uri="{FF2B5EF4-FFF2-40B4-BE49-F238E27FC236}">
                <a16:creationId xmlns:a16="http://schemas.microsoft.com/office/drawing/2014/main" id="{CE7C6321-B705-A9BA-35A3-1FF05D82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3" y="1578870"/>
            <a:ext cx="4734781" cy="2661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0584AF-7EC8-CB10-C500-A2E436FF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45" y="1578870"/>
            <a:ext cx="3999898" cy="2661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9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600" dirty="0"/>
              <a:t>Les salariés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1104550" y="1694935"/>
            <a:ext cx="7762723" cy="589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/>
              <a:t>- </a:t>
            </a:r>
            <a:r>
              <a:rPr lang="fr-FR" sz="2400" dirty="0">
                <a:solidFill>
                  <a:schemeClr val="accent1"/>
                </a:solidFill>
              </a:rPr>
              <a:t>250 salariés 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(quelques personnes au service informatique)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 site de Calais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DF00913-6CDE-028F-422E-634603DB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4450101"/>
            <a:ext cx="1957493" cy="693399"/>
          </a:xfrm>
          <a:prstGeom prst="rect">
            <a:avLst/>
          </a:prstGeom>
        </p:spPr>
      </p:pic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281EAF2-C941-A0DC-1A92-6CC434019A34}"/>
              </a:ext>
            </a:extLst>
          </p:cNvPr>
          <p:cNvSpPr txBox="1">
            <a:spLocks/>
          </p:cNvSpPr>
          <p:nvPr/>
        </p:nvSpPr>
        <p:spPr>
          <a:xfrm>
            <a:off x="1104551" y="2119973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dirty="0"/>
              <a:t>-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Age moyen : </a:t>
            </a:r>
            <a:r>
              <a:rPr lang="fr-FR" dirty="0">
                <a:solidFill>
                  <a:schemeClr val="accent1"/>
                </a:solidFill>
              </a:rPr>
              <a:t>37 ans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3FADCF64-11BF-3FA0-4A41-4EC9DD4E4A78}"/>
              </a:ext>
            </a:extLst>
          </p:cNvPr>
          <p:cNvSpPr txBox="1">
            <a:spLocks/>
          </p:cNvSpPr>
          <p:nvPr/>
        </p:nvSpPr>
        <p:spPr>
          <a:xfrm>
            <a:off x="607547" y="2882037"/>
            <a:ext cx="6578960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1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Quelques métiers dans l’entreprise : 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7A05E911-5B79-E085-78CE-77217D9EBC71}"/>
              </a:ext>
            </a:extLst>
          </p:cNvPr>
          <p:cNvSpPr txBox="1">
            <a:spLocks/>
          </p:cNvSpPr>
          <p:nvPr/>
        </p:nvSpPr>
        <p:spPr>
          <a:xfrm>
            <a:off x="1100538" y="3242996"/>
            <a:ext cx="7762723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800" dirty="0"/>
              <a:t>- </a:t>
            </a:r>
            <a:r>
              <a:rPr lang="fr-FR" sz="1800" dirty="0">
                <a:solidFill>
                  <a:schemeClr val="accent1"/>
                </a:solidFill>
              </a:rPr>
              <a:t>Gardes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A42FDDC8-45BF-64CC-CFC4-3E6D221A5E2D}"/>
              </a:ext>
            </a:extLst>
          </p:cNvPr>
          <p:cNvSpPr txBox="1">
            <a:spLocks/>
          </p:cNvSpPr>
          <p:nvPr/>
        </p:nvSpPr>
        <p:spPr>
          <a:xfrm>
            <a:off x="1110384" y="3551808"/>
            <a:ext cx="7762723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800" dirty="0"/>
              <a:t>- </a:t>
            </a:r>
            <a:r>
              <a:rPr lang="fr-FR" sz="1800" dirty="0">
                <a:solidFill>
                  <a:schemeClr val="accent1"/>
                </a:solidFill>
              </a:rPr>
              <a:t>RH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DA83AEB4-F530-697E-4CA1-5F7C4F71F627}"/>
              </a:ext>
            </a:extLst>
          </p:cNvPr>
          <p:cNvSpPr txBox="1">
            <a:spLocks/>
          </p:cNvSpPr>
          <p:nvPr/>
        </p:nvSpPr>
        <p:spPr>
          <a:xfrm>
            <a:off x="1120588" y="3841684"/>
            <a:ext cx="7762723" cy="44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800" dirty="0"/>
              <a:t>- </a:t>
            </a:r>
            <a:r>
              <a:rPr lang="fr-FR" sz="1800" dirty="0">
                <a:solidFill>
                  <a:schemeClr val="accent1"/>
                </a:solidFill>
              </a:rPr>
              <a:t>Ouvriers (production)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77BF4ECC-8A3A-1552-3915-EB77FA6B70CD}"/>
              </a:ext>
            </a:extLst>
          </p:cNvPr>
          <p:cNvSpPr txBox="1">
            <a:spLocks/>
          </p:cNvSpPr>
          <p:nvPr/>
        </p:nvSpPr>
        <p:spPr>
          <a:xfrm>
            <a:off x="1120588" y="4122435"/>
            <a:ext cx="7762723" cy="44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800" dirty="0"/>
              <a:t>- </a:t>
            </a:r>
            <a:r>
              <a:rPr lang="fr-FR" sz="1800" dirty="0">
                <a:solidFill>
                  <a:schemeClr val="accent1"/>
                </a:solidFill>
              </a:rPr>
              <a:t>Ingénieurs procédés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64467D7E-542B-AD64-05E5-B2F8F7E06A66}"/>
              </a:ext>
            </a:extLst>
          </p:cNvPr>
          <p:cNvSpPr txBox="1">
            <a:spLocks/>
          </p:cNvSpPr>
          <p:nvPr/>
        </p:nvSpPr>
        <p:spPr>
          <a:xfrm>
            <a:off x="4637825" y="3256145"/>
            <a:ext cx="7762723" cy="44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800" dirty="0"/>
              <a:t>- </a:t>
            </a:r>
            <a:r>
              <a:rPr lang="fr-FR" sz="1800" dirty="0">
                <a:solidFill>
                  <a:schemeClr val="accent1"/>
                </a:solidFill>
              </a:rPr>
              <a:t>Responsable informatique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426711FD-7161-F648-70BC-D7BB1BB7F863}"/>
              </a:ext>
            </a:extLst>
          </p:cNvPr>
          <p:cNvSpPr txBox="1">
            <a:spLocks/>
          </p:cNvSpPr>
          <p:nvPr/>
        </p:nvSpPr>
        <p:spPr>
          <a:xfrm>
            <a:off x="1120588" y="4401058"/>
            <a:ext cx="1959492" cy="40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800" dirty="0"/>
              <a:t>- </a:t>
            </a:r>
            <a:r>
              <a:rPr lang="fr-FR" sz="1800" dirty="0">
                <a:solidFill>
                  <a:schemeClr val="accent1"/>
                </a:solidFill>
              </a:rPr>
              <a:t>Maintenance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391ACE7B-6373-9A25-88A4-2BE9F1CC0614}"/>
              </a:ext>
            </a:extLst>
          </p:cNvPr>
          <p:cNvSpPr txBox="1">
            <a:spLocks/>
          </p:cNvSpPr>
          <p:nvPr/>
        </p:nvSpPr>
        <p:spPr>
          <a:xfrm>
            <a:off x="1120588" y="4684286"/>
            <a:ext cx="3170674" cy="402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800" dirty="0"/>
              <a:t>- </a:t>
            </a:r>
            <a:r>
              <a:rPr lang="fr-FR" sz="1800" dirty="0">
                <a:solidFill>
                  <a:schemeClr val="accent1"/>
                </a:solidFill>
              </a:rPr>
              <a:t>Sécurité (SPSE, infirmerie)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FD198120-39B5-0D64-7D9C-A9195C2DC87E}"/>
              </a:ext>
            </a:extLst>
          </p:cNvPr>
          <p:cNvSpPr txBox="1">
            <a:spLocks/>
          </p:cNvSpPr>
          <p:nvPr/>
        </p:nvSpPr>
        <p:spPr>
          <a:xfrm>
            <a:off x="4659525" y="3551011"/>
            <a:ext cx="4247844" cy="40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1800" dirty="0">
                <a:solidFill>
                  <a:schemeClr val="tx1"/>
                </a:solidFill>
              </a:rPr>
              <a:t>-</a:t>
            </a:r>
            <a:r>
              <a:rPr lang="fr-FR" sz="1800" dirty="0">
                <a:solidFill>
                  <a:schemeClr val="accent1"/>
                </a:solidFill>
              </a:rPr>
              <a:t> Contrôle des BDD/Serveurs (SQL)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66D2283E-13CF-031E-6643-516C86F55FC8}"/>
              </a:ext>
            </a:extLst>
          </p:cNvPr>
          <p:cNvSpPr txBox="1">
            <a:spLocks/>
          </p:cNvSpPr>
          <p:nvPr/>
        </p:nvSpPr>
        <p:spPr>
          <a:xfrm>
            <a:off x="4681225" y="3871983"/>
            <a:ext cx="4247844" cy="571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0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fr-FR" sz="1800" kern="1200">
                <a:solidFill>
                  <a:srgbClr val="000000"/>
                </a:solidFill>
                <a:latin typeface="SegoeBook"/>
                <a:ea typeface="+mn-ea"/>
                <a:cs typeface="Segoe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600" kern="1200">
                <a:solidFill>
                  <a:schemeClr val="tx1"/>
                </a:solidFill>
                <a:latin typeface="SegoeBook"/>
                <a:ea typeface="+mn-ea"/>
                <a:cs typeface="Segoe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sz="2400" dirty="0">
                <a:solidFill>
                  <a:schemeClr val="tx1"/>
                </a:solidFill>
              </a:rPr>
              <a:t>-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2100" dirty="0">
                <a:solidFill>
                  <a:schemeClr val="accent1"/>
                </a:solidFill>
              </a:rPr>
              <a:t>Alternant Informatique (service             qualité)</a:t>
            </a:r>
            <a:endParaRPr lang="fr-FR" sz="1800" dirty="0">
              <a:solidFill>
                <a:schemeClr val="accent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6CF8EC-DEFD-8C72-0BF5-F49D2D50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1"/>
            <a:ext cx="1957493" cy="7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6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17330"/>
            <a:ext cx="4040188" cy="479822"/>
          </a:xfrm>
        </p:spPr>
        <p:txBody>
          <a:bodyPr/>
          <a:lstStyle/>
          <a:p>
            <a:r>
              <a:rPr lang="fr-FR" sz="2000" dirty="0"/>
              <a:t>Le marché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536903" y="2035867"/>
            <a:ext cx="6557326" cy="479822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</a:rPr>
              <a:t>Marché des électrodes en graphite.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Place de l’entreprise sur le marché</a:t>
            </a:r>
            <a:endParaRPr lang="fr-FR" dirty="0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2646DD-B17A-FA25-DCD0-2CA69D71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1"/>
            <a:ext cx="1957493" cy="7408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8E4147-79B8-4894-48EE-5E0BC092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3" y="2443057"/>
            <a:ext cx="3960485" cy="2182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B56FE17-9626-9390-4723-63EBDF036C0E}"/>
              </a:ext>
            </a:extLst>
          </p:cNvPr>
          <p:cNvSpPr txBox="1">
            <a:spLocks/>
          </p:cNvSpPr>
          <p:nvPr/>
        </p:nvSpPr>
        <p:spPr>
          <a:xfrm>
            <a:off x="5482555" y="1499984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4"/>
              </a:buBlip>
              <a:defRPr sz="2600" b="1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L’offre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0F34DCBA-7AEC-8246-9613-B49BAD2F3ED9}"/>
              </a:ext>
            </a:extLst>
          </p:cNvPr>
          <p:cNvSpPr txBox="1">
            <a:spLocks/>
          </p:cNvSpPr>
          <p:nvPr/>
        </p:nvSpPr>
        <p:spPr>
          <a:xfrm>
            <a:off x="5763126" y="1979806"/>
            <a:ext cx="3319838" cy="228828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4"/>
              </a:buBlip>
              <a:defRPr sz="2600" b="1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Electrodes qui vont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servir dans :</a:t>
            </a:r>
          </a:p>
          <a:p>
            <a:pPr marL="0" indent="0">
              <a:buNone/>
            </a:pPr>
            <a:endParaRPr lang="fr-FR" sz="1800" dirty="0">
              <a:solidFill>
                <a:schemeClr val="accent1"/>
              </a:solidFill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 fours à arcs électriques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 fours de fusion dans les aciéries.</a:t>
            </a:r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77419"/>
            <a:ext cx="4040188" cy="479822"/>
          </a:xfrm>
        </p:spPr>
        <p:txBody>
          <a:bodyPr/>
          <a:lstStyle/>
          <a:p>
            <a:r>
              <a:rPr lang="fr-FR" sz="2000" dirty="0"/>
              <a:t>La clientèle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Place de l’entreprise sur le marché</a:t>
            </a:r>
            <a:endParaRPr lang="fr-FR" dirty="0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2646DD-B17A-FA25-DCD0-2CA69D71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1"/>
            <a:ext cx="1957493" cy="740864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C3B81D-7524-C83C-0F5D-A1F04909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8" y="1657241"/>
            <a:ext cx="7795979" cy="3422373"/>
          </a:xfrm>
          <a:prstGeom prst="rect">
            <a:avLst/>
          </a:prstGeom>
        </p:spPr>
      </p:pic>
      <p:pic>
        <p:nvPicPr>
          <p:cNvPr id="11" name="Graphique 10" descr="Épingle avec un remplissage uni">
            <a:extLst>
              <a:ext uri="{FF2B5EF4-FFF2-40B4-BE49-F238E27FC236}">
                <a16:creationId xmlns:a16="http://schemas.microsoft.com/office/drawing/2014/main" id="{3246FE73-ADA8-486C-59D3-3D04AEC78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6384" y="2462971"/>
            <a:ext cx="339477" cy="339477"/>
          </a:xfrm>
          <a:prstGeom prst="rect">
            <a:avLst/>
          </a:prstGeom>
        </p:spPr>
      </p:pic>
      <p:pic>
        <p:nvPicPr>
          <p:cNvPr id="13" name="Graphique 12" descr="Épingle avec un remplissage uni">
            <a:extLst>
              <a:ext uri="{FF2B5EF4-FFF2-40B4-BE49-F238E27FC236}">
                <a16:creationId xmlns:a16="http://schemas.microsoft.com/office/drawing/2014/main" id="{33C1F980-9E35-0CFF-11ED-A6D17F432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324" y="2571750"/>
            <a:ext cx="339477" cy="339477"/>
          </a:xfrm>
          <a:prstGeom prst="rect">
            <a:avLst/>
          </a:prstGeom>
        </p:spPr>
      </p:pic>
      <p:pic>
        <p:nvPicPr>
          <p:cNvPr id="14" name="Graphique 13" descr="Épingle avec un remplissage uni">
            <a:extLst>
              <a:ext uri="{FF2B5EF4-FFF2-40B4-BE49-F238E27FC236}">
                <a16:creationId xmlns:a16="http://schemas.microsoft.com/office/drawing/2014/main" id="{F65878D8-C9BB-85CA-AA4B-C7A6E4DA7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7935" y="2203528"/>
            <a:ext cx="339477" cy="339477"/>
          </a:xfrm>
          <a:prstGeom prst="rect">
            <a:avLst/>
          </a:prstGeom>
        </p:spPr>
      </p:pic>
      <p:pic>
        <p:nvPicPr>
          <p:cNvPr id="15" name="Graphique 14" descr="Épingle avec un remplissage uni">
            <a:extLst>
              <a:ext uri="{FF2B5EF4-FFF2-40B4-BE49-F238E27FC236}">
                <a16:creationId xmlns:a16="http://schemas.microsoft.com/office/drawing/2014/main" id="{F5E7D1FF-8446-E122-A2DE-B595FD5F1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2315" y="3297748"/>
            <a:ext cx="339477" cy="3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3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4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199" y="1177419"/>
            <a:ext cx="7904747" cy="479822"/>
          </a:xfrm>
        </p:spPr>
        <p:txBody>
          <a:bodyPr/>
          <a:lstStyle/>
          <a:p>
            <a:r>
              <a:rPr lang="fr-FR" sz="2000" dirty="0"/>
              <a:t>1. L’informatique au niveau des machines de production 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L’entreprise et l’informatique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2646DD-B17A-FA25-DCD0-2CA69D71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7" y="1"/>
            <a:ext cx="1957493" cy="7408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A1BEF2-4D3E-BF0C-5135-4F4A3DBF3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59" y="1806821"/>
            <a:ext cx="4430773" cy="30098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BCA07DFD-3BFA-0A07-F403-37C23D91E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0168" y="2702396"/>
            <a:ext cx="3284622" cy="623340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</a:rPr>
              <a:t>Logiciels destinés à gérer les machines de production </a:t>
            </a:r>
          </a:p>
        </p:txBody>
      </p:sp>
    </p:spTree>
    <p:extLst>
      <p:ext uri="{BB962C8B-B14F-4D97-AF65-F5344CB8AC3E}">
        <p14:creationId xmlns:p14="http://schemas.microsoft.com/office/powerpoint/2010/main" val="1284995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>Internal MS</AcquiredFrom>
    <IsSearchable xmlns="6d93d202-47fc-4405-873a-cab67cc5f1b2">false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1 Microsoft Managed Content</TrustLevel>
    <MarketSpecific xmlns="6d93d202-47fc-4405-873a-cab67cc5f1b2">false</MarketSpecific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TPNamespace xmlns="6d93d202-47fc-4405-873a-cab67cc5f1b2" xsi:nil="true"/>
    <CampaignTagsTaxHTField0 xmlns="6d93d202-47fc-4405-873a-cab67cc5f1b2">
      <Terms xmlns="http://schemas.microsoft.com/office/infopath/2007/PartnerControls"/>
    </CampaignTagsTaxHTField0>
    <DirectSourceMarket xmlns="6d93d202-47fc-4405-873a-cab67cc5f1b2" xsi:nil="true"/>
    <LocLastLocAttemptVersionLookup xmlns="6d93d202-47fc-4405-873a-cab67cc5f1b2">250539</LocLastLocAttemptVersionLookup>
    <MachineTranslated xmlns="6d93d202-47fc-4405-873a-cab67cc5f1b2">false</MachineTranslated>
    <PlannedPubDate xmlns="6d93d202-47fc-4405-873a-cab67cc5f1b2" xsi:nil="true"/>
    <SubmitterId xmlns="6d93d202-47fc-4405-873a-cab67cc5f1b2" xsi:nil="true"/>
    <Downloads xmlns="6d93d202-47fc-4405-873a-cab67cc5f1b2">0</Downloads>
    <OriginalSourceMarket xmlns="6d93d202-47fc-4405-873a-cab67cc5f1b2" xsi:nil="true"/>
    <PublishTargets xmlns="6d93d202-47fc-4405-873a-cab67cc5f1b2">OfficeOnlineVNext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InternalTagsTaxHTField0 xmlns="6d93d202-47fc-4405-873a-cab67cc5f1b2">
      <Terms xmlns="http://schemas.microsoft.com/office/infopath/2007/PartnerControls"/>
    </InternalTagsTaxHTField0>
    <LastHandOff xmlns="6d93d202-47fc-4405-873a-cab67cc5f1b2" xsi:nil="true"/>
    <LocRecommendedHandoff xmlns="6d93d202-47fc-4405-873a-cab67cc5f1b2" xsi:nil="true"/>
    <BusinessGroup xmlns="6d93d202-47fc-4405-873a-cab67cc5f1b2" xsi:nil="true"/>
    <TPAppVersion xmlns="6d93d202-47fc-4405-873a-cab67cc5f1b2" xsi:nil="true"/>
    <VoteCount xmlns="6d93d202-47fc-4405-873a-cab67cc5f1b2" xsi:nil="true"/>
    <APAuthor xmlns="6d93d202-47fc-4405-873a-cab67cc5f1b2">
      <UserInfo>
        <DisplayName/>
        <AccountId>1229</AccountId>
        <AccountType/>
      </UserInfo>
    </APAuthor>
    <TPCommandLine xmlns="6d93d202-47fc-4405-873a-cab67cc5f1b2" xsi:nil="true"/>
    <UACurrentWords xmlns="6d93d202-47fc-4405-873a-cab67cc5f1b2" xsi:nil="true"/>
    <AssetId xmlns="6d93d202-47fc-4405-873a-cab67cc5f1b2">TP104334741</AssetId>
    <Manager xmlns="6d93d202-47fc-4405-873a-cab67cc5f1b2" xsi:nil="true"/>
    <NumericId xmlns="6d93d202-47fc-4405-873a-cab67cc5f1b2" xsi:nil="true"/>
    <HandoffToMSDN xmlns="6d93d202-47fc-4405-873a-cab67cc5f1b2" xsi:nil="true"/>
    <Markets xmlns="6d93d202-47fc-4405-873a-cab67cc5f1b2"/>
    <UALocComments xmlns="6d93d202-47fc-4405-873a-cab67cc5f1b2" xsi:nil="true"/>
    <UALocRecommendation xmlns="6d93d202-47fc-4405-873a-cab67cc5f1b2">Localize</UALocRecommendation>
    <Component xmlns="64acb2c5-0a2b-4bda-bd34-58e36cbb80d2" xsi:nil="true"/>
    <AssetStart xmlns="6d93d202-47fc-4405-873a-cab67cc5f1b2">2014-05-21T15:12:11+00:00</AssetStart>
    <CrawlForDependencies xmlns="6d93d202-47fc-4405-873a-cab67cc5f1b2">false</CrawlForDependencies>
    <LastModifiedDateTime xmlns="6d93d202-47fc-4405-873a-cab67cc5f1b2" xsi:nil="true"/>
    <LocMarketGroupTiers2 xmlns="6d93d202-47fc-4405-873a-cab67cc5f1b2" xsi:nil="true"/>
    <PublishStatusLookup xmlns="6d93d202-47fc-4405-873a-cab67cc5f1b2">
      <Value>615167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2029-01-01T00:00:00+00:00</AssetExpire>
    <AssetType xmlns="6d93d202-47fc-4405-873a-cab67cc5f1b2" xsi:nil="true"/>
    <IntlLangReviewDate xmlns="6d93d202-47fc-4405-873a-cab67cc5f1b2" xsi:nil="true"/>
    <TPFriendlyName xmlns="6d93d202-47fc-4405-873a-cab67cc5f1b2" xsi:nil="true"/>
    <IntlLangReview xmlns="6d93d202-47fc-4405-873a-cab67cc5f1b2">false</IntlLangReview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BlockPublish xmlns="6d93d202-47fc-4405-873a-cab67cc5f1b2">false</BlockPublish>
    <FriendlyTitle xmlns="6d93d202-47fc-4405-873a-cab67cc5f1b2" xsi:nil="true"/>
    <TPLaunchHelpLinkType xmlns="6d93d202-47fc-4405-873a-cab67cc5f1b2">Template</TPLaunchHelpLinkType>
    <LocComments xmlns="6d93d202-47fc-4405-873a-cab67cc5f1b2" xsi:nil="true"/>
    <Providers xmlns="6d93d202-47fc-4405-873a-cab67cc5f1b2" xsi:nil="true"/>
    <SourceTitle xmlns="6d93d202-47fc-4405-873a-cab67cc5f1b2" xsi:nil="true"/>
    <TemplateTemplateType xmlns="6d93d202-47fc-4405-873a-cab67cc5f1b2">PowerPoint Presentation Template</TemplateTemplateType>
    <TimesCloned xmlns="6d93d202-47fc-4405-873a-cab67cc5f1b2" xsi:nil="true"/>
    <ClipArtFilename xmlns="6d93d202-47fc-4405-873a-cab67cc5f1b2" xsi:nil="true"/>
    <APDescription xmlns="6d93d202-47fc-4405-873a-cab67cc5f1b2">Présentation PowerPoint business sobre et élégante, reposant sur un design avangardiste aux motifs géométriques abstraits.</APDescription>
    <TaxCatchAll xmlns="6d93d202-47fc-4405-873a-cab67cc5f1b2"/>
    <TPApplication xmlns="6d93d202-47fc-4405-873a-cab67cc5f1b2" xsi:nil="true"/>
    <CSXHash xmlns="6d93d202-47fc-4405-873a-cab67cc5f1b2" xsi:nil="true"/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 xsi:nil="true"/>
    <TPLaunchHelpLink xmlns="6d93d202-47fc-4405-873a-cab67cc5f1b2" xsi:nil="true"/>
    <Milestone xmlns="6d93d202-47fc-4405-873a-cab67cc5f1b2" xsi:nil="true"/>
    <OriginalRelease xmlns="6d93d202-47fc-4405-873a-cab67cc5f1b2">15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UANotes xmlns="6d93d202-47fc-4405-873a-cab67cc5f1b2" xsi:nil="true"/>
    <FeatureTagsTaxHTField0 xmlns="6d93d202-47fc-4405-873a-cab67cc5f1b2">
      <Terms xmlns="http://schemas.microsoft.com/office/infopath/2007/PartnerControls"/>
    </FeatureTagsTaxHTField0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 xsi:nil="true"/>
    <Description0 xmlns="64acb2c5-0a2b-4bda-bd34-58e36cbb80d2" xsi:nil="true"/>
    <TPClientViewer xmlns="6d93d202-47fc-4405-873a-cab67cc5f1b2" xsi:nil="true"/>
    <DSATActionTaken xmlns="6d93d202-47fc-4405-873a-cab67cc5f1b2" xsi:nil="true"/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utputCachingOn xmlns="6d93d202-47fc-4405-873a-cab67cc5f1b2">false</OutputCachingOn>
    <ParentAssetId xmlns="6d93d202-47fc-4405-873a-cab67cc5f1b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6C2D3C-FA7E-4E05-9BC4-F005A36E2BCE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3.xml><?xml version="1.0" encoding="utf-8"?>
<ds:datastoreItem xmlns:ds="http://schemas.openxmlformats.org/officeDocument/2006/customXml" ds:itemID="{E0D2ACA8-A7D1-4BB5-938C-60E14DC00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204</TotalTime>
  <Words>377</Words>
  <Application>Microsoft Office PowerPoint</Application>
  <PresentationFormat>Affichage à l'écran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Eras Demi ITC</vt:lpstr>
      <vt:lpstr>Segoe UI</vt:lpstr>
      <vt:lpstr>Segoe UI Black</vt:lpstr>
      <vt:lpstr>Segoe UI Semilight</vt:lpstr>
      <vt:lpstr>SegoeBook</vt:lpstr>
      <vt:lpstr>Thème Office</vt:lpstr>
      <vt:lpstr>Présentation GrafTech Inc. Ltd.</vt:lpstr>
      <vt:lpstr>I. LE GROUPE ET LE SITE DE CALAIS II. Les salariés III. place de l’entreprise sur le marché IV. L’ENTREPRISE ET L’INFORMATIQUE V. L’ENTREPRISE ET SON ÉVOLUTION</vt:lpstr>
      <vt:lpstr>Chapitre 1</vt:lpstr>
      <vt:lpstr>Chapitre 1</vt:lpstr>
      <vt:lpstr>Chapitre 1</vt:lpstr>
      <vt:lpstr>Chapitre 2</vt:lpstr>
      <vt:lpstr>Chapitre 3</vt:lpstr>
      <vt:lpstr>Chapitre 3</vt:lpstr>
      <vt:lpstr>Chapitre 4</vt:lpstr>
      <vt:lpstr>Chapitre 4</vt:lpstr>
      <vt:lpstr>Chapitre 5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GrafTech Inc. Ltd.</dc:title>
  <dc:creator>Celia MACHANE</dc:creator>
  <cp:lastModifiedBy>Celia MACHANE</cp:lastModifiedBy>
  <cp:revision>24</cp:revision>
  <dcterms:created xsi:type="dcterms:W3CDTF">2022-12-08T08:53:11Z</dcterms:created>
  <dcterms:modified xsi:type="dcterms:W3CDTF">2022-12-09T14:25:56Z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</Properties>
</file>