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6" r:id="rId3"/>
    <p:sldId id="281" r:id="rId4"/>
    <p:sldId id="258" r:id="rId5"/>
    <p:sldId id="304" r:id="rId6"/>
    <p:sldId id="291" r:id="rId7"/>
    <p:sldId id="292" r:id="rId8"/>
    <p:sldId id="275" r:id="rId9"/>
    <p:sldId id="283" r:id="rId10"/>
    <p:sldId id="280" r:id="rId11"/>
    <p:sldId id="296" r:id="rId12"/>
    <p:sldId id="278" r:id="rId13"/>
    <p:sldId id="284" r:id="rId14"/>
    <p:sldId id="303" r:id="rId15"/>
    <p:sldId id="302" r:id="rId16"/>
    <p:sldId id="298" r:id="rId17"/>
    <p:sldId id="299" r:id="rId18"/>
    <p:sldId id="300" r:id="rId19"/>
    <p:sldId id="301" r:id="rId20"/>
    <p:sldId id="307" r:id="rId21"/>
    <p:sldId id="28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3215"/>
    <a:srgbClr val="4F7A2E"/>
    <a:srgbClr val="C5E0B4"/>
    <a:srgbClr val="3B4D07"/>
    <a:srgbClr val="506543"/>
    <a:srgbClr val="00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18" autoAdjust="0"/>
  </p:normalViewPr>
  <p:slideViewPr>
    <p:cSldViewPr snapToGrid="0">
      <p:cViewPr>
        <p:scale>
          <a:sx n="75" d="100"/>
          <a:sy n="75" d="100"/>
        </p:scale>
        <p:origin x="126" y="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6345-ED0A-4FF5-B02E-4DE0393A70D5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9C55-2C9C-4919-A3F7-DECEF8CDE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92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B35DC-2E54-4C3A-9738-26C85C2E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996964-C751-4686-85C3-04A1331B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87F1F-1570-498C-8B29-4EC4250F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3BF7-746E-4843-B737-F7CDB492C2A5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827A1-5D9A-4999-999D-87F21094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1B00B-12AE-43C7-A8E6-1C5BE6A3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C3AF5-6237-43EC-AD6A-A193E720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D21C62-9F9E-452C-9263-85B022FE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800D5-B8C7-46D5-A3C0-763A419E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EDF1-F5D4-4161-9A87-F2262120D9E7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67A35-B536-4D89-8302-0A7D8515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CF534-69E1-4BB9-8961-6E770CEA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9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197549-82B1-4EC8-A50D-7BB15E065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AA6CAB-20E2-4B29-8C6B-D98D6852F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066C9-2921-49B2-87C1-AF53EE50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BE48-54B8-4336-9EC2-F635305C9BD8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63182-50C9-43B4-A72A-6BD20C80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7ECA2-B89D-4D82-A6A0-BFBDEA72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5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EB6E8-4741-4E3A-9B4E-69746620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79701-A0C9-46B7-95BB-DE5FA3F7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8EA92-11D2-482A-87C7-0996640A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ED1-A21C-4F23-BC02-5918B3811310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BC7EA-80EA-4766-BDD2-65FA2C4D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21BCC-A4D1-42DF-9958-78A1EA0E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7D66B-05BF-4059-AE41-2AF4EA8B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C8DA7F-23BD-4425-AF75-D7ADCD6D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DB1E4-7EC5-469B-AA17-1D333F52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6732-D8CF-4F80-844D-41336D0FF58E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D28685-04FE-43D5-95DE-A8227463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B4C76-40F6-4611-8A85-AAA08BED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08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556AC-8D55-419D-8344-0A898FF8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84EB4-2EEB-453B-AC73-4C29A87A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8120A-E581-45C2-A02B-F295B9D6C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F1D3E-268D-4FFB-9F53-240F28E6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D393-7FF0-431A-83B3-FD124B47E911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0D6B4-7277-46F0-82AC-1301BFF1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9CF00F-54C8-4409-9C3C-041A1915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6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F41C0-F710-4310-B4A6-F9F1F82A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F05A0E-44AE-4F61-A5FE-B2C558AA1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410DEC-DF09-4A81-A12A-74AB7903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E56B3-E4FF-496F-820D-DF5250063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B533B3-E3AA-4102-92CB-91298CC0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B60519-5FC7-446D-AF91-864E1DDB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31F-98E5-43E1-AAD6-AF8FC16EE88D}" type="datetime1">
              <a:rPr lang="ru-RU" smtClean="0"/>
              <a:t>05.06.2023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1F17F6-7D90-4E5F-8277-63995A1D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CAE01A-1A97-44C2-A374-898E2D4C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54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49447-B95F-427D-897D-DAB427E2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BD9D90-083B-4D3A-A174-66121122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91E-091B-4F88-A776-C77DCE51A547}" type="datetime1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A7A402-BE1F-483B-AE4A-4B62BA69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2267B6-29F5-4047-A4B4-C1155553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3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1A185E-3227-405D-9E81-F4DD8EAB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2772-0556-486F-BC70-9CF5B4219DA2}" type="datetime1">
              <a:rPr lang="ru-RU" smtClean="0"/>
              <a:t>05.06.2023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9EF2CA-919D-4FDF-9269-06C1B14E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B82CC-3B87-457A-AA76-DB56A7B0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9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4823E-0AB2-4E20-B1C0-70F35B6A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ED7C6-11BE-4E58-9B23-05E64405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AB8B29-4D52-4884-8583-514F42579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247AE3-5865-482C-B9C2-0905E0F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342E-A9F1-4110-BB1E-26A01A110100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E3ACFB-D38C-412C-BEB7-C0761AB4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94B27-B65F-465E-8A16-4455FD8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AB9F4-E817-4A2F-8F09-AD34DB9F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30D953-3362-4AE4-8EE6-5F0AE4497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67DD8-D3FA-437B-907E-F5F7602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0A6E0A-5AE0-444F-8CF5-5C06FD4E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0DF9-3CAF-4609-91B8-9B9471C012BB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682E5D-C6BD-4EDC-90B5-5F6E3C3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EA6CF-F9AE-47FB-B679-81B199C0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A06D7-8C84-47DF-9872-DB619BD4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DA1BDA-1C82-4511-BFA3-BCBCBDF34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6314D-F9E4-4B9B-B81F-9924704F9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4601-25CF-49B6-9251-4B721FF032ED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71AA1-D46E-4E02-BC95-0D61C418E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ECE92-FD3F-4B80-BE60-BE481587E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26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0" y="-32569"/>
            <a:ext cx="12192000" cy="440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8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506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49DE92-8FB8-4BA7-B4F4-47BD68E9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0634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3B4D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для собаководов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3946B86-A13E-4C96-AFC0-DE924E12B80D}"/>
              </a:ext>
            </a:extLst>
          </p:cNvPr>
          <p:cNvSpPr txBox="1">
            <a:spLocks/>
          </p:cNvSpPr>
          <p:nvPr/>
        </p:nvSpPr>
        <p:spPr>
          <a:xfrm>
            <a:off x="2332197" y="4857631"/>
            <a:ext cx="9144000" cy="104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7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Заказчики: В.С. Тарасов, И.В. Клейменов</a:t>
            </a:r>
          </a:p>
          <a:p>
            <a:pPr algn="r"/>
            <a:r>
              <a:rPr lang="ru-RU" sz="27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Исполнители: А.А. Полев, П.О. Федосова, К.В. Брюхов</a:t>
            </a:r>
          </a:p>
        </p:txBody>
      </p:sp>
    </p:spTree>
    <p:extLst>
      <p:ext uri="{BB962C8B-B14F-4D97-AF65-F5344CB8AC3E}">
        <p14:creationId xmlns:p14="http://schemas.microsoft.com/office/powerpoint/2010/main" val="296233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Трехуровневая архитектура: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784B4A-B8F8-4C43-A0DF-3EB206A7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04" y="3009114"/>
            <a:ext cx="7699391" cy="20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паттерны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 descr="Single Activity vs Multiple Activity Architecture -Android App">
            <a:extLst>
              <a:ext uri="{FF2B5EF4-FFF2-40B4-BE49-F238E27FC236}">
                <a16:creationId xmlns:a16="http://schemas.microsoft.com/office/drawing/2014/main" id="{9338EED8-C1CF-450C-8C85-A8939A10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2559051"/>
            <a:ext cx="48387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7BC0A9-205A-48BC-8DE1-B1A38E11FDFA}"/>
              </a:ext>
            </a:extLst>
          </p:cNvPr>
          <p:cNvSpPr txBox="1"/>
          <p:nvPr/>
        </p:nvSpPr>
        <p:spPr>
          <a:xfrm>
            <a:off x="7004050" y="1499383"/>
            <a:ext cx="3536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клиента: </a:t>
            </a:r>
            <a:endParaRPr lang="en-US" sz="28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(Single Activity)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E0B09-3AF7-4DD1-9BD9-F63777A418E5}"/>
              </a:ext>
            </a:extLst>
          </p:cNvPr>
          <p:cNvSpPr txBox="1"/>
          <p:nvPr/>
        </p:nvSpPr>
        <p:spPr>
          <a:xfrm>
            <a:off x="311150" y="149938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сервера: </a:t>
            </a:r>
            <a:endParaRPr lang="en-US" sz="28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(Model – View – Controller) </a:t>
            </a:r>
            <a:endParaRPr lang="ru-RU" sz="28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Что такое модель-представление-контроллер (MVC) Framework? Модель MVC с  анализом устойчивости UML - Кибермедиана">
            <a:extLst>
              <a:ext uri="{FF2B5EF4-FFF2-40B4-BE49-F238E27FC236}">
                <a16:creationId xmlns:a16="http://schemas.microsoft.com/office/drawing/2014/main" id="{C8E30DF0-C828-44FB-BB75-BE5C6A99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4" y="2657678"/>
            <a:ext cx="5340732" cy="300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2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9EE775A-A97F-4A77-BE32-299C10E6BF50}"/>
              </a:ext>
            </a:extLst>
          </p:cNvPr>
          <p:cNvSpPr/>
          <p:nvPr/>
        </p:nvSpPr>
        <p:spPr>
          <a:xfrm rot="10800000" flipH="1" flipV="1">
            <a:off x="0" y="5230471"/>
            <a:ext cx="5141172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ru-RU" sz="3200" b="1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0EDC740-C91A-4219-AED2-D08F2900FCE8}"/>
              </a:ext>
            </a:extLst>
          </p:cNvPr>
          <p:cNvSpPr/>
          <p:nvPr/>
        </p:nvSpPr>
        <p:spPr>
          <a:xfrm rot="10800000" flipH="1" flipV="1">
            <a:off x="-2" y="3577249"/>
            <a:ext cx="3161762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 rot="10800000" flipH="1" flipV="1">
            <a:off x="-2" y="2023216"/>
            <a:ext cx="4224271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ru-RU" sz="3000" b="1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9C82423-BBF9-4BD7-8F39-F669B47A1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000" y1="31683" x2="43000" y2="31683"/>
                        <a14:foregroundMark x1="49556" y1="38944" x2="49556" y2="38944"/>
                        <a14:foregroundMark x1="58667" y1="36964" x2="58667" y2="36964"/>
                        <a14:foregroundMark x1="64222" y1="16832" x2="64222" y2="16832"/>
                        <a14:foregroundMark x1="63889" y1="35314" x2="63889" y2="35314"/>
                        <a14:foregroundMark x1="67111" y1="37294" x2="67111" y2="37294"/>
                        <a14:foregroundMark x1="75444" y1="41254" x2="75444" y2="41254"/>
                        <a14:foregroundMark x1="42556" y1="69967" x2="42556" y2="69967"/>
                        <a14:foregroundMark x1="49667" y1="75248" x2="49667" y2="75248"/>
                        <a14:foregroundMark x1="57556" y1="78218" x2="57556" y2="78218"/>
                        <a14:foregroundMark x1="65444" y1="79868" x2="65444" y2="79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55" y="3659983"/>
            <a:ext cx="3161763" cy="106446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900F4F9-797F-4F44-95A3-373CB8125C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9" b="77734" l="6829" r="90000">
                        <a14:foregroundMark x1="21220" y1="36719" x2="21220" y2="36719"/>
                        <a14:foregroundMark x1="26220" y1="43620" x2="26220" y2="43620"/>
                        <a14:foregroundMark x1="11341" y1="56120" x2="11341" y2="56120"/>
                        <a14:foregroundMark x1="17927" y1="62760" x2="17927" y2="62760"/>
                        <a14:foregroundMark x1="42195" y1="58073" x2="42195" y2="58073"/>
                        <a14:foregroundMark x1="18780" y1="68229" x2="18780" y2="68229"/>
                        <a14:foregroundMark x1="13293" y1="74740" x2="13293" y2="74740"/>
                        <a14:foregroundMark x1="15976" y1="74740" x2="15976" y2="74740"/>
                        <a14:foregroundMark x1="7073" y1="72786" x2="7073" y2="72786"/>
                        <a14:foregroundMark x1="9268" y1="70443" x2="9268" y2="70443"/>
                        <a14:foregroundMark x1="39878" y1="72135" x2="39878" y2="72135"/>
                        <a14:foregroundMark x1="41220" y1="70964" x2="41220" y2="70964"/>
                        <a14:foregroundMark x1="28780" y1="77214" x2="28780" y2="77214"/>
                        <a14:foregroundMark x1="30122" y1="77734" x2="30122" y2="77734"/>
                        <a14:foregroundMark x1="54268" y1="45573" x2="54390" y2="50521"/>
                        <a14:foregroundMark x1="73537" y1="55469" x2="73537" y2="55469"/>
                        <a14:foregroundMark x1="89634" y1="49609" x2="89634" y2="49609"/>
                        <a14:backgroundMark x1="10488" y1="32422" x2="10488" y2="32422"/>
                        <a14:backgroundMark x1="10488" y1="32422" x2="7317" y2="53255"/>
                        <a14:backgroundMark x1="7317" y1="53255" x2="7073" y2="52734"/>
                        <a14:backgroundMark x1="47439" y1="28516" x2="47683" y2="4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404" b="19248"/>
          <a:stretch/>
        </p:blipFill>
        <p:spPr>
          <a:xfrm>
            <a:off x="7129178" y="3547807"/>
            <a:ext cx="2015006" cy="117663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9C95F8-6429-49BF-8940-2298C4C3DCF8}"/>
              </a:ext>
            </a:extLst>
          </p:cNvPr>
          <p:cNvSpPr/>
          <p:nvPr/>
        </p:nvSpPr>
        <p:spPr>
          <a:xfrm flipH="1" flipV="1">
            <a:off x="9772919" y="3577249"/>
            <a:ext cx="2419081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5399253-61D3-473D-9E13-7A7293FD5B9F}"/>
              </a:ext>
            </a:extLst>
          </p:cNvPr>
          <p:cNvSpPr/>
          <p:nvPr/>
        </p:nvSpPr>
        <p:spPr>
          <a:xfrm flipH="1" flipV="1">
            <a:off x="9772919" y="2004172"/>
            <a:ext cx="2419081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D137E2-BABF-4646-BE95-C38F258A7C6B}"/>
              </a:ext>
            </a:extLst>
          </p:cNvPr>
          <p:cNvSpPr/>
          <p:nvPr/>
        </p:nvSpPr>
        <p:spPr>
          <a:xfrm flipH="1" flipV="1">
            <a:off x="9772919" y="5150326"/>
            <a:ext cx="2419081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5675637-75DA-45FD-9173-60C08A725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03" y="5454019"/>
            <a:ext cx="2800885" cy="62254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BCFE8AB-0647-4EB8-B0B7-90FB90B740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7" b="34949"/>
          <a:stretch/>
        </p:blipFill>
        <p:spPr>
          <a:xfrm>
            <a:off x="4598830" y="2165063"/>
            <a:ext cx="4799527" cy="937810"/>
          </a:xfrm>
          <a:prstGeom prst="rect">
            <a:avLst/>
          </a:prstGeom>
        </p:spPr>
      </p:pic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D65B7A54-EAFF-4545-8A2B-1CD2DF8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8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2559844" y="4118021"/>
            <a:ext cx="7072312" cy="72979"/>
          </a:xfrm>
          <a:prstGeom prst="rect">
            <a:avLst/>
          </a:prstGeom>
          <a:solidFill>
            <a:srgbClr val="4F7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F7A2E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096"/>
            <a:ext cx="10515600" cy="1812925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ADE2551-33CA-4B9B-B859-4EA08ACD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81FD41-7E0A-481F-9439-CDFF3F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3CC8BF-0B04-42B9-AF45-99F50B9A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61" y="1688912"/>
            <a:ext cx="2056428" cy="445525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DF89-408D-4373-8CB1-6C3B1A7D80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83" y="1689799"/>
            <a:ext cx="2057120" cy="44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3C1595-A09D-495B-BB8D-5E6B0B09B9D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84" y="1689799"/>
            <a:ext cx="2057119" cy="44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662F6D-890A-4749-A522-B3FC1BF56B3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09" y="1688912"/>
            <a:ext cx="2057120" cy="4456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ветеринарных клиник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14</a:t>
            </a:fld>
            <a:endParaRPr lang="ru-RU"/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D631AE90-837C-4288-AA31-49EE4FD52B06}"/>
              </a:ext>
            </a:extLst>
          </p:cNvPr>
          <p:cNvCxnSpPr>
            <a:cxnSpLocks/>
          </p:cNvCxnSpPr>
          <p:nvPr/>
        </p:nvCxnSpPr>
        <p:spPr>
          <a:xfrm rot="10800000">
            <a:off x="6960852" y="2419499"/>
            <a:ext cx="1751535" cy="600579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56D1D5-8D4F-4392-91B8-AC65ACEFF651}"/>
              </a:ext>
            </a:extLst>
          </p:cNvPr>
          <p:cNvSpPr txBox="1"/>
          <p:nvPr/>
        </p:nvSpPr>
        <p:spPr>
          <a:xfrm>
            <a:off x="8746423" y="2479270"/>
            <a:ext cx="2976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ввода названия услуги</a:t>
            </a:r>
            <a:endParaRPr lang="ru-RU" sz="3000" dirty="0"/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C4EAC618-EC00-40E2-A511-111FE54CEB6C}"/>
              </a:ext>
            </a:extLst>
          </p:cNvPr>
          <p:cNvCxnSpPr>
            <a:cxnSpLocks/>
          </p:cNvCxnSpPr>
          <p:nvPr/>
        </p:nvCxnSpPr>
        <p:spPr>
          <a:xfrm flipV="1">
            <a:off x="3293108" y="2740107"/>
            <a:ext cx="1357312" cy="433012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EDD68E-7CE1-4161-BF03-1DDC237D8164}"/>
              </a:ext>
            </a:extLst>
          </p:cNvPr>
          <p:cNvSpPr txBox="1"/>
          <p:nvPr/>
        </p:nvSpPr>
        <p:spPr>
          <a:xfrm>
            <a:off x="1430769" y="2456203"/>
            <a:ext cx="2249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ввода города</a:t>
            </a:r>
            <a:endParaRPr lang="ru-RU" sz="30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13052D4-FC97-411A-93A7-F14D22B3BD8E}"/>
              </a:ext>
            </a:extLst>
          </p:cNvPr>
          <p:cNvSpPr/>
          <p:nvPr/>
        </p:nvSpPr>
        <p:spPr>
          <a:xfrm>
            <a:off x="4863548" y="3842634"/>
            <a:ext cx="1941443" cy="881766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1C1E1C3-CC07-4A7D-8BF5-2C8792EC8338}"/>
              </a:ext>
            </a:extLst>
          </p:cNvPr>
          <p:cNvCxnSpPr>
            <a:cxnSpLocks/>
          </p:cNvCxnSpPr>
          <p:nvPr/>
        </p:nvCxnSpPr>
        <p:spPr>
          <a:xfrm rot="10800000">
            <a:off x="6955663" y="4323079"/>
            <a:ext cx="1654937" cy="600573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5DDB2B-9BBA-4D6A-8BAC-197E04A394E6}"/>
              </a:ext>
            </a:extLst>
          </p:cNvPr>
          <p:cNvSpPr txBox="1"/>
          <p:nvPr/>
        </p:nvSpPr>
        <p:spPr>
          <a:xfrm>
            <a:off x="8647013" y="4283516"/>
            <a:ext cx="2976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списка ветеринарных клиник</a:t>
            </a:r>
            <a:endParaRPr lang="ru-RU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4EC74B-F572-424B-888A-905065A1C4D4}"/>
              </a:ext>
            </a:extLst>
          </p:cNvPr>
          <p:cNvSpPr txBox="1"/>
          <p:nvPr/>
        </p:nvSpPr>
        <p:spPr>
          <a:xfrm>
            <a:off x="2045340" y="1544907"/>
            <a:ext cx="23334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0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по городу</a:t>
            </a:r>
            <a:endParaRPr lang="ru-RU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95D157-51D8-4407-AB52-C99AD4B466F3}"/>
              </a:ext>
            </a:extLst>
          </p:cNvPr>
          <p:cNvSpPr txBox="1"/>
          <p:nvPr/>
        </p:nvSpPr>
        <p:spPr>
          <a:xfrm>
            <a:off x="7460840" y="1544906"/>
            <a:ext cx="23334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0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по услуге</a:t>
            </a:r>
            <a:endParaRPr lang="ru-RU" sz="3000" dirty="0"/>
          </a:p>
        </p:txBody>
      </p: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60242A4-4C57-47C9-90F3-79B5170CE108}"/>
              </a:ext>
            </a:extLst>
          </p:cNvPr>
          <p:cNvCxnSpPr>
            <a:cxnSpLocks/>
          </p:cNvCxnSpPr>
          <p:nvPr/>
        </p:nvCxnSpPr>
        <p:spPr>
          <a:xfrm flipV="1">
            <a:off x="6955663" y="3675211"/>
            <a:ext cx="1103321" cy="482652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21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2" grpId="0"/>
      <p:bldP spid="32" grpId="1"/>
      <p:bldP spid="31" grpId="0" animBg="1"/>
      <p:bldP spid="31" grpId="1" animBg="1"/>
      <p:bldP spid="35" grpId="0"/>
      <p:bldP spid="35" grpId="1"/>
      <p:bldP spid="37" grpId="0"/>
      <p:bldP spid="37" grpId="1"/>
      <p:bldP spid="38" grpId="0"/>
      <p:bldP spid="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4E32C61-4F9E-45D9-AABD-556FF6BA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19" y="1510047"/>
            <a:ext cx="2299943" cy="49828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расчета нормы пищи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15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981D50-45DB-4C1D-8CA0-E3901692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18" y="1510047"/>
            <a:ext cx="2299943" cy="49828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B8B743-A1B0-4DDD-ABFC-65B99641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17" y="1510047"/>
            <a:ext cx="2299943" cy="49828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D45C3CA-E5FF-4E01-BB39-BF1FB73E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16" y="1510047"/>
            <a:ext cx="2299944" cy="49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CCC07F15-3D76-48BD-BA20-647B8F5B3E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30567" y="1803941"/>
            <a:ext cx="1442430" cy="653272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49D6EB7A-CAE8-410C-9AB0-B07D1387536B}"/>
              </a:ext>
            </a:extLst>
          </p:cNvPr>
          <p:cNvCxnSpPr>
            <a:cxnSpLocks/>
          </p:cNvCxnSpPr>
          <p:nvPr/>
        </p:nvCxnSpPr>
        <p:spPr>
          <a:xfrm flipV="1">
            <a:off x="2836214" y="2998122"/>
            <a:ext cx="2086377" cy="734095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2A8B3E6F-D75D-47AB-B9A5-2657FD677708}"/>
              </a:ext>
            </a:extLst>
          </p:cNvPr>
          <p:cNvCxnSpPr>
            <a:cxnSpLocks/>
          </p:cNvCxnSpPr>
          <p:nvPr/>
        </p:nvCxnSpPr>
        <p:spPr>
          <a:xfrm rot="10800000">
            <a:off x="7530565" y="3654181"/>
            <a:ext cx="1558342" cy="1108346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F437941E-1F15-4826-AF95-FE7820A90B34}"/>
              </a:ext>
            </a:extLst>
          </p:cNvPr>
          <p:cNvCxnSpPr/>
          <p:nvPr/>
        </p:nvCxnSpPr>
        <p:spPr>
          <a:xfrm flipV="1">
            <a:off x="2932805" y="4814004"/>
            <a:ext cx="1970468" cy="907961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172CD7-1A32-4CC0-9E74-03BEA7CD3D09}"/>
              </a:ext>
            </a:extLst>
          </p:cNvPr>
          <p:cNvSpPr txBox="1"/>
          <p:nvPr/>
        </p:nvSpPr>
        <p:spPr>
          <a:xfrm>
            <a:off x="9052682" y="1493721"/>
            <a:ext cx="24276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Выпадающий список возраста</a:t>
            </a:r>
            <a:endParaRPr lang="ru-RU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BEF19D-8400-47DB-9F3C-CE33A9474817}"/>
              </a:ext>
            </a:extLst>
          </p:cNvPr>
          <p:cNvSpPr txBox="1"/>
          <p:nvPr/>
        </p:nvSpPr>
        <p:spPr>
          <a:xfrm>
            <a:off x="672027" y="2617630"/>
            <a:ext cx="27477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Выпадающий список уровня физической активности</a:t>
            </a:r>
            <a:endParaRPr lang="ru-RU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6A76CB-C04F-408D-97D4-764AB319248A}"/>
              </a:ext>
            </a:extLst>
          </p:cNvPr>
          <p:cNvSpPr txBox="1"/>
          <p:nvPr/>
        </p:nvSpPr>
        <p:spPr>
          <a:xfrm>
            <a:off x="9229510" y="4285473"/>
            <a:ext cx="2427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ввода массы</a:t>
            </a:r>
            <a:endParaRPr lang="ru-RU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5798B-39F2-4F7C-8BB7-E46B39599BD8}"/>
              </a:ext>
            </a:extLst>
          </p:cNvPr>
          <p:cNvSpPr txBox="1"/>
          <p:nvPr/>
        </p:nvSpPr>
        <p:spPr>
          <a:xfrm>
            <a:off x="1355144" y="5124843"/>
            <a:ext cx="2427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05399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и список питомцев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16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B65AED-7D77-4ED6-8004-72344BE1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57" y="1813014"/>
            <a:ext cx="2097086" cy="4543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8CEAD8-4E99-4C6F-A929-5DADE371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20" y="1795124"/>
            <a:ext cx="2097087" cy="45433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BE6006-3624-481B-9056-F8F49B4C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740" y="1813014"/>
            <a:ext cx="2097086" cy="4543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EC9BBECC-56E0-4AB1-ACCA-3C3B91020EE6}"/>
              </a:ext>
            </a:extLst>
          </p:cNvPr>
          <p:cNvCxnSpPr/>
          <p:nvPr/>
        </p:nvCxnSpPr>
        <p:spPr>
          <a:xfrm rot="10800000" flipV="1">
            <a:off x="7269957" y="2216150"/>
            <a:ext cx="1333500" cy="387350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D3A450-50BA-482D-92A4-C7FE4E346289}"/>
              </a:ext>
            </a:extLst>
          </p:cNvPr>
          <p:cNvSpPr txBox="1"/>
          <p:nvPr/>
        </p:nvSpPr>
        <p:spPr>
          <a:xfrm>
            <a:off x="8431420" y="1455762"/>
            <a:ext cx="2427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питомца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39B87-B38F-46F7-9B08-9CD9074E0993}"/>
              </a:ext>
            </a:extLst>
          </p:cNvPr>
          <p:cNvSpPr txBox="1"/>
          <p:nvPr/>
        </p:nvSpPr>
        <p:spPr>
          <a:xfrm>
            <a:off x="8815319" y="3117046"/>
            <a:ext cx="274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к списку событий</a:t>
            </a:r>
            <a:endParaRPr lang="ru-RU" sz="2800" dirty="0"/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F0141C49-8D6A-434D-8098-5A125CE00289}"/>
              </a:ext>
            </a:extLst>
          </p:cNvPr>
          <p:cNvCxnSpPr>
            <a:cxnSpLocks/>
          </p:cNvCxnSpPr>
          <p:nvPr/>
        </p:nvCxnSpPr>
        <p:spPr>
          <a:xfrm>
            <a:off x="3403600" y="2216150"/>
            <a:ext cx="1518443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E238EA-EE10-4AAA-AE36-DD3D776A1129}"/>
              </a:ext>
            </a:extLst>
          </p:cNvPr>
          <p:cNvSpPr txBox="1"/>
          <p:nvPr/>
        </p:nvSpPr>
        <p:spPr>
          <a:xfrm>
            <a:off x="1873354" y="1795124"/>
            <a:ext cx="2427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 пользователя</a:t>
            </a:r>
            <a:endParaRPr lang="ru-RU" sz="28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3C6248E-B9B9-468C-9F16-2DF4510EFF76}"/>
              </a:ext>
            </a:extLst>
          </p:cNvPr>
          <p:cNvSpPr/>
          <p:nvPr/>
        </p:nvSpPr>
        <p:spPr>
          <a:xfrm>
            <a:off x="5143500" y="3429000"/>
            <a:ext cx="1930400" cy="800100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C9D5A0EE-E5C6-418A-95CF-9B9635E2AB0B}"/>
              </a:ext>
            </a:extLst>
          </p:cNvPr>
          <p:cNvCxnSpPr>
            <a:cxnSpLocks/>
          </p:cNvCxnSpPr>
          <p:nvPr/>
        </p:nvCxnSpPr>
        <p:spPr>
          <a:xfrm>
            <a:off x="3498850" y="3829050"/>
            <a:ext cx="1358900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73A705-911A-4CB0-8903-09BC5039107F}"/>
              </a:ext>
            </a:extLst>
          </p:cNvPr>
          <p:cNvSpPr txBox="1"/>
          <p:nvPr/>
        </p:nvSpPr>
        <p:spPr>
          <a:xfrm>
            <a:off x="1311172" y="3194632"/>
            <a:ext cx="28639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списка питомцев</a:t>
            </a:r>
            <a:endParaRPr lang="ru-RU" sz="2800" dirty="0"/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21326A9B-3685-4F03-916D-88F1FD3978EC}"/>
              </a:ext>
            </a:extLst>
          </p:cNvPr>
          <p:cNvCxnSpPr>
            <a:cxnSpLocks/>
          </p:cNvCxnSpPr>
          <p:nvPr/>
        </p:nvCxnSpPr>
        <p:spPr>
          <a:xfrm>
            <a:off x="3824873" y="4737099"/>
            <a:ext cx="1097170" cy="469901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686E8D21-4A9F-4B58-B8D3-94240EE4DF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2042" y="3714750"/>
            <a:ext cx="1274759" cy="1136650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EE3081-7362-4C3C-90B6-4BF02A41C899}"/>
              </a:ext>
            </a:extLst>
          </p:cNvPr>
          <p:cNvSpPr txBox="1"/>
          <p:nvPr/>
        </p:nvSpPr>
        <p:spPr>
          <a:xfrm>
            <a:off x="1175147" y="4341793"/>
            <a:ext cx="274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данных профиля</a:t>
            </a:r>
            <a:endParaRPr lang="ru-RU" sz="28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790DE789-4219-4DE0-81EE-C9006A7244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9173" y="5295900"/>
            <a:ext cx="1602043" cy="341268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444BA7-8D01-4381-A63D-59E215B8360E}"/>
              </a:ext>
            </a:extLst>
          </p:cNvPr>
          <p:cNvSpPr txBox="1"/>
          <p:nvPr/>
        </p:nvSpPr>
        <p:spPr>
          <a:xfrm>
            <a:off x="9003111" y="4818846"/>
            <a:ext cx="274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 из учетной записи</a:t>
            </a:r>
            <a:endParaRPr lang="ru-RU" sz="2800" dirty="0"/>
          </a:p>
        </p:txBody>
      </p:sp>
      <p:cxnSp>
        <p:nvCxnSpPr>
          <p:cNvPr id="42" name="Соединитель: уступ 15">
            <a:extLst>
              <a:ext uri="{FF2B5EF4-FFF2-40B4-BE49-F238E27FC236}">
                <a16:creationId xmlns:a16="http://schemas.microsoft.com/office/drawing/2014/main" id="{5B3438E8-753E-45D1-80CF-D736703E32B9}"/>
              </a:ext>
            </a:extLst>
          </p:cNvPr>
          <p:cNvCxnSpPr>
            <a:cxnSpLocks/>
          </p:cNvCxnSpPr>
          <p:nvPr/>
        </p:nvCxnSpPr>
        <p:spPr>
          <a:xfrm>
            <a:off x="7283524" y="3128963"/>
            <a:ext cx="765897" cy="58152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15">
            <a:extLst>
              <a:ext uri="{FF2B5EF4-FFF2-40B4-BE49-F238E27FC236}">
                <a16:creationId xmlns:a16="http://schemas.microsoft.com/office/drawing/2014/main" id="{C127A812-9490-43F9-8AD3-D8C541A840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14575" y="2598734"/>
            <a:ext cx="758254" cy="5135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15">
            <a:extLst>
              <a:ext uri="{FF2B5EF4-FFF2-40B4-BE49-F238E27FC236}">
                <a16:creationId xmlns:a16="http://schemas.microsoft.com/office/drawing/2014/main" id="{A35EE7D7-534D-40F1-91AE-1A669FE7E966}"/>
              </a:ext>
            </a:extLst>
          </p:cNvPr>
          <p:cNvCxnSpPr>
            <a:cxnSpLocks/>
          </p:cNvCxnSpPr>
          <p:nvPr/>
        </p:nvCxnSpPr>
        <p:spPr>
          <a:xfrm flipV="1">
            <a:off x="4113241" y="4463469"/>
            <a:ext cx="789869" cy="7435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20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8" grpId="0"/>
      <p:bldP spid="18" grpId="1"/>
      <p:bldP spid="20" grpId="0" animBg="1"/>
      <p:bldP spid="20" grpId="1" animBg="1"/>
      <p:bldP spid="29" grpId="0"/>
      <p:bldP spid="29" grpId="1"/>
      <p:bldP spid="36" grpId="0"/>
      <p:bldP spid="36" grpId="1"/>
      <p:bldP spid="41" grpId="0"/>
      <p:bldP spid="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событий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17</a:t>
            </a:fld>
            <a:endParaRPr lang="ru-RU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835DEC9-7686-4542-AF67-5506C6FA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61" y="1751851"/>
            <a:ext cx="2125317" cy="46044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12FBBB-9145-47CE-8FB0-B63D877B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31" y="1751850"/>
            <a:ext cx="2125317" cy="46045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EA04F-45A9-4436-8449-2FC86950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18" y="1751850"/>
            <a:ext cx="2125318" cy="46044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444C791-EA63-429D-97A5-BAAC86811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60" y="1751851"/>
            <a:ext cx="2125317" cy="46044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Соединитель: уступ 15">
            <a:extLst>
              <a:ext uri="{FF2B5EF4-FFF2-40B4-BE49-F238E27FC236}">
                <a16:creationId xmlns:a16="http://schemas.microsoft.com/office/drawing/2014/main" id="{A0EC4BEB-302D-4A13-849C-F273FA9FD51B}"/>
              </a:ext>
            </a:extLst>
          </p:cNvPr>
          <p:cNvCxnSpPr>
            <a:cxnSpLocks/>
          </p:cNvCxnSpPr>
          <p:nvPr/>
        </p:nvCxnSpPr>
        <p:spPr>
          <a:xfrm flipV="1">
            <a:off x="3935295" y="4210050"/>
            <a:ext cx="1071046" cy="54927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5">
            <a:extLst>
              <a:ext uri="{FF2B5EF4-FFF2-40B4-BE49-F238E27FC236}">
                <a16:creationId xmlns:a16="http://schemas.microsoft.com/office/drawing/2014/main" id="{D366D535-A664-4F79-96D5-6A83D0A94FD8}"/>
              </a:ext>
            </a:extLst>
          </p:cNvPr>
          <p:cNvCxnSpPr>
            <a:cxnSpLocks/>
          </p:cNvCxnSpPr>
          <p:nvPr/>
        </p:nvCxnSpPr>
        <p:spPr>
          <a:xfrm rot="10800000">
            <a:off x="3935298" y="5073650"/>
            <a:ext cx="1074853" cy="6032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15">
            <a:extLst>
              <a:ext uri="{FF2B5EF4-FFF2-40B4-BE49-F238E27FC236}">
                <a16:creationId xmlns:a16="http://schemas.microsoft.com/office/drawing/2014/main" id="{0A722D58-ABDA-4E70-B2E7-9C0C50BEBBED}"/>
              </a:ext>
            </a:extLst>
          </p:cNvPr>
          <p:cNvCxnSpPr>
            <a:cxnSpLocks/>
          </p:cNvCxnSpPr>
          <p:nvPr/>
        </p:nvCxnSpPr>
        <p:spPr>
          <a:xfrm flipV="1">
            <a:off x="7391400" y="5295900"/>
            <a:ext cx="1149350" cy="4214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15">
            <a:extLst>
              <a:ext uri="{FF2B5EF4-FFF2-40B4-BE49-F238E27FC236}">
                <a16:creationId xmlns:a16="http://schemas.microsoft.com/office/drawing/2014/main" id="{B9D13659-F3E8-46C6-92F5-7FEDDA217E00}"/>
              </a:ext>
            </a:extLst>
          </p:cNvPr>
          <p:cNvCxnSpPr>
            <a:cxnSpLocks/>
          </p:cNvCxnSpPr>
          <p:nvPr/>
        </p:nvCxnSpPr>
        <p:spPr>
          <a:xfrm rot="10800000">
            <a:off x="7483227" y="2709068"/>
            <a:ext cx="843293" cy="7199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F6B04B-5BBB-41C4-9647-9682A1B5E50C}"/>
              </a:ext>
            </a:extLst>
          </p:cNvPr>
          <p:cNvSpPr/>
          <p:nvPr/>
        </p:nvSpPr>
        <p:spPr>
          <a:xfrm>
            <a:off x="5265488" y="2337593"/>
            <a:ext cx="1930400" cy="800100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32AF0D-F171-46B4-91DB-067D044B236B}"/>
              </a:ext>
            </a:extLst>
          </p:cNvPr>
          <p:cNvSpPr txBox="1"/>
          <p:nvPr/>
        </p:nvSpPr>
        <p:spPr>
          <a:xfrm>
            <a:off x="8428384" y="3069411"/>
            <a:ext cx="28639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списка событий</a:t>
            </a:r>
            <a:endParaRPr lang="ru-RU" sz="2800" dirty="0"/>
          </a:p>
        </p:txBody>
      </p:sp>
      <p:cxnSp>
        <p:nvCxnSpPr>
          <p:cNvPr id="34" name="Соединитель: уступ 15">
            <a:extLst>
              <a:ext uri="{FF2B5EF4-FFF2-40B4-BE49-F238E27FC236}">
                <a16:creationId xmlns:a16="http://schemas.microsoft.com/office/drawing/2014/main" id="{119B4B86-B01C-49B4-9D98-C6C1B88568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7255" y="2737642"/>
            <a:ext cx="959086" cy="6913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78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данных профиля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18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82C0B4-64C8-4D12-954F-70E998D21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91" y="1517650"/>
            <a:ext cx="2233418" cy="48387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1003D1D-9390-4074-8D8B-42AD265E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517652"/>
            <a:ext cx="2233418" cy="48386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75970E5-07DD-4A5F-BA99-447482C0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82" y="1517653"/>
            <a:ext cx="2233417" cy="48386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Соединитель: уступ 15">
            <a:extLst>
              <a:ext uri="{FF2B5EF4-FFF2-40B4-BE49-F238E27FC236}">
                <a16:creationId xmlns:a16="http://schemas.microsoft.com/office/drawing/2014/main" id="{3559B9E3-1862-4E27-865D-BF2F8D75C92E}"/>
              </a:ext>
            </a:extLst>
          </p:cNvPr>
          <p:cNvCxnSpPr>
            <a:cxnSpLocks/>
          </p:cNvCxnSpPr>
          <p:nvPr/>
        </p:nvCxnSpPr>
        <p:spPr>
          <a:xfrm flipV="1">
            <a:off x="3744821" y="4197350"/>
            <a:ext cx="992279" cy="962026"/>
          </a:xfrm>
          <a:prstGeom prst="bentConnector3">
            <a:avLst>
              <a:gd name="adj1" fmla="val 23123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5">
            <a:extLst>
              <a:ext uri="{FF2B5EF4-FFF2-40B4-BE49-F238E27FC236}">
                <a16:creationId xmlns:a16="http://schemas.microsoft.com/office/drawing/2014/main" id="{271BFFEC-CF49-43B7-9C5B-E9F7B04CD47A}"/>
              </a:ext>
            </a:extLst>
          </p:cNvPr>
          <p:cNvCxnSpPr>
            <a:cxnSpLocks/>
          </p:cNvCxnSpPr>
          <p:nvPr/>
        </p:nvCxnSpPr>
        <p:spPr>
          <a:xfrm flipV="1">
            <a:off x="7335296" y="4152900"/>
            <a:ext cx="992279" cy="962026"/>
          </a:xfrm>
          <a:prstGeom prst="bentConnector3">
            <a:avLst>
              <a:gd name="adj1" fmla="val 29522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A0863B28-877C-43D1-8ED2-2B4CF7DB8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5296" y="5114926"/>
            <a:ext cx="1114866" cy="695324"/>
          </a:xfrm>
          <a:prstGeom prst="bentConnector3">
            <a:avLst>
              <a:gd name="adj1" fmla="val 33482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4BC4A9AA-871C-4A51-97BA-703E653C2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3590" y="4633914"/>
            <a:ext cx="1033114" cy="102393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58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администратора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19</a:t>
            </a:fld>
            <a:endParaRPr lang="ru-RU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ADCDC05-2884-4453-811C-44FDEC1F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82" y="1469082"/>
            <a:ext cx="2255836" cy="48872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DCCC755-9692-4794-87C2-AE9F278F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74" y="1469078"/>
            <a:ext cx="2255836" cy="488726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691B37D-D380-46DC-9B15-BB87909C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4" y="1469077"/>
            <a:ext cx="2255836" cy="488726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192DBB5-4E5B-4909-8D6A-65A8F472F153}"/>
              </a:ext>
            </a:extLst>
          </p:cNvPr>
          <p:cNvSpPr/>
          <p:nvPr/>
        </p:nvSpPr>
        <p:spPr>
          <a:xfrm>
            <a:off x="5014516" y="2229495"/>
            <a:ext cx="2162968" cy="958850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76508D77-D3E2-4512-A473-D91C5103BFFF}"/>
              </a:ext>
            </a:extLst>
          </p:cNvPr>
          <p:cNvCxnSpPr>
            <a:cxnSpLocks/>
          </p:cNvCxnSpPr>
          <p:nvPr/>
        </p:nvCxnSpPr>
        <p:spPr>
          <a:xfrm flipV="1">
            <a:off x="3384550" y="2641600"/>
            <a:ext cx="1416050" cy="546745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ED170B-E8F9-4D55-80F8-AB5163FF30FB}"/>
              </a:ext>
            </a:extLst>
          </p:cNvPr>
          <p:cNvSpPr txBox="1"/>
          <p:nvPr/>
        </p:nvSpPr>
        <p:spPr>
          <a:xfrm>
            <a:off x="972604" y="2527718"/>
            <a:ext cx="2863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списка ветеринарных клиник</a:t>
            </a:r>
            <a:endParaRPr lang="ru-RU" sz="2800" dirty="0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59D29730-167A-4600-8A88-66459976B9FC}"/>
              </a:ext>
            </a:extLst>
          </p:cNvPr>
          <p:cNvCxnSpPr>
            <a:cxnSpLocks/>
          </p:cNvCxnSpPr>
          <p:nvPr/>
        </p:nvCxnSpPr>
        <p:spPr>
          <a:xfrm>
            <a:off x="3670300" y="5156200"/>
            <a:ext cx="1130300" cy="546100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E361C5-173A-4D04-B617-256B76E9840E}"/>
              </a:ext>
            </a:extLst>
          </p:cNvPr>
          <p:cNvSpPr txBox="1"/>
          <p:nvPr/>
        </p:nvSpPr>
        <p:spPr>
          <a:xfrm>
            <a:off x="1514141" y="4749744"/>
            <a:ext cx="264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 из учетной записи</a:t>
            </a:r>
            <a:endParaRPr lang="ru-RU" sz="2800" dirty="0"/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534D41B0-7A23-4F7E-98D5-5952C56397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910" y="4064000"/>
            <a:ext cx="1722041" cy="1638300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D6BC0C-6722-4FAD-804A-381B88DE2A53}"/>
              </a:ext>
            </a:extLst>
          </p:cNvPr>
          <p:cNvSpPr txBox="1"/>
          <p:nvPr/>
        </p:nvSpPr>
        <p:spPr>
          <a:xfrm>
            <a:off x="9124951" y="2914972"/>
            <a:ext cx="2646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ветеринарной клиники</a:t>
            </a:r>
            <a:endParaRPr lang="ru-RU" sz="2800" dirty="0"/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C150FD8D-1215-403C-9106-A63772736B75}"/>
              </a:ext>
            </a:extLst>
          </p:cNvPr>
          <p:cNvCxnSpPr>
            <a:cxnSpLocks/>
          </p:cNvCxnSpPr>
          <p:nvPr/>
        </p:nvCxnSpPr>
        <p:spPr>
          <a:xfrm flipV="1">
            <a:off x="7391400" y="4635503"/>
            <a:ext cx="1298457" cy="1066797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FDA8778F-9A9A-4D76-BCED-2F57A7A81E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43300" y="2640047"/>
            <a:ext cx="1243514" cy="548298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8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0" grpId="0"/>
      <p:bldP spid="20" grpId="1"/>
      <p:bldP spid="24" grpId="0"/>
      <p:bldP spid="24" grpId="1"/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8BE3D3C1-427B-4B21-86B9-1FE3E334F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464816"/>
              </p:ext>
            </p:extLst>
          </p:nvPr>
        </p:nvGraphicFramePr>
        <p:xfrm>
          <a:off x="798357" y="1396793"/>
          <a:ext cx="9945308" cy="5394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77470">
                  <a:extLst>
                    <a:ext uri="{9D8B030D-6E8A-4147-A177-3AD203B41FA5}">
                      <a16:colId xmlns:a16="http://schemas.microsoft.com/office/drawing/2014/main" val="1752495595"/>
                    </a:ext>
                  </a:extLst>
                </a:gridCol>
                <a:gridCol w="6267838">
                  <a:extLst>
                    <a:ext uri="{9D8B030D-6E8A-4147-A177-3AD203B41FA5}">
                      <a16:colId xmlns:a16="http://schemas.microsoft.com/office/drawing/2014/main" val="164183861"/>
                    </a:ext>
                  </a:extLst>
                </a:gridCol>
              </a:tblGrid>
              <a:tr h="1368154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Полев Артем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‣"/>
                        <a:tabLst/>
                        <a:defRPr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работы команды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‣"/>
                        <a:tabLst/>
                        <a:defRPr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технического задания</a:t>
                      </a:r>
                    </a:p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клиентской части</a:t>
                      </a:r>
                    </a:p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презентации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679112"/>
                  </a:ext>
                </a:extLst>
              </a:tr>
              <a:tr h="1795702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Федосова Полина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серверной части</a:t>
                      </a:r>
                    </a:p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базы данных</a:t>
                      </a:r>
                    </a:p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Документация </a:t>
                      </a:r>
                      <a:r>
                        <a:rPr lang="en-US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Swagger</a:t>
                      </a:r>
                      <a:endParaRPr lang="ru-RU" sz="2800" b="0" dirty="0">
                        <a:solidFill>
                          <a:srgbClr val="4F7A2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Разворачивание приложения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75088"/>
                  </a:ext>
                </a:extLst>
              </a:tr>
              <a:tr h="1795702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Брюхов Кирилл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</a:p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диаграмм</a:t>
                      </a:r>
                    </a:p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Документация</a:t>
                      </a:r>
                    </a:p>
                    <a:p>
                      <a:pPr marL="457200" indent="-457200" algn="l">
                        <a:buFont typeface="Times New Roman" panose="02020603050405020304" pitchFamily="18" charset="0"/>
                        <a:buChar char="‣"/>
                      </a:pPr>
                      <a:r>
                        <a:rPr lang="ru-RU" sz="2800" b="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Аналитика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991187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FAEB758-1BEF-432C-B57B-6A4BC319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3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14" y="1539025"/>
            <a:ext cx="8505423" cy="51824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пользователей по ролям;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списка ветеринарных клиник;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ветеринарных клиник по цене на услугу;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оптимального количества пищи;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информации о питомцах и событиях;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изменения личных данных пользователя;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ветеринарных клиник.</a:t>
            </a:r>
          </a:p>
          <a:p>
            <a:pPr>
              <a:buFont typeface="Times New Roman" panose="02020603050405020304" pitchFamily="18" charset="0"/>
              <a:buChar char="‣"/>
            </a:pP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9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518650" y="1397000"/>
            <a:ext cx="1331802" cy="5473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21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70481-5A0F-40E9-812D-18A022690FB7}"/>
              </a:ext>
            </a:extLst>
          </p:cNvPr>
          <p:cNvSpPr txBox="1"/>
          <p:nvPr/>
        </p:nvSpPr>
        <p:spPr>
          <a:xfrm>
            <a:off x="5872200" y="4441687"/>
            <a:ext cx="31924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А.А. Полев</a:t>
            </a:r>
          </a:p>
          <a:p>
            <a:pPr algn="r"/>
            <a:r>
              <a:rPr lang="ru-RU" sz="32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П.О. Федосова</a:t>
            </a:r>
          </a:p>
          <a:p>
            <a:pPr algn="r"/>
            <a:r>
              <a:rPr lang="ru-RU" sz="32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К.В. Брюхов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0062AC-47A6-424E-A562-EF9C7635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48" y="2450639"/>
            <a:ext cx="3606874" cy="360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2559844" y="4118021"/>
            <a:ext cx="7072312" cy="72979"/>
          </a:xfrm>
          <a:prstGeom prst="rect">
            <a:avLst/>
          </a:prstGeom>
          <a:solidFill>
            <a:srgbClr val="4F7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F7A2E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096"/>
            <a:ext cx="10515600" cy="1812925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ADE2551-33CA-4B9B-B859-4EA08ACD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81FD41-7E0A-481F-9439-CDFF3F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4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держать все под контролем;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Трудность выбора ветеринарной клиники;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в определении правильного объема пищи.</a:t>
            </a:r>
          </a:p>
          <a:p>
            <a:pPr>
              <a:buFont typeface="Times New Roman" panose="02020603050405020304" pitchFamily="18" charset="0"/>
              <a:buChar char="‣"/>
            </a:pP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‣"/>
            </a:pP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EF660D-785D-431F-B3FF-3A09DD7F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2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</a:t>
            </a:r>
            <a:r>
              <a:rPr lang="ru-RU" sz="3200" dirty="0" err="1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приложения для помощи человеку в уходе за собакой, которое также предоставляет информацию о ветеринарных клиниках и их услугах.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2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Реализовать: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пользователей по ролям;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списка ветеринарных клиник;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ветеринарных клиник по цене на услугу;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оптимального количества пищи.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61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Реализовать: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информации о питомцах и событиях;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изменения личных данных пользователя;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ветеринарных клиник.</a:t>
            </a:r>
          </a:p>
          <a:p>
            <a:pPr>
              <a:buFont typeface="Times New Roman" panose="02020603050405020304" pitchFamily="18" charset="0"/>
              <a:buChar char="‣"/>
            </a:pP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88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аналогов. «11pets: Уход за питомцем»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8BE3D3C1-427B-4B21-86B9-1FE3E334F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533642"/>
              </p:ext>
            </p:extLst>
          </p:nvPr>
        </p:nvGraphicFramePr>
        <p:xfrm>
          <a:off x="838200" y="1825625"/>
          <a:ext cx="10515600" cy="4084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88346">
                  <a:extLst>
                    <a:ext uri="{9D8B030D-6E8A-4147-A177-3AD203B41FA5}">
                      <a16:colId xmlns:a16="http://schemas.microsoft.com/office/drawing/2014/main" val="1752495595"/>
                    </a:ext>
                  </a:extLst>
                </a:gridCol>
                <a:gridCol w="2408350">
                  <a:extLst>
                    <a:ext uri="{9D8B030D-6E8A-4147-A177-3AD203B41FA5}">
                      <a16:colId xmlns:a16="http://schemas.microsoft.com/office/drawing/2014/main" val="164183861"/>
                    </a:ext>
                  </a:extLst>
                </a:gridCol>
                <a:gridCol w="1976907">
                  <a:extLst>
                    <a:ext uri="{9D8B030D-6E8A-4147-A177-3AD203B41FA5}">
                      <a16:colId xmlns:a16="http://schemas.microsoft.com/office/drawing/2014/main" val="2635307117"/>
                    </a:ext>
                  </a:extLst>
                </a:gridCol>
                <a:gridCol w="2241997">
                  <a:extLst>
                    <a:ext uri="{9D8B030D-6E8A-4147-A177-3AD203B41FA5}">
                      <a16:colId xmlns:a16="http://schemas.microsoft.com/office/drawing/2014/main" val="304207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00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11pets: Уход за питомцем</a:t>
                      </a:r>
                      <a:endParaRPr lang="ru-RU" sz="3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 Health</a:t>
                      </a:r>
                      <a:endParaRPr lang="ru-RU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Дневник по уходу</a:t>
                      </a:r>
                      <a:endParaRPr lang="ru-RU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0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3000" b="0" dirty="0">
                          <a:solidFill>
                            <a:srgbClr val="3B4D0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русской локализации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67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000" b="0" dirty="0">
                          <a:solidFill>
                            <a:srgbClr val="3B4D0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информации о </a:t>
                      </a:r>
                      <a:r>
                        <a:rPr lang="ru-RU" sz="3000" b="0" dirty="0" err="1">
                          <a:solidFill>
                            <a:srgbClr val="3B4D0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ветклиниках</a:t>
                      </a:r>
                      <a:endParaRPr lang="ru-RU" sz="3000" b="0" dirty="0">
                        <a:solidFill>
                          <a:srgbClr val="3B4D07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b="0" dirty="0">
                          <a:solidFill>
                            <a:srgbClr val="3B4D0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Нельзя просмотреть услуги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1" dirty="0">
                          <a:solidFill>
                            <a:srgbClr val="4F7A2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991187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6542468"/>
            <a:ext cx="1352282" cy="328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FAEB758-1BEF-432C-B57B-6A4BC319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7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2559844" y="4118021"/>
            <a:ext cx="7072312" cy="72979"/>
          </a:xfrm>
          <a:prstGeom prst="rect">
            <a:avLst/>
          </a:prstGeom>
          <a:solidFill>
            <a:srgbClr val="4F7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F7A2E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096"/>
            <a:ext cx="10515600" cy="18129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ADE2551-33CA-4B9B-B859-4EA08ACD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81FD41-7E0A-481F-9439-CDFF3F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72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401</Words>
  <Application>Microsoft Office PowerPoint</Application>
  <PresentationFormat>Широкоэкранный</PresentationFormat>
  <Paragraphs>127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ЛАПКИ</vt:lpstr>
      <vt:lpstr>Распределение обязанностей</vt:lpstr>
      <vt:lpstr>ПРОБЛЕМАТИКА</vt:lpstr>
      <vt:lpstr>Проблематика</vt:lpstr>
      <vt:lpstr>Цель проекта</vt:lpstr>
      <vt:lpstr>Постановка задачи</vt:lpstr>
      <vt:lpstr>Постановка задачи</vt:lpstr>
      <vt:lpstr>Обзор аналогов. «11pets: Уход за питомцем»</vt:lpstr>
      <vt:lpstr>АНАЛИЗ ПРЕДМЕТНОЙ ОБЛАСТИ</vt:lpstr>
      <vt:lpstr>Архитектура</vt:lpstr>
      <vt:lpstr>Архитектурные паттерны</vt:lpstr>
      <vt:lpstr>Используемые технологии</vt:lpstr>
      <vt:lpstr>РЕАЛИЗАЦИЯ</vt:lpstr>
      <vt:lpstr>Список ветеринарных клиник</vt:lpstr>
      <vt:lpstr>Калькулятор расчета нормы пищи</vt:lpstr>
      <vt:lpstr>Профиль и список питомцев</vt:lpstr>
      <vt:lpstr>Список событий</vt:lpstr>
      <vt:lpstr>Редактирование данных профиля</vt:lpstr>
      <vt:lpstr>Профиль администратора</vt:lpstr>
      <vt:lpstr>Заключение</vt:lpstr>
      <vt:lpstr>Контактная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Polya Fedosova</dc:creator>
  <cp:lastModifiedBy>Polya Fedosova</cp:lastModifiedBy>
  <cp:revision>73</cp:revision>
  <dcterms:created xsi:type="dcterms:W3CDTF">2023-05-22T09:54:29Z</dcterms:created>
  <dcterms:modified xsi:type="dcterms:W3CDTF">2023-06-05T13:30:30Z</dcterms:modified>
</cp:coreProperties>
</file>