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4"/>
  </p:notesMasterIdLst>
  <p:sldIdLst>
    <p:sldId id="256" r:id="rId5"/>
    <p:sldId id="258" r:id="rId6"/>
    <p:sldId id="264" r:id="rId7"/>
    <p:sldId id="259" r:id="rId8"/>
    <p:sldId id="268" r:id="rId9"/>
    <p:sldId id="270" r:id="rId10"/>
    <p:sldId id="271" r:id="rId11"/>
    <p:sldId id="265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B07B9-F10F-413E-A470-D703C020B922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870EB-370A-49A5-9AD9-87EA6638F9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3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701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18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9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2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97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0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23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1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72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00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63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16DD5FD9-8931-46A1-BD9E-402761606AAF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71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5098B-485C-4D55-B392-D13216BAF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746" y="788125"/>
            <a:ext cx="9418320" cy="2640875"/>
          </a:xfrm>
        </p:spPr>
        <p:txBody>
          <a:bodyPr>
            <a:noAutofit/>
          </a:bodyPr>
          <a:lstStyle/>
          <a:p>
            <a:r>
              <a:rPr lang="ru-RU" sz="5400" dirty="0"/>
              <a:t>Разработка программного обеспечения для резервного копирования и восстановления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451C13-F5B6-4096-B04A-4D98FCCED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6184" y="4819338"/>
            <a:ext cx="5203885" cy="1691640"/>
          </a:xfrm>
        </p:spPr>
        <p:txBody>
          <a:bodyPr>
            <a:normAutofit/>
          </a:bodyPr>
          <a:lstStyle/>
          <a:p>
            <a:r>
              <a:rPr lang="ru-RU" dirty="0"/>
              <a:t>Студент: Поляков И. А.</a:t>
            </a:r>
          </a:p>
          <a:p>
            <a:r>
              <a:rPr lang="ru-RU" dirty="0"/>
              <a:t>Группа: 22 </a:t>
            </a:r>
            <a:r>
              <a:rPr lang="ru-RU" dirty="0" err="1"/>
              <a:t>МОиАИС</a:t>
            </a:r>
            <a:r>
              <a:rPr lang="ru-RU" dirty="0"/>
              <a:t> 184-2</a:t>
            </a:r>
          </a:p>
          <a:p>
            <a:r>
              <a:rPr lang="ru-RU" dirty="0"/>
              <a:t>Науч. руководитель: </a:t>
            </a:r>
            <a:r>
              <a:rPr lang="ru-RU" dirty="0" err="1"/>
              <a:t>Ялдыгин</a:t>
            </a:r>
            <a:r>
              <a:rPr lang="ru-RU" dirty="0"/>
              <a:t> В. Б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8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45CF8-A69E-4C94-95D1-AEAA827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5A999D-DF2D-4C72-AA01-E8383276D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41458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 дипломной работы объясняется наличием большого объема информации в электронном виде, которую необходимо защищать от потерь с помощью программ резервного копирования и восстановления данных.</a:t>
            </a:r>
          </a:p>
        </p:txBody>
      </p:sp>
      <p:pic>
        <p:nvPicPr>
          <p:cNvPr id="2050" name="Picture 2" descr="https://avatars.mds.yandex.net/i?id=09db05b0e12eef83be9142c3345c7bf8-5561596-images-thumbs&amp;n=13&amp;exp=1">
            <a:extLst>
              <a:ext uri="{FF2B5EF4-FFF2-40B4-BE49-F238E27FC236}">
                <a16:creationId xmlns:a16="http://schemas.microsoft.com/office/drawing/2014/main" id="{686E54B3-CE4F-4A14-9129-CE6781EF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394" y="4243387"/>
            <a:ext cx="4267200" cy="255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98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3B7E4-2D35-483F-B9AC-05D94C59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DCCD4-7B7A-4FB8-A9CB-FDD6387E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- Разработать программное обеспечение резервного копирования, позволяющее восстановить данные.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Изучить существующие аналоги.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Сформулировать требования к разрабатываемой системе.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Спроектировать разрабатываемую систему.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программное обеспечение, реализующее резервирования и восстановление для наиболее востребованных типов источников (файлы, каталоги, базы данных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 Server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и позволяющее добавлять новые типы источников.</a:t>
            </a:r>
          </a:p>
          <a:p>
            <a:pPr marL="457200" indent="-457200" algn="just">
              <a:buFont typeface="+mj-lt"/>
              <a:buAutoNum type="arabicPeriod"/>
            </a:pP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163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25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Schoolbook"/>
              <a:buNone/>
            </a:pPr>
            <a:r>
              <a:rPr lang="ru-RU"/>
              <a:t>Формальная постановка задачи</a:t>
            </a:r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dirty="0">
                <a:solidFill>
                  <a:schemeClr val="dk1"/>
                </a:solidFill>
              </a:rPr>
              <a:t>       Пусть</a:t>
            </a:r>
            <a:endParaRPr dirty="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dirty="0">
                <a:solidFill>
                  <a:schemeClr val="dk1"/>
                </a:solidFill>
              </a:rPr>
              <a:t>	k ∈ </a:t>
            </a:r>
            <a:r>
              <a:rPr lang="ru-RU" sz="2085" b="1" dirty="0">
                <a:solidFill>
                  <a:srgbClr val="3B3B3B"/>
                </a:solidFill>
                <a:highlight>
                  <a:srgbClr val="FEFFF5"/>
                </a:highlight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-RU" sz="1800" dirty="0">
                <a:solidFill>
                  <a:srgbClr val="3B3B3B"/>
                </a:solidFill>
                <a:highlight>
                  <a:srgbClr val="FEFFF5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dirty="0">
                <a:solidFill>
                  <a:schemeClr val="dk1"/>
                </a:solidFill>
              </a:rPr>
              <a:t>- количество зарезервированных файлов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dirty="0">
                <a:solidFill>
                  <a:schemeClr val="dk1"/>
                </a:solidFill>
              </a:rPr>
              <a:t>	S: S1, S2, …, </a:t>
            </a:r>
            <a:r>
              <a:rPr lang="ru-RU" dirty="0" err="1">
                <a:solidFill>
                  <a:schemeClr val="dk1"/>
                </a:solidFill>
              </a:rPr>
              <a:t>Sk</a:t>
            </a:r>
            <a:r>
              <a:rPr lang="ru-RU" dirty="0">
                <a:solidFill>
                  <a:schemeClr val="dk1"/>
                </a:solidFill>
              </a:rPr>
              <a:t> - файлы</a:t>
            </a:r>
            <a:endParaRPr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dirty="0">
                <a:solidFill>
                  <a:schemeClr val="dk1"/>
                </a:solidFill>
              </a:rPr>
              <a:t>	P: P1, P2, …, </a:t>
            </a:r>
            <a:r>
              <a:rPr lang="ru-RU" dirty="0" err="1">
                <a:solidFill>
                  <a:schemeClr val="dk1"/>
                </a:solidFill>
              </a:rPr>
              <a:t>Pk</a:t>
            </a:r>
            <a:r>
              <a:rPr lang="ru-RU" dirty="0">
                <a:solidFill>
                  <a:schemeClr val="dk1"/>
                </a:solidFill>
              </a:rPr>
              <a:t> - массив параметров резервирования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dirty="0">
                <a:solidFill>
                  <a:schemeClr val="dk1"/>
                </a:solidFill>
              </a:rPr>
              <a:t>	M: M1, M2, …, </a:t>
            </a:r>
            <a:r>
              <a:rPr lang="ru-RU" dirty="0" err="1">
                <a:solidFill>
                  <a:schemeClr val="dk1"/>
                </a:solidFill>
              </a:rPr>
              <a:t>Mk</a:t>
            </a:r>
            <a:r>
              <a:rPr lang="ru-RU" dirty="0">
                <a:solidFill>
                  <a:schemeClr val="dk1"/>
                </a:solidFill>
              </a:rPr>
              <a:t> – план хранения i файла из множества N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dirty="0">
                <a:solidFill>
                  <a:schemeClr val="dk1"/>
                </a:solidFill>
              </a:rPr>
              <a:t>	</a:t>
            </a:r>
            <a:r>
              <a:rPr lang="ru-RU" dirty="0" err="1">
                <a:solidFill>
                  <a:schemeClr val="dk1"/>
                </a:solidFill>
              </a:rPr>
              <a:t>Mi</a:t>
            </a:r>
            <a:r>
              <a:rPr lang="ru-RU" dirty="0">
                <a:solidFill>
                  <a:schemeClr val="dk1"/>
                </a:solidFill>
              </a:rPr>
              <a:t> = F(</a:t>
            </a:r>
            <a:r>
              <a:rPr lang="ru-RU" dirty="0" err="1">
                <a:solidFill>
                  <a:schemeClr val="dk1"/>
                </a:solidFill>
              </a:rPr>
              <a:t>Si</a:t>
            </a:r>
            <a:r>
              <a:rPr lang="ru-RU" dirty="0">
                <a:solidFill>
                  <a:schemeClr val="dk1"/>
                </a:solidFill>
              </a:rPr>
              <a:t>, </a:t>
            </a:r>
            <a:r>
              <a:rPr lang="ru-RU" dirty="0" err="1">
                <a:solidFill>
                  <a:schemeClr val="dk1"/>
                </a:solidFill>
              </a:rPr>
              <a:t>Pi</a:t>
            </a:r>
            <a:r>
              <a:rPr lang="ru-RU" dirty="0">
                <a:solidFill>
                  <a:schemeClr val="dk1"/>
                </a:solidFill>
              </a:rPr>
              <a:t>), где i ∈ [1, k] </a:t>
            </a:r>
            <a:endParaRPr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dirty="0">
                <a:solidFill>
                  <a:schemeClr val="dk1"/>
                </a:solidFill>
              </a:rPr>
              <a:t>	R = {M1, M2, …, </a:t>
            </a:r>
            <a:r>
              <a:rPr lang="ru-RU" dirty="0" err="1">
                <a:solidFill>
                  <a:schemeClr val="dk1"/>
                </a:solidFill>
              </a:rPr>
              <a:t>Mk</a:t>
            </a:r>
            <a:r>
              <a:rPr lang="ru-RU" dirty="0">
                <a:solidFill>
                  <a:schemeClr val="dk1"/>
                </a:solidFill>
              </a:rPr>
              <a:t>}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dirty="0">
                <a:solidFill>
                  <a:schemeClr val="dk1"/>
                </a:solidFill>
              </a:rPr>
              <a:t>Результат: Множество, состоящее из элементов M1, M2, ... </a:t>
            </a:r>
            <a:r>
              <a:rPr lang="ru-RU" dirty="0" err="1">
                <a:solidFill>
                  <a:schemeClr val="dk1"/>
                </a:solidFill>
              </a:rPr>
              <a:t>Mk</a:t>
            </a:r>
            <a:r>
              <a:rPr lang="ru-RU" dirty="0">
                <a:solidFill>
                  <a:schemeClr val="dk1"/>
                </a:solidFill>
              </a:rPr>
              <a:t>, являющиеся результатом выполнения функции F(</a:t>
            </a:r>
            <a:r>
              <a:rPr lang="ru-RU" dirty="0" err="1">
                <a:solidFill>
                  <a:schemeClr val="dk1"/>
                </a:solidFill>
              </a:rPr>
              <a:t>Si</a:t>
            </a:r>
            <a:r>
              <a:rPr lang="ru-RU" dirty="0">
                <a:solidFill>
                  <a:schemeClr val="dk1"/>
                </a:solidFill>
              </a:rPr>
              <a:t>, </a:t>
            </a:r>
            <a:r>
              <a:rPr lang="ru-RU" dirty="0" err="1">
                <a:solidFill>
                  <a:schemeClr val="dk1"/>
                </a:solidFill>
              </a:rPr>
              <a:t>Pi</a:t>
            </a:r>
            <a:r>
              <a:rPr lang="ru-RU" dirty="0">
                <a:solidFill>
                  <a:schemeClr val="dk1"/>
                </a:solidFill>
              </a:rPr>
              <a:t>), где i ∈ [1, k]</a:t>
            </a:r>
            <a:endParaRPr dirty="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dirty="0"/>
              <a:t>	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627BE-5F5F-44CB-B2D8-95E3F1BA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57" y="68962"/>
            <a:ext cx="9692640" cy="1428929"/>
          </a:xfrm>
        </p:spPr>
        <p:txBody>
          <a:bodyPr/>
          <a:lstStyle/>
          <a:p>
            <a:pPr algn="ctr"/>
            <a:r>
              <a:rPr lang="ru-RU" dirty="0"/>
              <a:t>Архитектура приложения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6A30D94-469F-48CE-94A6-7926E05C3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343" y="1497891"/>
            <a:ext cx="7245313" cy="516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3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95E46-B3E9-4134-ADC9-1DFF1CEA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/>
              <a:t>Функциональность </a:t>
            </a:r>
            <a:r>
              <a:rPr lang="ru-RU" dirty="0"/>
              <a:t>и интерфейс.</a:t>
            </a:r>
            <a:br>
              <a:rPr lang="ru-RU" dirty="0"/>
            </a:br>
            <a:r>
              <a:rPr lang="ru-RU" dirty="0"/>
              <a:t>Стартовое окно и просмотр задач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AB5F53-9C30-42ED-9F26-9BCAA395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175728"/>
            <a:ext cx="4105275" cy="17335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2865F0-E436-444F-AB7D-B97D507E0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562" y="2175728"/>
            <a:ext cx="49339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0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F3B00-521E-42C3-99B9-A34C5E38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Добавление и редактирование задач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5E73A4-8177-4C93-BB03-420DDA0A6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2365863"/>
            <a:ext cx="5048250" cy="13525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5D983A-F6C5-4B01-8C3A-D04456C5D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6" y="2365863"/>
            <a:ext cx="39052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3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3B7E4-2D35-483F-B9AC-05D94C59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программы: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DCCD4-7B7A-4FB8-A9CB-FDD6387E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</a:rPr>
              <a:t>Создание и изменение планов резервирования и восстановления данных по дате. 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Отправка данных на удаленный компьютер. </a:t>
            </a:r>
          </a:p>
        </p:txBody>
      </p:sp>
    </p:spTree>
    <p:extLst>
      <p:ext uri="{BB962C8B-B14F-4D97-AF65-F5344CB8AC3E}">
        <p14:creationId xmlns:p14="http://schemas.microsoft.com/office/powerpoint/2010/main" val="340462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C327C-3781-4ABB-B6A5-42B89FA6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20C158-CEA8-458D-B314-EA2E0AF80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C#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Windows Forms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68568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6036433BA647C45BC820CDF521EB9AC" ma:contentTypeVersion="9" ma:contentTypeDescription="Создание документа." ma:contentTypeScope="" ma:versionID="0e5378859d862978e035324e43ade721">
  <xsd:schema xmlns:xsd="http://www.w3.org/2001/XMLSchema" xmlns:xs="http://www.w3.org/2001/XMLSchema" xmlns:p="http://schemas.microsoft.com/office/2006/metadata/properties" xmlns:ns2="e321d5d8-ea79-449e-b247-0b47f28be14d" xmlns:ns3="1be30915-cae2-4f5a-be58-85f2687e9d09" targetNamespace="http://schemas.microsoft.com/office/2006/metadata/properties" ma:root="true" ma:fieldsID="987dd8c73a2d464986db691e7a2d2e2c" ns2:_="" ns3:_="">
    <xsd:import namespace="e321d5d8-ea79-449e-b247-0b47f28be14d"/>
    <xsd:import namespace="1be30915-cae2-4f5a-be58-85f2687e9d09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21d5d8-ea79-449e-b247-0b47f28be14d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52b87b14-481c-4bd0-8dec-e023dcfb95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e30915-cae2-4f5a-be58-85f2687e9d0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97ee5713-0193-48c5-b09b-d69f2fe85b0a}" ma:internalName="TaxCatchAll" ma:showField="CatchAllData" ma:web="1be30915-cae2-4f5a-be58-85f2687e9d0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e321d5d8-ea79-449e-b247-0b47f28be14d" xsi:nil="true"/>
    <lcf76f155ced4ddcb4097134ff3c332f xmlns="e321d5d8-ea79-449e-b247-0b47f28be14d">
      <Terms xmlns="http://schemas.microsoft.com/office/infopath/2007/PartnerControls"/>
    </lcf76f155ced4ddcb4097134ff3c332f>
    <TaxCatchAll xmlns="1be30915-cae2-4f5a-be58-85f2687e9d0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473910-98F0-4B69-BB4E-9796FEE068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21d5d8-ea79-449e-b247-0b47f28be14d"/>
    <ds:schemaRef ds:uri="1be30915-cae2-4f5a-be58-85f2687e9d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32835F-5331-4FD8-B283-4D1979695EAB}">
  <ds:schemaRefs>
    <ds:schemaRef ds:uri="http://schemas.microsoft.com/office/2006/metadata/properties"/>
    <ds:schemaRef ds:uri="http://schemas.microsoft.com/office/infopath/2007/PartnerControls"/>
    <ds:schemaRef ds:uri="e321d5d8-ea79-449e-b247-0b47f28be14d"/>
    <ds:schemaRef ds:uri="1be30915-cae2-4f5a-be58-85f2687e9d09"/>
  </ds:schemaRefs>
</ds:datastoreItem>
</file>

<file path=customXml/itemProps3.xml><?xml version="1.0" encoding="utf-8"?>
<ds:datastoreItem xmlns:ds="http://schemas.openxmlformats.org/officeDocument/2006/customXml" ds:itemID="{7A64CB76-D6EE-416E-960D-35D5D54862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876</TotalTime>
  <Words>278</Words>
  <Application>Microsoft Office PowerPoint</Application>
  <PresentationFormat>Широкоэкранный</PresentationFormat>
  <Paragraphs>33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Schoolbook</vt:lpstr>
      <vt:lpstr>Times New Roman</vt:lpstr>
      <vt:lpstr>Wingdings 2</vt:lpstr>
      <vt:lpstr>Вид</vt:lpstr>
      <vt:lpstr>Разработка программного обеспечения для резервного копирования и восстановления данных</vt:lpstr>
      <vt:lpstr>Актуальность темы</vt:lpstr>
      <vt:lpstr>Цели и задачи:</vt:lpstr>
      <vt:lpstr>Формальная постановка задачи</vt:lpstr>
      <vt:lpstr>Архитектура приложения</vt:lpstr>
      <vt:lpstr>Функциональность и интерфейс. Стартовое окно и просмотр задач</vt:lpstr>
      <vt:lpstr>Добавление и редактирование задач</vt:lpstr>
      <vt:lpstr>Возможности программы:</vt:lpstr>
      <vt:lpstr>Используемые технологии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ПО для резервного копирования и восстановления баз данных MS SQL Server</dc:title>
  <dc:creator>ponch</dc:creator>
  <cp:lastModifiedBy>Поляков Игорь Андреевич</cp:lastModifiedBy>
  <cp:revision>59</cp:revision>
  <dcterms:created xsi:type="dcterms:W3CDTF">2021-11-25T18:33:54Z</dcterms:created>
  <dcterms:modified xsi:type="dcterms:W3CDTF">2022-06-15T22:27:15Z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0x01010006036433BA647C45BC820CDF521EB9AC</vt:lpwstr>
  </property>
</Properties>
</file>