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9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9" r:id="rId3"/>
  </p:sldMasterIdLst>
  <p:notesMasterIdLst>
    <p:notesMasterId r:id="rId19"/>
  </p:notesMasterIdLst>
  <p:handoutMasterIdLst>
    <p:handoutMasterId r:id="rId20"/>
  </p:handoutMasterIdLst>
  <p:sldIdLst>
    <p:sldId id="278" r:id="rId4"/>
    <p:sldId id="256" r:id="rId5"/>
    <p:sldId id="263" r:id="rId6"/>
    <p:sldId id="258" r:id="rId7"/>
    <p:sldId id="265" r:id="rId8"/>
    <p:sldId id="266" r:id="rId9"/>
    <p:sldId id="264" r:id="rId10"/>
    <p:sldId id="268" r:id="rId11"/>
    <p:sldId id="267" r:id="rId12"/>
    <p:sldId id="269" r:id="rId13"/>
    <p:sldId id="270" r:id="rId14"/>
    <p:sldId id="274" r:id="rId15"/>
    <p:sldId id="272" r:id="rId16"/>
    <p:sldId id="271" r:id="rId17"/>
    <p:sldId id="273" r:id="rId18"/>
  </p:sldIdLst>
  <p:sldSz cx="9601200" cy="12801600" type="A3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20" userDrawn="1">
          <p15:clr>
            <a:srgbClr val="A4A3A4"/>
          </p15:clr>
        </p15:guide>
        <p15:guide id="2" pos="302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76A6"/>
    <a:srgbClr val="010417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4020"/>
        <p:guide pos="302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2257425" y="1279525"/>
            <a:ext cx="25908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150" y="2469529"/>
            <a:ext cx="7200900" cy="4082402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3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ALÉM DO CONDADO: AVENTURAS ÉPICAS NA TERRA DA IA GENERATIVA - POLYANA AMARAL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5"/>
            <a:ext cx="7200900" cy="3090756"/>
          </a:xfrm>
        </p:spPr>
        <p:txBody>
          <a:bodyPr>
            <a:normAutofit/>
          </a:bodyPr>
          <a:lstStyle>
            <a:lvl1pPr marL="0" indent="0" algn="ctr">
              <a:buNone/>
              <a:defRPr sz="252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ALÉM DO CONDADO: AVENTURAS ÉPICAS NA TERRA DA IA GENERATIVA - POLYANA AMARAL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60083" y="1029547"/>
            <a:ext cx="8281035" cy="10376747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150" y="2469529"/>
            <a:ext cx="7200900" cy="4082402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3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ALÉM DO CONDADO: AVENTURAS ÉPICAS NA TERRA DA IA GENERATIVA - POLYANA AMARAL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5"/>
            <a:ext cx="7200900" cy="3090756"/>
          </a:xfrm>
        </p:spPr>
        <p:txBody>
          <a:bodyPr>
            <a:normAutofit/>
          </a:bodyPr>
          <a:lstStyle>
            <a:lvl1pPr marL="0" indent="0" algn="ctr">
              <a:buNone/>
              <a:defRPr sz="252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064" y="482431"/>
            <a:ext cx="8281035" cy="2474385"/>
          </a:xfrm>
        </p:spPr>
        <p:txBody>
          <a:bodyPr anchor="ctr" anchorCtr="0">
            <a:normAutofit/>
          </a:bodyPr>
          <a:lstStyle>
            <a:lvl1pPr>
              <a:defRPr sz="462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064" y="3407834"/>
            <a:ext cx="8281035" cy="8122498"/>
          </a:xfrm>
        </p:spPr>
        <p:txBody>
          <a:bodyPr>
            <a:normAutofit/>
          </a:bodyPr>
          <a:lstStyle>
            <a:lvl1pPr>
              <a:defRPr sz="294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52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1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9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9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ALÉM DO CONDADO: AVENTURAS ÉPICAS NA TERRA DA IA GENERATIVA - POLYANA AMARAL</a:t>
            </a:r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7001765"/>
            <a:ext cx="7751469" cy="1514856"/>
          </a:xfrm>
        </p:spPr>
        <p:txBody>
          <a:bodyPr anchor="b">
            <a:noAutofit/>
          </a:bodyPr>
          <a:lstStyle>
            <a:lvl1pPr>
              <a:defRPr sz="63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605386"/>
            <a:ext cx="5765721" cy="1208769"/>
          </a:xfrm>
        </p:spPr>
        <p:txBody>
          <a:bodyPr>
            <a:noAutofit/>
          </a:bodyPr>
          <a:lstStyle>
            <a:lvl1pPr marL="0" indent="0">
              <a:buNone/>
              <a:defRPr sz="2520">
                <a:solidFill>
                  <a:schemeClr val="bg1">
                    <a:lumMod val="50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ALÉM DO CONDADO: AVENTURAS ÉPICAS NA TERRA DA IA GENERATIVA - POLYANA AMARAL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064" y="482431"/>
            <a:ext cx="8281035" cy="2474385"/>
          </a:xfrm>
        </p:spPr>
        <p:txBody>
          <a:bodyPr>
            <a:normAutofit/>
          </a:bodyPr>
          <a:lstStyle>
            <a:lvl1pPr>
              <a:defRPr sz="462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0064" y="3407834"/>
            <a:ext cx="4080510" cy="812249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94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52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1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9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9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0589" y="3407834"/>
            <a:ext cx="4080510" cy="812249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94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52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1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ALÉM DO CONDADO: AVENTURAS ÉPICAS NA TERRA DA IA GENERATIVA - POLYANA AMARAL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67"/>
            <a:ext cx="8281035" cy="2474385"/>
          </a:xfrm>
        </p:spPr>
        <p:txBody>
          <a:bodyPr/>
          <a:lstStyle>
            <a:lvl1pPr>
              <a:defRPr sz="462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3" y="3257261"/>
            <a:ext cx="4061757" cy="1537969"/>
          </a:xfrm>
        </p:spPr>
        <p:txBody>
          <a:bodyPr anchor="b"/>
          <a:lstStyle>
            <a:lvl1pPr marL="0" indent="0">
              <a:buNone/>
              <a:defRPr sz="252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3" y="4882471"/>
            <a:ext cx="4061757" cy="667156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860608" y="3257261"/>
            <a:ext cx="4081761" cy="1537969"/>
          </a:xfrm>
        </p:spPr>
        <p:txBody>
          <a:bodyPr anchor="b"/>
          <a:lstStyle>
            <a:lvl1pPr marL="0" indent="0">
              <a:buNone/>
              <a:defRPr sz="252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60608" y="4882471"/>
            <a:ext cx="4081761" cy="6671568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ALÉM DO CONDADO: AVENTURAS ÉPICAS NA TERRA DA IA GENERATIVA - POLYANA AMARAL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083" y="5163609"/>
            <a:ext cx="8281035" cy="2474385"/>
          </a:xfrm>
        </p:spPr>
        <p:txBody>
          <a:bodyPr>
            <a:normAutofit/>
          </a:bodyPr>
          <a:lstStyle>
            <a:lvl1pPr algn="ctr">
              <a:defRPr sz="462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ALÉM DO CONDADO: AVENTURAS ÉPICAS NA TERRA DA IA GENERATIVA - POLYANA AMARAL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ALÉM DO CONDADO: AVENTURAS ÉPICAS NA TERRA DA IA GENERATIVA - POLYANA AMARAL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313" y="237067"/>
            <a:ext cx="3280095" cy="2987040"/>
          </a:xfrm>
        </p:spPr>
        <p:txBody>
          <a:bodyPr anchor="ctr" anchorCtr="0">
            <a:normAutofit/>
          </a:bodyPr>
          <a:lstStyle>
            <a:lvl1pPr>
              <a:defRPr sz="336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2400" y="1430528"/>
            <a:ext cx="4581183" cy="9509633"/>
          </a:xfrm>
        </p:spPr>
        <p:txBody>
          <a:bodyPr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3314" y="3840480"/>
            <a:ext cx="3280095" cy="711496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ALÉM DO CONDADO: AVENTURAS ÉPICAS NA TERRA DA IA GENERATIVA - POLYANA AMARAL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36781" y="681567"/>
            <a:ext cx="1204336" cy="10848765"/>
          </a:xfrm>
        </p:spPr>
        <p:txBody>
          <a:bodyPr vert="eaVert">
            <a:normAutofit/>
          </a:bodyPr>
          <a:lstStyle>
            <a:lvl1pPr>
              <a:defRPr sz="462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992967" cy="108487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ALÉM DO CONDADO: AVENTURAS ÉPICAS NA TERRA DA IA GENERATIVA - POLYANA AMARAL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064" y="482431"/>
            <a:ext cx="8281035" cy="2474385"/>
          </a:xfrm>
        </p:spPr>
        <p:txBody>
          <a:bodyPr anchor="ctr" anchorCtr="0">
            <a:normAutofit/>
          </a:bodyPr>
          <a:lstStyle>
            <a:lvl1pPr>
              <a:defRPr sz="462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064" y="3407834"/>
            <a:ext cx="8281035" cy="8122498"/>
          </a:xfrm>
        </p:spPr>
        <p:txBody>
          <a:bodyPr>
            <a:normAutofit/>
          </a:bodyPr>
          <a:lstStyle>
            <a:lvl1pPr>
              <a:defRPr sz="294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52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1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9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9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ALÉM DO CONDADO: AVENTURAS ÉPICAS NA TERRA DA IA GENERATIVA - POLYANA AMARAL</a:t>
            </a:r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ALÉM DO CONDADO: AVENTURAS ÉPICAS NA TERRA DA IA GENERATIVA - POLYANA AMARAL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60083" y="1029547"/>
            <a:ext cx="8281035" cy="10376747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7001765"/>
            <a:ext cx="7751469" cy="1514856"/>
          </a:xfrm>
        </p:spPr>
        <p:txBody>
          <a:bodyPr anchor="b">
            <a:noAutofit/>
          </a:bodyPr>
          <a:lstStyle>
            <a:lvl1pPr>
              <a:defRPr sz="63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605386"/>
            <a:ext cx="5765721" cy="1208769"/>
          </a:xfrm>
        </p:spPr>
        <p:txBody>
          <a:bodyPr>
            <a:noAutofit/>
          </a:bodyPr>
          <a:lstStyle>
            <a:lvl1pPr marL="0" indent="0">
              <a:buNone/>
              <a:defRPr sz="2520">
                <a:solidFill>
                  <a:schemeClr val="bg1">
                    <a:lumMod val="50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ALÉM DO CONDADO: AVENTURAS ÉPICAS NA TERRA DA IA GENERATIVA - POLYANA AMARAL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064" y="482431"/>
            <a:ext cx="8281035" cy="2474385"/>
          </a:xfrm>
        </p:spPr>
        <p:txBody>
          <a:bodyPr>
            <a:normAutofit/>
          </a:bodyPr>
          <a:lstStyle>
            <a:lvl1pPr>
              <a:defRPr sz="462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0064" y="3407834"/>
            <a:ext cx="4080510" cy="812249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94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52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1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9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9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0589" y="3407834"/>
            <a:ext cx="4080510" cy="812249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94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52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1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ALÉM DO CONDADO: AVENTURAS ÉPICAS NA TERRA DA IA GENERATIVA - POLYANA AMARAL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67"/>
            <a:ext cx="8281035" cy="2474385"/>
          </a:xfrm>
        </p:spPr>
        <p:txBody>
          <a:bodyPr/>
          <a:lstStyle>
            <a:lvl1pPr>
              <a:defRPr sz="462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3" y="3257261"/>
            <a:ext cx="4061757" cy="1537969"/>
          </a:xfrm>
        </p:spPr>
        <p:txBody>
          <a:bodyPr anchor="b"/>
          <a:lstStyle>
            <a:lvl1pPr marL="0" indent="0">
              <a:buNone/>
              <a:defRPr sz="252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3" y="4882471"/>
            <a:ext cx="4061757" cy="667156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860608" y="3257261"/>
            <a:ext cx="4081761" cy="1537969"/>
          </a:xfrm>
        </p:spPr>
        <p:txBody>
          <a:bodyPr anchor="b"/>
          <a:lstStyle>
            <a:lvl1pPr marL="0" indent="0">
              <a:buNone/>
              <a:defRPr sz="252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60608" y="4882471"/>
            <a:ext cx="4081761" cy="6671568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ALÉM DO CONDADO: AVENTURAS ÉPICAS NA TERRA DA IA GENERATIVA - POLYANA AMARAL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083" y="5163609"/>
            <a:ext cx="8281035" cy="2474385"/>
          </a:xfrm>
        </p:spPr>
        <p:txBody>
          <a:bodyPr>
            <a:normAutofit/>
          </a:bodyPr>
          <a:lstStyle>
            <a:lvl1pPr algn="ctr">
              <a:defRPr sz="462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ALÉM DO CONDADO: AVENTURAS ÉPICAS NA TERRA DA IA GENERATIVA - POLYANA AMARAL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ALÉM DO CONDADO: AVENTURAS ÉPICAS NA TERRA DA IA GENERATIVA - POLYANA AMARAL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313" y="237067"/>
            <a:ext cx="3280095" cy="2987040"/>
          </a:xfrm>
        </p:spPr>
        <p:txBody>
          <a:bodyPr anchor="ctr" anchorCtr="0">
            <a:normAutofit/>
          </a:bodyPr>
          <a:lstStyle>
            <a:lvl1pPr>
              <a:defRPr sz="336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2400" y="1430528"/>
            <a:ext cx="4581183" cy="9509633"/>
          </a:xfrm>
        </p:spPr>
        <p:txBody>
          <a:bodyPr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3314" y="3840480"/>
            <a:ext cx="3280095" cy="711496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ALÉM DO CONDADO: AVENTURAS ÉPICAS NA TERRA DA IA GENERATIVA - POLYANA AMARAL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36781" y="681567"/>
            <a:ext cx="1204336" cy="10848765"/>
          </a:xfrm>
        </p:spPr>
        <p:txBody>
          <a:bodyPr vert="eaVert">
            <a:normAutofit/>
          </a:bodyPr>
          <a:lstStyle>
            <a:lvl1pPr>
              <a:defRPr sz="462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992967" cy="108487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ALÉM DO CONDADO: AVENTURAS ÉPICAS NA TERRA DA IA GENERATIVA - POLYANA AMARAL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4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67"/>
            <a:ext cx="8281035" cy="2474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4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8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6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8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ALÉM DO CONDADO: AVENTURAS ÉPICAS NA TERRA DA IA GENERATIVA - POLYANA AMARAL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8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2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60120" rtl="0" eaLnBrk="1" fontAlgn="auto" latinLnBrk="0" hangingPunct="1">
        <a:lnSpc>
          <a:spcPct val="90000"/>
        </a:lnSpc>
        <a:spcBef>
          <a:spcPts val="1050"/>
        </a:spcBef>
        <a:spcAft>
          <a:spcPts val="0"/>
        </a:spcAft>
        <a:buClrTx/>
        <a:buSzTx/>
        <a:buFont typeface="Arial" panose="020B0604020202020204" pitchFamily="34" charset="0"/>
        <a:buNone/>
        <a:defRPr sz="294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4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67"/>
            <a:ext cx="8281035" cy="2474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4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8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6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8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ALÉM DO CONDADO: AVENTURAS ÉPICAS NA TERRA DA IA GENERATIVA - POLYANA AMARAL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8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2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60120" rtl="0" eaLnBrk="1" fontAlgn="auto" latinLnBrk="0" hangingPunct="1">
        <a:lnSpc>
          <a:spcPct val="90000"/>
        </a:lnSpc>
        <a:spcBef>
          <a:spcPts val="1050"/>
        </a:spcBef>
        <a:spcAft>
          <a:spcPts val="0"/>
        </a:spcAft>
        <a:buClrTx/>
        <a:buSzTx/>
        <a:buFont typeface="Arial" panose="020B0604020202020204" pitchFamily="34" charset="0"/>
        <a:buNone/>
        <a:defRPr sz="294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35.xml"/><Relationship Id="rId3" Type="http://schemas.openxmlformats.org/officeDocument/2006/relationships/image" Target="../media/image6.jpeg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7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42.xml"/><Relationship Id="rId3" Type="http://schemas.openxmlformats.org/officeDocument/2006/relationships/image" Target="../media/image7.jpeg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49.xml"/><Relationship Id="rId7" Type="http://schemas.openxmlformats.org/officeDocument/2006/relationships/image" Target="../media/image11.jpeg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3" Type="http://schemas.openxmlformats.org/officeDocument/2006/relationships/hyperlink" Target="https://github.com/polyanaamaral" TargetMode="Externa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6.xml"/><Relationship Id="rId3" Type="http://schemas.openxmlformats.org/officeDocument/2006/relationships/image" Target="../media/image2.jpe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3.xml"/><Relationship Id="rId3" Type="http://schemas.openxmlformats.org/officeDocument/2006/relationships/image" Target="../media/image3.jpeg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20.xml"/><Relationship Id="rId3" Type="http://schemas.openxmlformats.org/officeDocument/2006/relationships/image" Target="../media/image4.jpeg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28.xml"/><Relationship Id="rId4" Type="http://schemas.openxmlformats.org/officeDocument/2006/relationships/image" Target="../media/image5.jpeg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-635" y="1823085"/>
            <a:ext cx="9884410" cy="10180320"/>
            <a:chOff x="-1" y="2871"/>
            <a:chExt cx="15566" cy="16032"/>
          </a:xfrm>
        </p:grpSpPr>
        <p:pic>
          <p:nvPicPr>
            <p:cNvPr id="3" name="Imagem 2" descr="_cb2de3a6-c727-440f-9a44-772b81665169"/>
            <p:cNvPicPr>
              <a:picLocks noChangeAspect="1"/>
            </p:cNvPicPr>
            <p:nvPr/>
          </p:nvPicPr>
          <p:blipFill>
            <a:blip r:embed="rId1"/>
            <a:srcRect l="17989" t="24163" r="13915" b="3634"/>
            <a:stretch>
              <a:fillRect/>
            </a:stretch>
          </p:blipFill>
          <p:spPr>
            <a:xfrm>
              <a:off x="-1" y="2871"/>
              <a:ext cx="15120" cy="16032"/>
            </a:xfrm>
            <a:prstGeom prst="rect">
              <a:avLst/>
            </a:prstGeom>
          </p:spPr>
        </p:pic>
        <p:sp>
          <p:nvSpPr>
            <p:cNvPr id="6" name="Caixa de Texto 5"/>
            <p:cNvSpPr txBox="1"/>
            <p:nvPr/>
          </p:nvSpPr>
          <p:spPr>
            <a:xfrm>
              <a:off x="425" y="4425"/>
              <a:ext cx="15140" cy="1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BR" altLang="en-US" sz="5200" b="1">
                  <a:solidFill>
                    <a:schemeClr val="bg1"/>
                  </a:solidFill>
                  <a:latin typeface="Century Gothic" panose="020B0502020202020204" charset="0"/>
                  <a:cs typeface="Century Gothic" panose="020B0502020202020204" charset="0"/>
                </a:rPr>
                <a:t>A</a:t>
              </a:r>
              <a:r>
                <a:rPr lang="pt-BR" altLang="en-US" sz="4600" b="1">
                  <a:solidFill>
                    <a:schemeClr val="bg1"/>
                  </a:solidFill>
                  <a:latin typeface="Century Gothic" panose="020B0502020202020204" charset="0"/>
                  <a:cs typeface="Century Gothic" panose="020B0502020202020204" charset="0"/>
                </a:rPr>
                <a:t>LÉM</a:t>
              </a:r>
              <a:r>
                <a:rPr lang="pt-BR" altLang="en-US" sz="4800" b="1">
                  <a:solidFill>
                    <a:schemeClr val="bg1"/>
                  </a:solidFill>
                  <a:latin typeface="Century Gothic" panose="020B0502020202020204" charset="0"/>
                  <a:cs typeface="Century Gothic" panose="020B0502020202020204" charset="0"/>
                </a:rPr>
                <a:t> </a:t>
              </a:r>
              <a:r>
                <a:rPr lang="pt-BR" altLang="en-US" sz="4600" b="1">
                  <a:solidFill>
                    <a:schemeClr val="bg1"/>
                  </a:solidFill>
                  <a:latin typeface="Century Gothic" panose="020B0502020202020204" charset="0"/>
                  <a:cs typeface="Century Gothic" panose="020B0502020202020204" charset="0"/>
                </a:rPr>
                <a:t>DO</a:t>
              </a:r>
              <a:r>
                <a:rPr lang="pt-BR" altLang="en-US" sz="4800" b="1">
                  <a:solidFill>
                    <a:schemeClr val="bg1"/>
                  </a:solidFill>
                  <a:latin typeface="Century Gothic" panose="020B0502020202020204" charset="0"/>
                  <a:cs typeface="Century Gothic" panose="020B0502020202020204" charset="0"/>
                </a:rPr>
                <a:t> </a:t>
              </a:r>
              <a:r>
                <a:rPr lang="pt-BR" altLang="en-US" sz="5200" b="1">
                  <a:solidFill>
                    <a:schemeClr val="bg1"/>
                  </a:solidFill>
                  <a:latin typeface="Century Gothic" panose="020B0502020202020204" charset="0"/>
                  <a:cs typeface="Century Gothic" panose="020B0502020202020204" charset="0"/>
                </a:rPr>
                <a:t>C</a:t>
              </a:r>
              <a:r>
                <a:rPr lang="pt-BR" altLang="en-US" sz="4600" b="1">
                  <a:solidFill>
                    <a:schemeClr val="bg1"/>
                  </a:solidFill>
                  <a:latin typeface="Century Gothic" panose="020B0502020202020204" charset="0"/>
                  <a:cs typeface="Century Gothic" panose="020B0502020202020204" charset="0"/>
                </a:rPr>
                <a:t>ONDADO</a:t>
              </a:r>
              <a:endParaRPr lang="pt-BR" altLang="en-US" sz="4600" b="1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</a:endParaRPr>
            </a:p>
          </p:txBody>
        </p:sp>
        <p:sp>
          <p:nvSpPr>
            <p:cNvPr id="7" name="Caixa de Texto 6"/>
            <p:cNvSpPr txBox="1"/>
            <p:nvPr>
              <p:custDataLst>
                <p:tags r:id="rId2"/>
              </p:custDataLst>
            </p:nvPr>
          </p:nvSpPr>
          <p:spPr>
            <a:xfrm>
              <a:off x="1519" y="6023"/>
              <a:ext cx="12082" cy="15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p>
              <a:pPr algn="ctr"/>
              <a:r>
                <a:rPr lang="pt-BR" altLang="en-US" sz="2800" b="1">
                  <a:solidFill>
                    <a:schemeClr val="tx1"/>
                  </a:solidFill>
                  <a:latin typeface="Century Gothic" panose="020B0502020202020204" charset="0"/>
                  <a:cs typeface="Century Gothic" panose="020B0502020202020204" charset="0"/>
                </a:rPr>
                <a:t>AVENTURAS ÉPICAS NA TERRA DA </a:t>
              </a:r>
              <a:endParaRPr lang="pt-BR" altLang="en-US" sz="2800" b="1">
                <a:solidFill>
                  <a:schemeClr val="tx1"/>
                </a:solidFill>
                <a:latin typeface="Century Gothic" panose="020B0502020202020204" charset="0"/>
                <a:cs typeface="Century Gothic" panose="020B0502020202020204" charset="0"/>
              </a:endParaRPr>
            </a:p>
            <a:p>
              <a:pPr algn="ctr"/>
              <a:r>
                <a:rPr lang="pt-BR" altLang="en-US" sz="3200" b="1">
                  <a:solidFill>
                    <a:schemeClr val="tx1"/>
                  </a:solidFill>
                  <a:latin typeface="Century Gothic" panose="020B0502020202020204" charset="0"/>
                  <a:cs typeface="Century Gothic" panose="020B0502020202020204" charset="0"/>
                </a:rPr>
                <a:t>INTELIGÊNCIA ARTIFICIAL GENERATIVA</a:t>
              </a:r>
              <a:endParaRPr lang="pt-BR" altLang="en-US" sz="3200" b="1">
                <a:solidFill>
                  <a:schemeClr val="tx1"/>
                </a:solidFill>
                <a:latin typeface="Century Gothic" panose="020B0502020202020204" charset="0"/>
                <a:cs typeface="Century Gothic" panose="020B0502020202020204" charset="0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aixa de Texto 1"/>
          <p:cNvSpPr txBox="1"/>
          <p:nvPr/>
        </p:nvSpPr>
        <p:spPr>
          <a:xfrm>
            <a:off x="1876425" y="1315720"/>
            <a:ext cx="6537325" cy="6256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41300" b="1">
                <a:ln w="76200">
                  <a:solidFill>
                    <a:srgbClr val="A976A6"/>
                  </a:solidFill>
                </a:ln>
                <a:noFill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charset="0"/>
                <a:cs typeface="Century Gothic" panose="020B0502020202020204" charset="0"/>
              </a:rPr>
              <a:t>04</a:t>
            </a:r>
            <a:endParaRPr lang="pt-BR" altLang="en-US" sz="41300" b="1">
              <a:ln w="76200">
                <a:solidFill>
                  <a:srgbClr val="A976A6"/>
                </a:solidFill>
              </a:ln>
              <a:noFill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charset="0"/>
              <a:cs typeface="Century Gothic" panose="020B0502020202020204" charset="0"/>
            </a:endParaRPr>
          </a:p>
        </p:txBody>
      </p:sp>
      <p:sp>
        <p:nvSpPr>
          <p:cNvPr id="6" name="Caixa de Texto 5"/>
          <p:cNvSpPr txBox="1"/>
          <p:nvPr>
            <p:custDataLst>
              <p:tags r:id="rId1"/>
            </p:custDataLst>
          </p:nvPr>
        </p:nvSpPr>
        <p:spPr>
          <a:xfrm>
            <a:off x="-476885" y="7689850"/>
            <a:ext cx="9601200" cy="14770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p>
            <a:pPr marL="457200" lvl="1" indent="457200" algn="ctr"/>
            <a:r>
              <a:rPr lang="pt-BR" altLang="en-US" sz="4800" b="1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</a:rPr>
              <a:t>APLICAÇÕES DA </a:t>
            </a:r>
            <a:endParaRPr lang="pt-BR" altLang="en-US" sz="4800" b="1">
              <a:solidFill>
                <a:schemeClr val="bg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 marL="457200" lvl="1" indent="457200" algn="ctr"/>
            <a:r>
              <a:rPr lang="pt-BR" altLang="en-US" sz="4800" b="1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</a:rPr>
              <a:t>IA GENERATIVA</a:t>
            </a:r>
            <a:endParaRPr lang="pt-BR" altLang="en-US" sz="4800" b="1">
              <a:solidFill>
                <a:schemeClr val="bg1"/>
              </a:solidFill>
              <a:latin typeface="Century Gothic" panose="020B0502020202020204" charset="0"/>
              <a:cs typeface="Century Gothic" panose="020B0502020202020204" charset="0"/>
            </a:endParaRPr>
          </a:p>
        </p:txBody>
      </p:sp>
      <p:cxnSp>
        <p:nvCxnSpPr>
          <p:cNvPr id="3" name="Conector Reto 2"/>
          <p:cNvCxnSpPr/>
          <p:nvPr>
            <p:custDataLst>
              <p:tags r:id="rId2"/>
            </p:custDataLst>
          </p:nvPr>
        </p:nvCxnSpPr>
        <p:spPr>
          <a:xfrm flipH="1">
            <a:off x="590550" y="9582150"/>
            <a:ext cx="8667115" cy="41910"/>
          </a:xfrm>
          <a:prstGeom prst="line">
            <a:avLst/>
          </a:prstGeom>
          <a:ln w="203200">
            <a:gradFill>
              <a:gsLst>
                <a:gs pos="58000">
                  <a:srgbClr val="A976A6"/>
                </a:gs>
                <a:gs pos="97000">
                  <a:schemeClr val="accent1">
                    <a:lumMod val="45000"/>
                    <a:lumOff val="55000"/>
                  </a:schemeClr>
                </a:gs>
                <a:gs pos="100000">
                  <a:srgbClr val="A976A6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0"/>
            </a:gradFill>
          </a:ln>
          <a:effectLst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Caixa de Texto 3"/>
          <p:cNvSpPr txBox="1"/>
          <p:nvPr>
            <p:custDataLst>
              <p:tags r:id="rId3"/>
            </p:custDataLst>
          </p:nvPr>
        </p:nvSpPr>
        <p:spPr>
          <a:xfrm>
            <a:off x="-501650" y="7636510"/>
            <a:ext cx="9601200" cy="156845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marL="457200" lvl="1" indent="457200" algn="ctr"/>
            <a:r>
              <a:rPr lang="pt-BR" altLang="en-US" sz="4800" b="1">
                <a:ln>
                  <a:solidFill>
                    <a:schemeClr val="bg1"/>
                  </a:solidFill>
                </a:ln>
                <a:noFill/>
                <a:latin typeface="Century Gothic" panose="020B0502020202020204" charset="0"/>
                <a:cs typeface="Century Gothic" panose="020B0502020202020204" charset="0"/>
              </a:rPr>
              <a:t>APLICAÇÕES DA </a:t>
            </a:r>
            <a:endParaRPr lang="pt-BR" altLang="en-US" sz="4800" b="1">
              <a:ln>
                <a:solidFill>
                  <a:schemeClr val="bg1"/>
                </a:solidFill>
              </a:ln>
              <a:noFill/>
              <a:latin typeface="Century Gothic" panose="020B0502020202020204" charset="0"/>
              <a:cs typeface="Century Gothic" panose="020B0502020202020204" charset="0"/>
            </a:endParaRPr>
          </a:p>
          <a:p>
            <a:pPr marL="457200" lvl="1" indent="457200" algn="ctr"/>
            <a:r>
              <a:rPr lang="pt-BR" altLang="en-US" sz="4800" b="1">
                <a:ln>
                  <a:solidFill>
                    <a:schemeClr val="bg1"/>
                  </a:solidFill>
                </a:ln>
                <a:noFill/>
                <a:latin typeface="Century Gothic" panose="020B0502020202020204" charset="0"/>
                <a:cs typeface="Century Gothic" panose="020B0502020202020204" charset="0"/>
              </a:rPr>
              <a:t>IA GENERATIVA</a:t>
            </a:r>
            <a:endParaRPr lang="pt-BR" altLang="en-US" sz="4800" b="1">
              <a:ln>
                <a:solidFill>
                  <a:schemeClr val="bg1"/>
                </a:solidFill>
              </a:ln>
              <a:noFill/>
              <a:latin typeface="Century Gothic" panose="020B0502020202020204" charset="0"/>
              <a:cs typeface="Century Gothic" panose="020B0502020202020204" charset="0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780848" y="12121093"/>
            <a:ext cx="2160270" cy="681567"/>
          </a:xfrm>
        </p:spPr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1390015" y="12120880"/>
            <a:ext cx="6383655" cy="681355"/>
          </a:xfrm>
        </p:spPr>
        <p:txBody>
          <a:bodyPr/>
          <a:p>
            <a:r>
              <a:rPr lang="en-US"/>
              <a:t>ALÉM DO CONDADO: AVENTURAS ÉPICAS NA TERRA DA IA GENERATIVA - POLYANA AMARAL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6" name="Caixa de Texto 5"/>
          <p:cNvSpPr txBox="1"/>
          <p:nvPr>
            <p:custDataLst>
              <p:tags r:id="rId1"/>
            </p:custDataLst>
          </p:nvPr>
        </p:nvSpPr>
        <p:spPr>
          <a:xfrm>
            <a:off x="19050" y="907415"/>
            <a:ext cx="87706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lvl="1" indent="457200" algn="l"/>
            <a:r>
              <a:rPr lang="pt-BR" altLang="en-US" sz="3200" b="1">
                <a:solidFill>
                  <a:schemeClr val="tx1"/>
                </a:solidFill>
                <a:latin typeface="Century Gothic" panose="020B0502020202020204" charset="0"/>
                <a:cs typeface="Century Gothic" panose="020B0502020202020204" charset="0"/>
              </a:rPr>
              <a:t>APLICAÇÕES DA IA GENERATIVA</a:t>
            </a:r>
            <a:endParaRPr lang="pt-BR" altLang="en-US" sz="3200" b="1">
              <a:solidFill>
                <a:schemeClr val="tx1"/>
              </a:solidFill>
              <a:latin typeface="Century Gothic" panose="020B0502020202020204" charset="0"/>
              <a:cs typeface="Century Gothic" panose="020B0502020202020204" charset="0"/>
            </a:endParaRPr>
          </a:p>
        </p:txBody>
      </p:sp>
      <p:cxnSp>
        <p:nvCxnSpPr>
          <p:cNvPr id="2" name="Conector Reto 1"/>
          <p:cNvCxnSpPr/>
          <p:nvPr/>
        </p:nvCxnSpPr>
        <p:spPr>
          <a:xfrm flipH="1">
            <a:off x="619125" y="-165735"/>
            <a:ext cx="15875" cy="1805940"/>
          </a:xfrm>
          <a:prstGeom prst="line">
            <a:avLst/>
          </a:prstGeom>
          <a:ln w="203200">
            <a:gradFill>
              <a:gsLst>
                <a:gs pos="58000">
                  <a:srgbClr val="A976A6"/>
                </a:gs>
                <a:gs pos="97000">
                  <a:schemeClr val="accent1">
                    <a:lumMod val="45000"/>
                    <a:lumOff val="55000"/>
                  </a:schemeClr>
                </a:gs>
                <a:gs pos="100000">
                  <a:srgbClr val="A976A6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0"/>
            </a:gradFill>
          </a:ln>
          <a:effectLst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Caixa de Texto 2"/>
          <p:cNvSpPr txBox="1"/>
          <p:nvPr>
            <p:custDataLst>
              <p:tags r:id="rId2"/>
            </p:custDataLst>
          </p:nvPr>
        </p:nvSpPr>
        <p:spPr>
          <a:xfrm>
            <a:off x="178435" y="1931670"/>
            <a:ext cx="8743950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lvl="1" indent="457200" algn="just"/>
            <a:r>
              <a:rPr lang="pt-BR" altLang="en-US" sz="2400">
                <a:solidFill>
                  <a:schemeClr val="tx1"/>
                </a:solidFill>
                <a:cs typeface="+mn-lt"/>
              </a:rPr>
              <a:t>Assim como o Um Anel tinha muitos poderes, a IA Generativa tem inúmeras aplicações. Vamos explorar algumas delas:</a:t>
            </a:r>
            <a:endParaRPr lang="pt-BR" altLang="en-US" sz="2400">
              <a:solidFill>
                <a:schemeClr val="tx1"/>
              </a:solidFill>
              <a:cs typeface="+mn-lt"/>
            </a:endParaRPr>
          </a:p>
          <a:p>
            <a:pPr marL="457200" lvl="1" indent="457200" algn="just"/>
            <a:endParaRPr lang="pt-BR" altLang="en-US" sz="2400">
              <a:solidFill>
                <a:schemeClr val="tx1"/>
              </a:solidFill>
              <a:cs typeface="+mn-lt"/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pt-BR" altLang="en-US" sz="2400" b="1">
                <a:solidFill>
                  <a:schemeClr val="tx1"/>
                </a:solidFill>
                <a:cs typeface="+mn-lt"/>
              </a:rPr>
              <a:t>    </a:t>
            </a:r>
            <a:r>
              <a:rPr lang="pt-BR" altLang="en-US" sz="2400" b="1">
                <a:solidFill>
                  <a:schemeClr val="tx1"/>
                </a:solidFill>
                <a:cs typeface="+mn-lt"/>
              </a:rPr>
              <a:t>Criação de Arte:</a:t>
            </a:r>
            <a:r>
              <a:rPr lang="pt-BR" altLang="en-US" sz="2400">
                <a:solidFill>
                  <a:schemeClr val="tx1"/>
                </a:solidFill>
                <a:cs typeface="+mn-lt"/>
              </a:rPr>
              <a:t> A IA pode criar pinturas e desenhos incríveis, como se fosse um artista elfo inspirado pelos belos cenários de Lothlórien.</a:t>
            </a:r>
            <a:endParaRPr lang="pt-BR" altLang="en-US" sz="2400">
              <a:solidFill>
                <a:schemeClr val="tx1"/>
              </a:solidFill>
              <a:cs typeface="+mn-lt"/>
            </a:endParaRPr>
          </a:p>
          <a:p>
            <a:pPr marL="914400" lvl="1" indent="-457200" algn="just">
              <a:buFont typeface="+mj-lt"/>
              <a:buAutoNum type="arabicPeriod"/>
            </a:pPr>
            <a:endParaRPr lang="pt-BR" altLang="en-US" sz="2400">
              <a:solidFill>
                <a:schemeClr val="tx1"/>
              </a:solidFill>
              <a:cs typeface="+mn-lt"/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pt-BR" altLang="en-US" sz="2400" b="1">
                <a:solidFill>
                  <a:schemeClr val="tx1"/>
                </a:solidFill>
                <a:cs typeface="+mn-lt"/>
              </a:rPr>
              <a:t>    Composição Musical:</a:t>
            </a:r>
            <a:r>
              <a:rPr lang="pt-BR" altLang="en-US" sz="2400">
                <a:solidFill>
                  <a:schemeClr val="tx1"/>
                </a:solidFill>
                <a:cs typeface="+mn-lt"/>
              </a:rPr>
              <a:t> Pode compor músicas épicas que poderiam tocar nos salões de Valfenda ou nos campos de batalha de Gondor.</a:t>
            </a:r>
            <a:endParaRPr lang="pt-BR" altLang="en-US" sz="2400">
              <a:solidFill>
                <a:schemeClr val="tx1"/>
              </a:solidFill>
              <a:cs typeface="+mn-lt"/>
            </a:endParaRPr>
          </a:p>
          <a:p>
            <a:pPr marL="914400" lvl="1" indent="-457200" algn="just">
              <a:buFont typeface="+mj-lt"/>
              <a:buAutoNum type="arabicPeriod"/>
            </a:pPr>
            <a:endParaRPr lang="pt-BR" altLang="en-US" sz="2400">
              <a:solidFill>
                <a:schemeClr val="tx1"/>
              </a:solidFill>
              <a:cs typeface="+mn-lt"/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pt-BR" altLang="en-US" sz="2400" b="1">
                <a:solidFill>
                  <a:schemeClr val="tx1"/>
                </a:solidFill>
                <a:cs typeface="+mn-lt"/>
              </a:rPr>
              <a:t> </a:t>
            </a:r>
            <a:r>
              <a:rPr lang="pt-BR" altLang="en-US" sz="2400" b="1">
                <a:solidFill>
                  <a:schemeClr val="tx1"/>
                </a:solidFill>
                <a:cs typeface="+mn-lt"/>
              </a:rPr>
              <a:t>   Escrita Criativa: </a:t>
            </a:r>
            <a:r>
              <a:rPr lang="pt-BR" altLang="en-US" sz="2400">
                <a:solidFill>
                  <a:schemeClr val="tx1"/>
                </a:solidFill>
                <a:cs typeface="+mn-lt"/>
              </a:rPr>
              <a:t>Pode escrever contos e poemas, transportando-nos para mundos tão fantásticos quanto a Terra Média.</a:t>
            </a:r>
            <a:endParaRPr lang="pt-BR" altLang="en-US" sz="2400">
              <a:solidFill>
                <a:schemeClr val="tx1"/>
              </a:solidFill>
              <a:cs typeface="+mn-lt"/>
            </a:endParaRPr>
          </a:p>
          <a:p>
            <a:pPr marL="914400" lvl="1" indent="-457200" algn="just">
              <a:buFont typeface="+mj-lt"/>
              <a:buAutoNum type="arabicPeriod"/>
            </a:pPr>
            <a:endParaRPr lang="pt-BR" altLang="en-US" sz="2400">
              <a:solidFill>
                <a:schemeClr val="tx1"/>
              </a:solidFill>
              <a:cs typeface="+mn-lt"/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pt-BR" altLang="en-US" sz="2400" b="1">
                <a:solidFill>
                  <a:schemeClr val="tx1"/>
                </a:solidFill>
                <a:cs typeface="+mn-lt"/>
              </a:rPr>
              <a:t>    Design de Jogos: </a:t>
            </a:r>
            <a:r>
              <a:rPr lang="pt-BR" altLang="en-US" sz="2400">
                <a:solidFill>
                  <a:schemeClr val="tx1"/>
                </a:solidFill>
                <a:cs typeface="+mn-lt"/>
              </a:rPr>
              <a:t>A IA pode ajudar a criar personagens, mapas e histórias para jogos de aventura, como se fosse um mestre anão forjando novas terras e desafios.</a:t>
            </a:r>
            <a:endParaRPr lang="pt-BR" altLang="en-US" sz="2400">
              <a:solidFill>
                <a:schemeClr val="tx1"/>
              </a:solidFill>
              <a:cs typeface="+mn-lt"/>
            </a:endParaRPr>
          </a:p>
        </p:txBody>
      </p:sp>
      <p:pic>
        <p:nvPicPr>
          <p:cNvPr id="4" name="Imagem 3" descr="_bf89be69-d032-483c-957d-6ac390a65c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535" y="8884920"/>
            <a:ext cx="3030220" cy="3030220"/>
          </a:xfrm>
          <a:prstGeom prst="rect">
            <a:avLst/>
          </a:prstGeom>
        </p:spPr>
      </p:pic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780848" y="12101408"/>
            <a:ext cx="2160270" cy="681567"/>
          </a:xfrm>
        </p:spPr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1390015" y="12120880"/>
            <a:ext cx="6383655" cy="681355"/>
          </a:xfrm>
        </p:spPr>
        <p:txBody>
          <a:bodyPr/>
          <a:p>
            <a:r>
              <a:rPr lang="en-US"/>
              <a:t>ALÉM DO CONDADO: AVENTURAS ÉPICAS NA TERRA DA IA GENERATIVA - POLYANA AMARAL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aixa de Texto 1"/>
          <p:cNvSpPr txBox="1"/>
          <p:nvPr/>
        </p:nvSpPr>
        <p:spPr>
          <a:xfrm>
            <a:off x="1876425" y="1582420"/>
            <a:ext cx="6537325" cy="6256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41300" b="1">
                <a:ln w="76200">
                  <a:solidFill>
                    <a:srgbClr val="A976A6"/>
                  </a:solidFill>
                </a:ln>
                <a:noFill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charset="0"/>
                <a:cs typeface="Century Gothic" panose="020B0502020202020204" charset="0"/>
              </a:rPr>
              <a:t>05</a:t>
            </a:r>
            <a:endParaRPr lang="pt-BR" altLang="en-US" sz="41300" b="1">
              <a:ln w="76200">
                <a:solidFill>
                  <a:srgbClr val="A976A6"/>
                </a:solidFill>
              </a:ln>
              <a:noFill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charset="0"/>
              <a:cs typeface="Century Gothic" panose="020B0502020202020204" charset="0"/>
            </a:endParaRPr>
          </a:p>
        </p:txBody>
      </p:sp>
      <p:sp>
        <p:nvSpPr>
          <p:cNvPr id="6" name="Caixa de Texto 5"/>
          <p:cNvSpPr txBox="1"/>
          <p:nvPr>
            <p:custDataLst>
              <p:tags r:id="rId1"/>
            </p:custDataLst>
          </p:nvPr>
        </p:nvSpPr>
        <p:spPr>
          <a:xfrm>
            <a:off x="-457835" y="8516303"/>
            <a:ext cx="9601200" cy="73850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p>
            <a:pPr marL="457200" lvl="1" indent="457200" algn="ctr"/>
            <a:r>
              <a:rPr lang="pt-BR" altLang="en-US" sz="4800" b="1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</a:rPr>
              <a:t>A JORNADA CONTINUA</a:t>
            </a:r>
            <a:endParaRPr lang="pt-BR" altLang="en-US" sz="4800" b="1">
              <a:solidFill>
                <a:schemeClr val="bg1"/>
              </a:solidFill>
              <a:latin typeface="Century Gothic" panose="020B0502020202020204" charset="0"/>
              <a:cs typeface="Century Gothic" panose="020B0502020202020204" charset="0"/>
            </a:endParaRPr>
          </a:p>
        </p:txBody>
      </p:sp>
      <p:cxnSp>
        <p:nvCxnSpPr>
          <p:cNvPr id="3" name="Conector Reto 2"/>
          <p:cNvCxnSpPr/>
          <p:nvPr>
            <p:custDataLst>
              <p:tags r:id="rId2"/>
            </p:custDataLst>
          </p:nvPr>
        </p:nvCxnSpPr>
        <p:spPr>
          <a:xfrm flipH="1">
            <a:off x="590550" y="9582150"/>
            <a:ext cx="8667115" cy="41910"/>
          </a:xfrm>
          <a:prstGeom prst="line">
            <a:avLst/>
          </a:prstGeom>
          <a:ln w="203200">
            <a:gradFill>
              <a:gsLst>
                <a:gs pos="58000">
                  <a:srgbClr val="A976A6"/>
                </a:gs>
                <a:gs pos="97000">
                  <a:schemeClr val="accent1">
                    <a:lumMod val="45000"/>
                    <a:lumOff val="55000"/>
                  </a:schemeClr>
                </a:gs>
                <a:gs pos="100000">
                  <a:srgbClr val="A976A6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0"/>
            </a:gradFill>
          </a:ln>
          <a:effectLst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Caixa de Texto 3"/>
          <p:cNvSpPr txBox="1"/>
          <p:nvPr>
            <p:custDataLst>
              <p:tags r:id="rId3"/>
            </p:custDataLst>
          </p:nvPr>
        </p:nvSpPr>
        <p:spPr>
          <a:xfrm>
            <a:off x="-476250" y="8443913"/>
            <a:ext cx="9601200" cy="82994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marL="457200" lvl="1" indent="457200" algn="ctr"/>
            <a:r>
              <a:rPr lang="pt-BR" altLang="en-US" sz="4800" b="1">
                <a:ln>
                  <a:solidFill>
                    <a:schemeClr val="bg1"/>
                  </a:solidFill>
                </a:ln>
                <a:noFill/>
                <a:latin typeface="Century Gothic" panose="020B0502020202020204" charset="0"/>
                <a:cs typeface="Century Gothic" panose="020B0502020202020204" charset="0"/>
              </a:rPr>
              <a:t>A JORNADA CONTINUA</a:t>
            </a:r>
            <a:endParaRPr lang="pt-BR" altLang="en-US" sz="4800" b="1">
              <a:ln>
                <a:solidFill>
                  <a:schemeClr val="bg1"/>
                </a:solidFill>
              </a:ln>
              <a:noFill/>
              <a:latin typeface="Century Gothic" panose="020B0502020202020204" charset="0"/>
              <a:cs typeface="Century Gothic" panose="020B0502020202020204" charset="0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780848" y="12121093"/>
            <a:ext cx="2160270" cy="681567"/>
          </a:xfrm>
        </p:spPr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1390015" y="12120880"/>
            <a:ext cx="6383655" cy="681355"/>
          </a:xfrm>
        </p:spPr>
        <p:txBody>
          <a:bodyPr/>
          <a:p>
            <a:r>
              <a:rPr lang="en-US"/>
              <a:t>ALÉM DO CONDADO: AVENTURAS ÉPICAS NA TERRA DA IA GENERATIVA - POLYANA AMARAL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6" name="Caixa de Texto 5"/>
          <p:cNvSpPr txBox="1"/>
          <p:nvPr>
            <p:custDataLst>
              <p:tags r:id="rId1"/>
            </p:custDataLst>
          </p:nvPr>
        </p:nvSpPr>
        <p:spPr>
          <a:xfrm>
            <a:off x="19050" y="769620"/>
            <a:ext cx="87706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lvl="1" indent="457200" algn="l"/>
            <a:r>
              <a:rPr lang="pt-BR" altLang="en-US" sz="3200" b="1">
                <a:solidFill>
                  <a:schemeClr val="tx1"/>
                </a:solidFill>
                <a:latin typeface="Century Gothic" panose="020B0502020202020204" charset="0"/>
                <a:cs typeface="Century Gothic" panose="020B0502020202020204" charset="0"/>
              </a:rPr>
              <a:t>A JORNADA CONTINUA</a:t>
            </a:r>
            <a:endParaRPr lang="pt-BR" altLang="en-US" sz="3200" b="1">
              <a:solidFill>
                <a:schemeClr val="tx1"/>
              </a:solidFill>
              <a:latin typeface="Century Gothic" panose="020B0502020202020204" charset="0"/>
              <a:cs typeface="Century Gothic" panose="020B0502020202020204" charset="0"/>
            </a:endParaRPr>
          </a:p>
        </p:txBody>
      </p:sp>
      <p:cxnSp>
        <p:nvCxnSpPr>
          <p:cNvPr id="2" name="Conector Reto 1"/>
          <p:cNvCxnSpPr/>
          <p:nvPr/>
        </p:nvCxnSpPr>
        <p:spPr>
          <a:xfrm flipH="1">
            <a:off x="619125" y="-165735"/>
            <a:ext cx="15875" cy="1590040"/>
          </a:xfrm>
          <a:prstGeom prst="line">
            <a:avLst/>
          </a:prstGeom>
          <a:ln w="203200">
            <a:gradFill>
              <a:gsLst>
                <a:gs pos="58000">
                  <a:srgbClr val="A976A6"/>
                </a:gs>
                <a:gs pos="97000">
                  <a:schemeClr val="accent1">
                    <a:lumMod val="45000"/>
                    <a:lumOff val="55000"/>
                  </a:schemeClr>
                </a:gs>
                <a:gs pos="100000">
                  <a:srgbClr val="A976A6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0"/>
            </a:gradFill>
          </a:ln>
          <a:effectLst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Caixa de Texto 2"/>
          <p:cNvSpPr txBox="1"/>
          <p:nvPr>
            <p:custDataLst>
              <p:tags r:id="rId2"/>
            </p:custDataLst>
          </p:nvPr>
        </p:nvSpPr>
        <p:spPr>
          <a:xfrm>
            <a:off x="178435" y="1656080"/>
            <a:ext cx="874395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lvl="1" indent="457200" algn="just"/>
            <a:r>
              <a:rPr lang="pt-BR" altLang="en-US" sz="2400">
                <a:solidFill>
                  <a:schemeClr val="tx1"/>
                </a:solidFill>
                <a:cs typeface="+mn-lt"/>
              </a:rPr>
              <a:t>Nossa aventura por hoje chega ao fim, mas a jornada com a IA Generativa está apenas começando. Assim como Bilbo deixou o Condado para explorar terras desconhecidas, nós também podemos usar a IA Generativa para explorar novas fronteiras de criatividade e inovação.</a:t>
            </a:r>
            <a:endParaRPr lang="pt-BR" altLang="en-US" sz="2400">
              <a:solidFill>
                <a:schemeClr val="tx1"/>
              </a:solidFill>
              <a:cs typeface="+mn-lt"/>
            </a:endParaRPr>
          </a:p>
          <a:p>
            <a:pPr marL="457200" lvl="1" indent="457200" algn="just"/>
            <a:r>
              <a:rPr lang="pt-BR" altLang="en-US" sz="2400">
                <a:solidFill>
                  <a:schemeClr val="tx1"/>
                </a:solidFill>
                <a:cs typeface="+mn-lt"/>
              </a:rPr>
              <a:t>Lembrem-se, jovens aventureiros, que com grande poder vem grande responsabilidade. Usar a IA Generativa é como portar um anel de poder – devemos usá-la com sabedoria e para o bem.</a:t>
            </a:r>
            <a:endParaRPr lang="pt-BR" altLang="en-US" sz="2400">
              <a:solidFill>
                <a:schemeClr val="tx1"/>
              </a:solidFill>
              <a:cs typeface="+mn-lt"/>
            </a:endParaRPr>
          </a:p>
          <a:p>
            <a:pPr marL="457200" lvl="1" indent="457200" algn="just"/>
            <a:r>
              <a:rPr lang="pt-BR" altLang="en-US" sz="2400">
                <a:solidFill>
                  <a:schemeClr val="tx1"/>
                </a:solidFill>
                <a:cs typeface="+mn-lt"/>
              </a:rPr>
              <a:t>Que esta jornada os inspire a descobrir mais sobre a fascinante Terra da IA Generativa. Quem sabe, talvez um dia, vocês se tornem os próximos mestres desta arte mágica, criando maravilhas que encantem e inspirem o mundo, assim como os contos da Terra Média.</a:t>
            </a:r>
            <a:endParaRPr lang="pt-BR" altLang="en-US" sz="2400">
              <a:solidFill>
                <a:schemeClr val="tx1"/>
              </a:solidFill>
              <a:cs typeface="+mn-lt"/>
            </a:endParaRPr>
          </a:p>
          <a:p>
            <a:pPr marL="457200" lvl="1" indent="457200" algn="just"/>
            <a:r>
              <a:rPr lang="pt-BR" altLang="en-US" sz="2400">
                <a:solidFill>
                  <a:schemeClr val="tx1"/>
                </a:solidFill>
                <a:cs typeface="+mn-lt"/>
              </a:rPr>
              <a:t>Boa sorte e que a luz de Eärendil ilumine seus caminhos!</a:t>
            </a:r>
            <a:endParaRPr lang="pt-BR" altLang="en-US" sz="2400">
              <a:solidFill>
                <a:schemeClr val="tx1"/>
              </a:solidFill>
              <a:cs typeface="+mn-lt"/>
            </a:endParaRPr>
          </a:p>
        </p:txBody>
      </p:sp>
      <p:pic>
        <p:nvPicPr>
          <p:cNvPr id="5" name="Imagem 4" descr="_364857ab-49fc-4d5d-925c-c161cb3228e8"/>
          <p:cNvPicPr>
            <a:picLocks noChangeAspect="1"/>
          </p:cNvPicPr>
          <p:nvPr/>
        </p:nvPicPr>
        <p:blipFill>
          <a:blip r:embed="rId3">
            <a:alphaModFix amt="80000"/>
          </a:blip>
          <a:srcRect t="9601"/>
          <a:stretch>
            <a:fillRect/>
          </a:stretch>
        </p:blipFill>
        <p:spPr>
          <a:xfrm>
            <a:off x="2621280" y="7590155"/>
            <a:ext cx="4358640" cy="394144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100000"/>
              </a:srgbClr>
            </a:outerShdw>
          </a:effectLst>
        </p:spPr>
      </p:pic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>
          <a:xfrm>
            <a:off x="6780848" y="12140778"/>
            <a:ext cx="2160270" cy="681567"/>
          </a:xfrm>
        </p:spPr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1390015" y="12120880"/>
            <a:ext cx="6383655" cy="681355"/>
          </a:xfrm>
        </p:spPr>
        <p:txBody>
          <a:bodyPr/>
          <a:p>
            <a:r>
              <a:rPr lang="en-US"/>
              <a:t>ALÉM DO CONDADO: AVENTURAS ÉPICAS NA TERRA DA IA GENERATIVA - POLYANA AMARAL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Caixa de Texto 5"/>
          <p:cNvSpPr txBox="1"/>
          <p:nvPr>
            <p:custDataLst>
              <p:tags r:id="rId1"/>
            </p:custDataLst>
          </p:nvPr>
        </p:nvSpPr>
        <p:spPr>
          <a:xfrm>
            <a:off x="-457835" y="8377873"/>
            <a:ext cx="9601200" cy="10153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p>
            <a:pPr marL="457200" lvl="1" indent="457200" algn="ctr"/>
            <a:r>
              <a:rPr lang="pt-BR" altLang="en-US" sz="6600" b="1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</a:rPr>
              <a:t>AGRADECIMENTOS</a:t>
            </a:r>
            <a:endParaRPr lang="pt-BR" altLang="en-US" sz="6600" b="1">
              <a:solidFill>
                <a:schemeClr val="bg1"/>
              </a:solidFill>
              <a:latin typeface="Century Gothic" panose="020B0502020202020204" charset="0"/>
              <a:cs typeface="Century Gothic" panose="020B0502020202020204" charset="0"/>
            </a:endParaRPr>
          </a:p>
        </p:txBody>
      </p:sp>
      <p:cxnSp>
        <p:nvCxnSpPr>
          <p:cNvPr id="3" name="Conector Reto 2"/>
          <p:cNvCxnSpPr/>
          <p:nvPr>
            <p:custDataLst>
              <p:tags r:id="rId2"/>
            </p:custDataLst>
          </p:nvPr>
        </p:nvCxnSpPr>
        <p:spPr>
          <a:xfrm flipH="1">
            <a:off x="590550" y="9582150"/>
            <a:ext cx="8667115" cy="41910"/>
          </a:xfrm>
          <a:prstGeom prst="line">
            <a:avLst/>
          </a:prstGeom>
          <a:ln w="203200">
            <a:gradFill>
              <a:gsLst>
                <a:gs pos="58000">
                  <a:srgbClr val="A976A6"/>
                </a:gs>
                <a:gs pos="97000">
                  <a:schemeClr val="accent1">
                    <a:lumMod val="45000"/>
                    <a:lumOff val="55000"/>
                  </a:schemeClr>
                </a:gs>
                <a:gs pos="100000">
                  <a:srgbClr val="A976A6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0"/>
            </a:gradFill>
          </a:ln>
          <a:effectLst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Caixa de Texto 3"/>
          <p:cNvSpPr txBox="1"/>
          <p:nvPr>
            <p:custDataLst>
              <p:tags r:id="rId3"/>
            </p:custDataLst>
          </p:nvPr>
        </p:nvSpPr>
        <p:spPr>
          <a:xfrm>
            <a:off x="-476885" y="8305483"/>
            <a:ext cx="9601200" cy="110680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marL="457200" lvl="1" indent="457200" algn="ctr"/>
            <a:r>
              <a:rPr lang="pt-BR" altLang="en-US" sz="6600" b="1">
                <a:ln>
                  <a:solidFill>
                    <a:schemeClr val="bg1"/>
                  </a:solidFill>
                </a:ln>
                <a:noFill/>
                <a:latin typeface="Century Gothic" panose="020B0502020202020204" charset="0"/>
                <a:cs typeface="Century Gothic" panose="020B0502020202020204" charset="0"/>
              </a:rPr>
              <a:t>AGRADECIMENTOS</a:t>
            </a:r>
            <a:endParaRPr lang="pt-BR" altLang="en-US" sz="6600" b="1">
              <a:ln>
                <a:solidFill>
                  <a:schemeClr val="bg1"/>
                </a:solidFill>
              </a:ln>
              <a:noFill/>
              <a:latin typeface="Century Gothic" panose="020B0502020202020204" charset="0"/>
              <a:cs typeface="Century Gothic" panose="020B0502020202020204" charset="0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780848" y="12121093"/>
            <a:ext cx="2160270" cy="681567"/>
          </a:xfrm>
        </p:spPr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1390015" y="12120880"/>
            <a:ext cx="6383655" cy="681355"/>
          </a:xfrm>
        </p:spPr>
        <p:txBody>
          <a:bodyPr/>
          <a:p>
            <a:r>
              <a:rPr lang="en-US"/>
              <a:t>ALÉM DO CONDADO: AVENTURAS ÉPICAS NA TERRA DA IA GENERATIVA - POLYANA AMARAL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6" name="Caixa de Texto 5"/>
          <p:cNvSpPr txBox="1"/>
          <p:nvPr>
            <p:custDataLst>
              <p:tags r:id="rId1"/>
            </p:custDataLst>
          </p:nvPr>
        </p:nvSpPr>
        <p:spPr>
          <a:xfrm>
            <a:off x="19050" y="907415"/>
            <a:ext cx="87706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lvl="1" indent="457200" algn="l"/>
            <a:r>
              <a:rPr lang="pt-BR" altLang="en-US" sz="3200" b="1">
                <a:solidFill>
                  <a:schemeClr val="tx1"/>
                </a:solidFill>
                <a:latin typeface="Century Gothic" panose="020B0502020202020204" charset="0"/>
                <a:cs typeface="Century Gothic" panose="020B0502020202020204" charset="0"/>
              </a:rPr>
              <a:t>OBRIGADA POR LER ATÉ AQUI</a:t>
            </a:r>
            <a:endParaRPr lang="pt-BR" altLang="en-US" sz="3200" b="1">
              <a:solidFill>
                <a:schemeClr val="tx1"/>
              </a:solidFill>
              <a:latin typeface="Century Gothic" panose="020B0502020202020204" charset="0"/>
              <a:cs typeface="Century Gothic" panose="020B0502020202020204" charset="0"/>
            </a:endParaRPr>
          </a:p>
        </p:txBody>
      </p:sp>
      <p:cxnSp>
        <p:nvCxnSpPr>
          <p:cNvPr id="2" name="Conector Reto 1"/>
          <p:cNvCxnSpPr/>
          <p:nvPr/>
        </p:nvCxnSpPr>
        <p:spPr>
          <a:xfrm flipH="1">
            <a:off x="619125" y="-106680"/>
            <a:ext cx="15875" cy="1805940"/>
          </a:xfrm>
          <a:prstGeom prst="line">
            <a:avLst/>
          </a:prstGeom>
          <a:ln w="203200">
            <a:gradFill>
              <a:gsLst>
                <a:gs pos="58000">
                  <a:srgbClr val="A976A6"/>
                </a:gs>
                <a:gs pos="97000">
                  <a:schemeClr val="accent1">
                    <a:lumMod val="45000"/>
                    <a:lumOff val="55000"/>
                  </a:schemeClr>
                </a:gs>
                <a:gs pos="100000">
                  <a:srgbClr val="A976A6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0"/>
            </a:gradFill>
          </a:ln>
          <a:effectLst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Caixa de Texto 2"/>
          <p:cNvSpPr txBox="1"/>
          <p:nvPr>
            <p:custDataLst>
              <p:tags r:id="rId2"/>
            </p:custDataLst>
          </p:nvPr>
        </p:nvSpPr>
        <p:spPr>
          <a:xfrm>
            <a:off x="178435" y="1771015"/>
            <a:ext cx="8743950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lvl="1" indent="457200" algn="just"/>
            <a:r>
              <a:rPr lang="pt-BR" altLang="en-US" sz="2400">
                <a:solidFill>
                  <a:schemeClr val="tx1"/>
                </a:solidFill>
                <a:cs typeface="+mn-lt"/>
              </a:rPr>
              <a:t>Este e-book foi desenvolvido com a assistência de avançadas tecnologias de inteligência artificial. A colaboração com ChatGPT, criado pela OpenAI, permitiu explorar novas fronteiras da criatividade e inovação no texto. Além disso, a inteligência artificial do Bing foi fundamental na criação das imagens que acompanham esta obra, enriquecendo a experiência visual dos leitores. A junção dessas tecnologias proporcionou uma experiência única e imersiva.</a:t>
            </a:r>
            <a:endParaRPr lang="pt-BR" altLang="en-US" sz="2400">
              <a:solidFill>
                <a:schemeClr val="tx1"/>
              </a:solidFill>
              <a:cs typeface="+mn-lt"/>
            </a:endParaRPr>
          </a:p>
          <a:p>
            <a:pPr marL="457200" lvl="1" indent="457200" algn="just"/>
            <a:endParaRPr lang="pt-BR" altLang="en-US" sz="2400">
              <a:solidFill>
                <a:schemeClr val="tx1"/>
              </a:solidFill>
              <a:cs typeface="+mn-lt"/>
            </a:endParaRPr>
          </a:p>
          <a:p>
            <a:pPr marL="457200" lvl="1" indent="457200" algn="just"/>
            <a:endParaRPr lang="pt-BR" altLang="en-US" sz="2400">
              <a:solidFill>
                <a:schemeClr val="tx1"/>
              </a:solidFill>
              <a:cs typeface="+mn-lt"/>
            </a:endParaRPr>
          </a:p>
          <a:p>
            <a:pPr marL="457200" lvl="1" indent="457200" algn="just"/>
            <a:endParaRPr lang="pt-BR" altLang="en-US" sz="2400">
              <a:solidFill>
                <a:schemeClr val="tx1"/>
              </a:solidFill>
              <a:cs typeface="+mn-lt"/>
            </a:endParaRPr>
          </a:p>
          <a:p>
            <a:pPr marL="457200" lvl="1" indent="457200" algn="just"/>
            <a:endParaRPr lang="pt-BR" altLang="en-US" sz="2400">
              <a:solidFill>
                <a:schemeClr val="tx1"/>
              </a:solidFill>
              <a:cs typeface="+mn-lt"/>
            </a:endParaRPr>
          </a:p>
          <a:p>
            <a:pPr marL="457200" lvl="1" indent="457200" algn="just"/>
            <a:endParaRPr lang="pt-BR" altLang="en-US" sz="2400">
              <a:solidFill>
                <a:schemeClr val="tx1"/>
              </a:solidFill>
              <a:cs typeface="+mn-lt"/>
            </a:endParaRPr>
          </a:p>
          <a:p>
            <a:pPr marL="457200" lvl="1" indent="457200" algn="just"/>
            <a:r>
              <a:rPr lang="pt-BR" altLang="en-US" sz="2400">
                <a:solidFill>
                  <a:schemeClr val="tx1"/>
                </a:solidFill>
                <a:cs typeface="+mn-lt"/>
              </a:rPr>
              <a:t>Este conteúdo foi gerado com fins didáticos de construção, não foi realizada uma validação cuidadosa humana no conteúdo e pode conter erros gerados por uma IA.</a:t>
            </a:r>
            <a:endParaRPr lang="pt-BR" altLang="en-US" sz="2400">
              <a:solidFill>
                <a:schemeClr val="tx1"/>
              </a:solidFill>
              <a:cs typeface="+mn-lt"/>
            </a:endParaRP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780848" y="12121093"/>
            <a:ext cx="2160270" cy="681567"/>
          </a:xfrm>
        </p:spPr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>
          <a:xfrm>
            <a:off x="1390015" y="12120880"/>
            <a:ext cx="6383655" cy="681355"/>
          </a:xfrm>
        </p:spPr>
        <p:txBody>
          <a:bodyPr/>
          <a:p>
            <a:r>
              <a:rPr lang="en-US"/>
              <a:t>ALÉM DO CONDADO: AVENTURAS ÉPICAS NA TERRA DA IA GENERATIVA - POLYANA AMARAL</a:t>
            </a:r>
            <a:endParaRPr lang="en-US"/>
          </a:p>
        </p:txBody>
      </p:sp>
      <p:sp>
        <p:nvSpPr>
          <p:cNvPr id="10" name="Caixa de Texto 9">
            <a:hlinkClick r:id="rId3" action="ppaction://hlinkfile"/>
          </p:cNvPr>
          <p:cNvSpPr txBox="1"/>
          <p:nvPr/>
        </p:nvSpPr>
        <p:spPr>
          <a:xfrm>
            <a:off x="2131060" y="9771380"/>
            <a:ext cx="4800600" cy="3632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pt-BR" altLang="en-US" sz="1600">
                <a:hlinkClick r:id="rId3" action="ppaction://hlinkfile">
                  <a:extLst>
                    <a:ext uri="{DAF060AB-1E55-43B9-8AAB-6FB025537F2F}">
                      <wpsdc:hlinkClr xmlns:wpsdc="http://www.wps.cn/officeDocument/2017/drawingmlCustomData" val="A976A6"/>
                      <wpsdc:folHlinkClr xmlns:wpsdc="http://www.wps.cn/officeDocument/2017/drawingmlCustomData" val="000000"/>
                      <wpsdc:hlinkUnderline xmlns:wpsdc="http://www.wps.cn/officeDocument/2017/drawingmlCustomData" val="1"/>
                    </a:ext>
                  </a:extLst>
                </a:hlinkClick>
              </a:rPr>
              <a:t>https://github.com/polyanaamaral</a:t>
            </a:r>
            <a:endParaRPr lang="pt-BR" altLang="en-US" sz="1600">
              <a:hlinkClick r:id="rId3" action="ppaction://hlinkfile">
                <a:extLst>
                  <a:ext uri="{DAF060AB-1E55-43B9-8AAB-6FB025537F2F}">
                    <wpsdc:hlinkClr xmlns:wpsdc="http://www.wps.cn/officeDocument/2017/drawingmlCustomData" val="A976A6"/>
                    <wpsdc:folHlinkClr xmlns:wpsdc="http://www.wps.cn/officeDocument/2017/drawingmlCustomData" val="000000"/>
                    <wpsdc:hlinkUnderline xmlns:wpsdc="http://www.wps.cn/officeDocument/2017/drawingmlCustomData" val="1"/>
                  </a:ext>
                </a:extLst>
              </a:hlinkClick>
            </a:endParaRPr>
          </a:p>
          <a:p>
            <a:pPr algn="ctr"/>
            <a:endParaRPr lang="pt-BR" altLang="en-US" sz="1600"/>
          </a:p>
          <a:p>
            <a:pPr algn="ctr"/>
            <a:r>
              <a:rPr lang="pt-BR" altLang="en-US" sz="1600"/>
              <a:t>POLYANA AMARAL - Desenvolvedora FrontEnd</a:t>
            </a:r>
            <a:endParaRPr lang="pt-BR" altLang="en-US" sz="1600"/>
          </a:p>
        </p:txBody>
      </p:sp>
      <p:pic>
        <p:nvPicPr>
          <p:cNvPr id="11" name="Imagem 10"/>
          <p:cNvPicPr/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</p:blipFill>
        <p:spPr>
          <a:xfrm>
            <a:off x="3876040" y="7989570"/>
            <a:ext cx="1524635" cy="15621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6"/>
        </p:blipFill>
        <p:spPr>
          <a:xfrm>
            <a:off x="5168265" y="5253673"/>
            <a:ext cx="2658462" cy="720000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7"/>
        </p:blipFill>
        <p:spPr>
          <a:xfrm>
            <a:off x="1162050" y="4730433"/>
            <a:ext cx="3200000" cy="1800000"/>
          </a:xfrm>
          <a:prstGeom prst="rect">
            <a:avLst/>
          </a:prstGeom>
        </p:spPr>
      </p:pic>
      <p:sp>
        <p:nvSpPr>
          <p:cNvPr id="4" name="Caixa de Texto 3"/>
          <p:cNvSpPr txBox="1"/>
          <p:nvPr>
            <p:custDataLst>
              <p:tags r:id="rId8"/>
            </p:custDataLst>
          </p:nvPr>
        </p:nvSpPr>
        <p:spPr>
          <a:xfrm>
            <a:off x="227330" y="11010900"/>
            <a:ext cx="8714105" cy="8115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lvl="1" indent="457200" algn="just"/>
            <a:r>
              <a:rPr lang="en-US" altLang="pt-BR">
                <a:solidFill>
                  <a:schemeClr val="tx1"/>
                </a:solidFill>
                <a:cs typeface="+mn-lt"/>
              </a:rPr>
              <a:t> AL</a:t>
            </a:r>
            <a:r>
              <a:rPr lang="en-US" altLang="en-US">
                <a:solidFill>
                  <a:schemeClr val="tx1"/>
                </a:solidFill>
                <a:cs typeface="+mn-lt"/>
              </a:rPr>
              <a:t>É</a:t>
            </a:r>
            <a:r>
              <a:rPr lang="en-US" altLang="pt-BR">
                <a:solidFill>
                  <a:schemeClr val="tx1"/>
                </a:solidFill>
                <a:cs typeface="+mn-lt"/>
              </a:rPr>
              <a:t>M DO CONDADO - AVENTURAS </a:t>
            </a:r>
            <a:r>
              <a:rPr lang="en-US" altLang="en-US">
                <a:solidFill>
                  <a:schemeClr val="tx1"/>
                </a:solidFill>
                <a:cs typeface="+mn-lt"/>
              </a:rPr>
              <a:t>É</a:t>
            </a:r>
            <a:r>
              <a:rPr lang="en-US" altLang="pt-BR">
                <a:solidFill>
                  <a:schemeClr val="tx1"/>
                </a:solidFill>
                <a:cs typeface="+mn-lt"/>
              </a:rPr>
              <a:t>PICAS NA TERRA DA INTELIG</a:t>
            </a:r>
            <a:r>
              <a:rPr lang="en-US" altLang="en-US">
                <a:solidFill>
                  <a:schemeClr val="tx1"/>
                </a:solidFill>
                <a:cs typeface="+mn-lt"/>
              </a:rPr>
              <a:t>Ê</a:t>
            </a:r>
            <a:r>
              <a:rPr lang="en-US" altLang="pt-BR">
                <a:solidFill>
                  <a:schemeClr val="tx1"/>
                </a:solidFill>
                <a:cs typeface="+mn-lt"/>
              </a:rPr>
              <a:t>NCIA ARTIFICIAL GENERATIVA </a:t>
            </a:r>
            <a:r>
              <a:rPr lang="en-US" altLang="en-US">
                <a:solidFill>
                  <a:schemeClr val="tx1"/>
                </a:solidFill>
                <a:cs typeface="+mn-lt"/>
              </a:rPr>
              <a:t>©</a:t>
            </a:r>
            <a:r>
              <a:rPr lang="en-US" altLang="pt-BR">
                <a:solidFill>
                  <a:schemeClr val="tx1"/>
                </a:solidFill>
                <a:cs typeface="+mn-lt"/>
              </a:rPr>
              <a:t> 2024 by Polyana Amaral is licensed under CC BY-NC 4.0 </a:t>
            </a:r>
            <a:endParaRPr lang="en-US" altLang="pt-BR">
              <a:solidFill>
                <a:schemeClr val="tx1"/>
              </a:solidFill>
              <a:cs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_cb2de3a6-c727-440f-9a44-772b81665169"/>
          <p:cNvPicPr>
            <a:picLocks noChangeAspect="1"/>
          </p:cNvPicPr>
          <p:nvPr/>
        </p:nvPicPr>
        <p:blipFill>
          <a:blip r:embed="rId1"/>
          <a:srcRect l="17989" t="20317" r="13915"/>
          <a:stretch>
            <a:fillRect/>
          </a:stretch>
        </p:blipFill>
        <p:spPr>
          <a:xfrm>
            <a:off x="-635" y="1280795"/>
            <a:ext cx="9601200" cy="11235055"/>
          </a:xfrm>
          <a:prstGeom prst="rect">
            <a:avLst/>
          </a:prstGeom>
        </p:spPr>
      </p:pic>
      <p:sp>
        <p:nvSpPr>
          <p:cNvPr id="6" name="Caixa de Texto 5"/>
          <p:cNvSpPr txBox="1"/>
          <p:nvPr/>
        </p:nvSpPr>
        <p:spPr>
          <a:xfrm>
            <a:off x="-12700" y="76200"/>
            <a:ext cx="961390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5200" b="1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</a:rPr>
              <a:t>A</a:t>
            </a:r>
            <a:r>
              <a:rPr lang="pt-BR" altLang="en-US" sz="4600" b="1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</a:rPr>
              <a:t>LÉM</a:t>
            </a:r>
            <a:r>
              <a:rPr lang="pt-BR" altLang="en-US" sz="4800" b="1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</a:rPr>
              <a:t> </a:t>
            </a:r>
            <a:r>
              <a:rPr lang="pt-BR" altLang="en-US" sz="4600" b="1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</a:rPr>
              <a:t>DO</a:t>
            </a:r>
            <a:r>
              <a:rPr lang="pt-BR" altLang="en-US" sz="4800" b="1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</a:rPr>
              <a:t> </a:t>
            </a:r>
            <a:r>
              <a:rPr lang="pt-BR" altLang="en-US" sz="5200" b="1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</a:rPr>
              <a:t>C</a:t>
            </a:r>
            <a:r>
              <a:rPr lang="pt-BR" altLang="en-US" sz="4600" b="1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</a:rPr>
              <a:t>ONDADO</a:t>
            </a:r>
            <a:endParaRPr lang="pt-BR" altLang="en-US" sz="4600" b="1">
              <a:solidFill>
                <a:schemeClr val="bg1"/>
              </a:solidFill>
              <a:latin typeface="Century Gothic" panose="020B0502020202020204" charset="0"/>
              <a:cs typeface="Century Gothic" panose="020B0502020202020204" charset="0"/>
            </a:endParaRPr>
          </a:p>
        </p:txBody>
      </p:sp>
      <p:sp>
        <p:nvSpPr>
          <p:cNvPr id="7" name="Caixa de Texto 6"/>
          <p:cNvSpPr txBox="1"/>
          <p:nvPr>
            <p:custDataLst>
              <p:tags r:id="rId2"/>
            </p:custDataLst>
          </p:nvPr>
        </p:nvSpPr>
        <p:spPr>
          <a:xfrm>
            <a:off x="0" y="977900"/>
            <a:ext cx="9613900" cy="10147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tx1"/>
                </a:solidFill>
                <a:latin typeface="Century Gothic" panose="020B0502020202020204" charset="0"/>
                <a:cs typeface="Century Gothic" panose="020B0502020202020204" charset="0"/>
              </a:rPr>
              <a:t>AVENTURAS ÉPICAS NA TERRA DA </a:t>
            </a:r>
            <a:endParaRPr lang="pt-BR" altLang="en-US" sz="2800" b="1">
              <a:solidFill>
                <a:schemeClr val="tx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 algn="ctr"/>
            <a:r>
              <a:rPr lang="pt-BR" altLang="en-US" sz="3200" b="1">
                <a:solidFill>
                  <a:schemeClr val="tx1"/>
                </a:solidFill>
                <a:latin typeface="Century Gothic" panose="020B0502020202020204" charset="0"/>
                <a:cs typeface="Century Gothic" panose="020B0502020202020204" charset="0"/>
              </a:rPr>
              <a:t>INTELIGÊNCIA ARTIFICIAL GENERATIVA</a:t>
            </a:r>
            <a:endParaRPr lang="pt-BR" altLang="en-US" sz="3200" b="1">
              <a:solidFill>
                <a:schemeClr val="tx1"/>
              </a:solidFill>
              <a:latin typeface="Century Gothic" panose="020B0502020202020204" charset="0"/>
              <a:cs typeface="Century Gothic" panose="020B0502020202020204" charset="0"/>
            </a:endParaRPr>
          </a:p>
        </p:txBody>
      </p:sp>
      <p:sp>
        <p:nvSpPr>
          <p:cNvPr id="8" name="Caixa de Texto 7"/>
          <p:cNvSpPr txBox="1"/>
          <p:nvPr>
            <p:custDataLst>
              <p:tags r:id="rId3"/>
            </p:custDataLst>
          </p:nvPr>
        </p:nvSpPr>
        <p:spPr>
          <a:xfrm>
            <a:off x="3091180" y="12158980"/>
            <a:ext cx="3418205" cy="5219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tx1"/>
                </a:solidFill>
                <a:latin typeface="Century Gothic" panose="020B0502020202020204" charset="0"/>
                <a:cs typeface="Century Gothic" panose="020B0502020202020204" charset="0"/>
              </a:rPr>
              <a:t>POLYANA AMARAL</a:t>
            </a:r>
            <a:endParaRPr lang="pt-BR" altLang="en-US" sz="2800" b="1">
              <a:solidFill>
                <a:schemeClr val="tx1"/>
              </a:solidFill>
              <a:latin typeface="Century Gothic" panose="020B0502020202020204" charset="0"/>
              <a:cs typeface="Century Gothic" panose="020B0502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6" name="Caixa de Texto 5"/>
          <p:cNvSpPr txBox="1"/>
          <p:nvPr>
            <p:custDataLst>
              <p:tags r:id="rId1"/>
            </p:custDataLst>
          </p:nvPr>
        </p:nvSpPr>
        <p:spPr>
          <a:xfrm>
            <a:off x="151765" y="868045"/>
            <a:ext cx="87706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lvl="1" indent="457200" algn="l"/>
            <a:r>
              <a:rPr lang="pt-BR" altLang="en-US" sz="3200" b="1">
                <a:solidFill>
                  <a:schemeClr val="tx1"/>
                </a:solidFill>
                <a:latin typeface="Century Gothic" panose="020B0502020202020204" charset="0"/>
                <a:cs typeface="Century Gothic" panose="020B0502020202020204" charset="0"/>
              </a:rPr>
              <a:t>INTRODUÇÃO</a:t>
            </a:r>
            <a:endParaRPr lang="pt-BR" altLang="en-US" sz="3200" b="1">
              <a:solidFill>
                <a:schemeClr val="tx1"/>
              </a:solidFill>
              <a:latin typeface="Century Gothic" panose="020B0502020202020204" charset="0"/>
              <a:cs typeface="Century Gothic" panose="020B0502020202020204" charset="0"/>
            </a:endParaRPr>
          </a:p>
        </p:txBody>
      </p:sp>
      <p:cxnSp>
        <p:nvCxnSpPr>
          <p:cNvPr id="2" name="Conector Reto 1"/>
          <p:cNvCxnSpPr/>
          <p:nvPr/>
        </p:nvCxnSpPr>
        <p:spPr>
          <a:xfrm flipH="1">
            <a:off x="619125" y="-303530"/>
            <a:ext cx="15875" cy="1805940"/>
          </a:xfrm>
          <a:prstGeom prst="line">
            <a:avLst/>
          </a:prstGeom>
          <a:ln w="203200">
            <a:gradFill>
              <a:gsLst>
                <a:gs pos="58000">
                  <a:srgbClr val="A976A6"/>
                </a:gs>
                <a:gs pos="97000">
                  <a:schemeClr val="accent1">
                    <a:lumMod val="45000"/>
                    <a:lumOff val="55000"/>
                  </a:schemeClr>
                </a:gs>
                <a:gs pos="100000">
                  <a:srgbClr val="A976A6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0"/>
            </a:gradFill>
          </a:ln>
          <a:effectLst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Caixa de Texto 2"/>
          <p:cNvSpPr txBox="1"/>
          <p:nvPr>
            <p:custDataLst>
              <p:tags r:id="rId2"/>
            </p:custDataLst>
          </p:nvPr>
        </p:nvSpPr>
        <p:spPr>
          <a:xfrm>
            <a:off x="178435" y="1885315"/>
            <a:ext cx="87439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lvl="1" indent="457200" algn="just"/>
            <a:r>
              <a:rPr lang="pt-BR" altLang="en-US" sz="2400">
                <a:solidFill>
                  <a:schemeClr val="tx1"/>
                </a:solidFill>
                <a:cs typeface="+mn-lt"/>
              </a:rPr>
              <a:t>Saudações, jovens aventureiros! Hoje embarcaremos em uma jornada fascinante, talvez tão emocionante quanto as aventuras de Bilbo e Frodo. Deixe-me apresentar-lhes um novo e misterioso reino, um lugar onde a magia da mente humana encontra a força dos computadores. Bem-vindos à Terra da Inteligência Artificial (IA) Generativa!</a:t>
            </a:r>
            <a:endParaRPr lang="pt-BR" altLang="en-US" sz="2400">
              <a:solidFill>
                <a:schemeClr val="tx1"/>
              </a:solidFill>
              <a:cs typeface="+mn-lt"/>
            </a:endParaRPr>
          </a:p>
        </p:txBody>
      </p:sp>
      <p:pic>
        <p:nvPicPr>
          <p:cNvPr id="5" name="Imagem 4" descr="_1e09a883-3980-42dd-a91d-dc47a5b155b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0" y="4625975"/>
            <a:ext cx="6972300" cy="6972300"/>
          </a:xfrm>
          <a:prstGeom prst="rect">
            <a:avLst/>
          </a:prstGeom>
        </p:spPr>
      </p:pic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780848" y="12101408"/>
            <a:ext cx="2160270" cy="681567"/>
          </a:xfrm>
        </p:spPr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1390015" y="12120880"/>
            <a:ext cx="6383655" cy="681355"/>
          </a:xfrm>
        </p:spPr>
        <p:txBody>
          <a:bodyPr/>
          <a:p>
            <a:r>
              <a:rPr lang="en-US"/>
              <a:t>ALÉM DO CONDADO: AVENTURAS ÉPICAS NA TERRA DA IA GENERATIVA - POLYANA AMARAL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aixa de Texto 1"/>
          <p:cNvSpPr txBox="1"/>
          <p:nvPr/>
        </p:nvSpPr>
        <p:spPr>
          <a:xfrm>
            <a:off x="2226310" y="1852295"/>
            <a:ext cx="6537325" cy="6256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41300" b="1">
                <a:ln w="76200">
                  <a:solidFill>
                    <a:srgbClr val="A976A6"/>
                  </a:solidFill>
                </a:ln>
                <a:noFill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charset="0"/>
                <a:cs typeface="Century Gothic" panose="020B0502020202020204" charset="0"/>
              </a:rPr>
              <a:t>01</a:t>
            </a:r>
            <a:endParaRPr lang="pt-BR" altLang="en-US" sz="41300" b="1">
              <a:ln w="76200">
                <a:solidFill>
                  <a:srgbClr val="A976A6"/>
                </a:solidFill>
              </a:ln>
              <a:noFill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charset="0"/>
              <a:cs typeface="Century Gothic" panose="020B0502020202020204" charset="0"/>
            </a:endParaRPr>
          </a:p>
        </p:txBody>
      </p:sp>
      <p:sp>
        <p:nvSpPr>
          <p:cNvPr id="6" name="Caixa de Texto 5"/>
          <p:cNvSpPr txBox="1"/>
          <p:nvPr>
            <p:custDataLst>
              <p:tags r:id="rId1"/>
            </p:custDataLst>
          </p:nvPr>
        </p:nvSpPr>
        <p:spPr>
          <a:xfrm>
            <a:off x="-476885" y="8644255"/>
            <a:ext cx="9601200" cy="82994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marL="457200" lvl="1" indent="457200" algn="dist"/>
            <a:r>
              <a:rPr lang="pt-BR" altLang="en-US" sz="4800" b="1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</a:rPr>
              <a:t>O QUE É A IA GENERATIVA?</a:t>
            </a:r>
            <a:endParaRPr lang="pt-BR" altLang="en-US" sz="4800" b="1">
              <a:solidFill>
                <a:schemeClr val="bg1"/>
              </a:solidFill>
              <a:latin typeface="Century Gothic" panose="020B0502020202020204" charset="0"/>
              <a:cs typeface="Century Gothic" panose="020B0502020202020204" charset="0"/>
            </a:endParaRPr>
          </a:p>
        </p:txBody>
      </p:sp>
      <p:cxnSp>
        <p:nvCxnSpPr>
          <p:cNvPr id="3" name="Conector Reto 2"/>
          <p:cNvCxnSpPr/>
          <p:nvPr>
            <p:custDataLst>
              <p:tags r:id="rId2"/>
            </p:custDataLst>
          </p:nvPr>
        </p:nvCxnSpPr>
        <p:spPr>
          <a:xfrm flipH="1">
            <a:off x="495300" y="9870440"/>
            <a:ext cx="8667115" cy="41910"/>
          </a:xfrm>
          <a:prstGeom prst="line">
            <a:avLst/>
          </a:prstGeom>
          <a:ln w="203200">
            <a:gradFill>
              <a:gsLst>
                <a:gs pos="58000">
                  <a:srgbClr val="A976A6"/>
                </a:gs>
                <a:gs pos="97000">
                  <a:schemeClr val="accent1">
                    <a:lumMod val="45000"/>
                    <a:lumOff val="55000"/>
                  </a:schemeClr>
                </a:gs>
                <a:gs pos="100000">
                  <a:srgbClr val="A976A6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0"/>
            </a:gradFill>
          </a:ln>
          <a:effectLst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Caixa de Texto 3"/>
          <p:cNvSpPr txBox="1"/>
          <p:nvPr>
            <p:custDataLst>
              <p:tags r:id="rId3"/>
            </p:custDataLst>
          </p:nvPr>
        </p:nvSpPr>
        <p:spPr>
          <a:xfrm>
            <a:off x="-502285" y="8618855"/>
            <a:ext cx="9601200" cy="82994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marL="457200" lvl="1" indent="457200" algn="dist"/>
            <a:r>
              <a:rPr lang="pt-BR" altLang="en-US" sz="4800" b="1">
                <a:ln>
                  <a:solidFill>
                    <a:schemeClr val="bg1"/>
                  </a:solidFill>
                </a:ln>
                <a:noFill/>
                <a:latin typeface="Century Gothic" panose="020B0502020202020204" charset="0"/>
                <a:cs typeface="Century Gothic" panose="020B0502020202020204" charset="0"/>
              </a:rPr>
              <a:t>O QUE É A IA GENERATIVA?</a:t>
            </a:r>
            <a:endParaRPr lang="pt-BR" altLang="en-US" sz="4800" b="1">
              <a:ln>
                <a:solidFill>
                  <a:schemeClr val="bg1"/>
                </a:solidFill>
              </a:ln>
              <a:noFill/>
              <a:latin typeface="Century Gothic" panose="020B0502020202020204" charset="0"/>
              <a:cs typeface="Century Gothic" panose="020B0502020202020204" charset="0"/>
            </a:endParaRPr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780848" y="12121093"/>
            <a:ext cx="2160270" cy="681567"/>
          </a:xfrm>
        </p:spPr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1390015" y="12120880"/>
            <a:ext cx="6383655" cy="681355"/>
          </a:xfrm>
        </p:spPr>
        <p:txBody>
          <a:bodyPr/>
          <a:p>
            <a:r>
              <a:rPr lang="en-US"/>
              <a:t>ALÉM DO CONDADO: AVENTURAS ÉPICAS NA TERRA DA IA GENERATIVA - POLYANA AMARAL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6" name="Caixa de Texto 5"/>
          <p:cNvSpPr txBox="1"/>
          <p:nvPr>
            <p:custDataLst>
              <p:tags r:id="rId1"/>
            </p:custDataLst>
          </p:nvPr>
        </p:nvSpPr>
        <p:spPr>
          <a:xfrm>
            <a:off x="383540" y="774065"/>
            <a:ext cx="87706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 indent="457200" algn="l"/>
            <a:r>
              <a:rPr lang="pt-BR" altLang="en-US" sz="3200" b="1">
                <a:solidFill>
                  <a:schemeClr val="tx1"/>
                </a:solidFill>
                <a:latin typeface="Century Gothic" panose="020B0502020202020204" charset="0"/>
                <a:cs typeface="Century Gothic" panose="020B0502020202020204" charset="0"/>
                <a:sym typeface="+mn-ea"/>
              </a:rPr>
              <a:t>O QUE É A IA GENERATIVA?</a:t>
            </a:r>
            <a:endParaRPr lang="pt-BR" altLang="en-US" sz="3200" b="1"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Century Gothic" panose="020B0502020202020204" charset="0"/>
              <a:cs typeface="Century Gothic" panose="020B0502020202020204" charset="0"/>
              <a:sym typeface="+mn-ea"/>
            </a:endParaRPr>
          </a:p>
        </p:txBody>
      </p:sp>
      <p:cxnSp>
        <p:nvCxnSpPr>
          <p:cNvPr id="2" name="Conector Reto 1"/>
          <p:cNvCxnSpPr/>
          <p:nvPr/>
        </p:nvCxnSpPr>
        <p:spPr>
          <a:xfrm flipH="1">
            <a:off x="619125" y="-382270"/>
            <a:ext cx="15875" cy="1805940"/>
          </a:xfrm>
          <a:prstGeom prst="line">
            <a:avLst/>
          </a:prstGeom>
          <a:ln w="203200">
            <a:gradFill>
              <a:gsLst>
                <a:gs pos="58000">
                  <a:srgbClr val="A976A6"/>
                </a:gs>
                <a:gs pos="97000">
                  <a:schemeClr val="accent1">
                    <a:lumMod val="45000"/>
                    <a:lumOff val="55000"/>
                  </a:schemeClr>
                </a:gs>
                <a:gs pos="100000">
                  <a:srgbClr val="A976A6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0"/>
            </a:gradFill>
          </a:ln>
          <a:effectLst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Caixa de Texto 2"/>
          <p:cNvSpPr txBox="1"/>
          <p:nvPr>
            <p:custDataLst>
              <p:tags r:id="rId2"/>
            </p:custDataLst>
          </p:nvPr>
        </p:nvSpPr>
        <p:spPr>
          <a:xfrm>
            <a:off x="178435" y="1867535"/>
            <a:ext cx="874395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lvl="1" indent="457200" algn="just">
              <a:buClrTx/>
              <a:buSzTx/>
              <a:buFontTx/>
            </a:pPr>
            <a:r>
              <a:rPr lang="pt-BR" altLang="en-US" sz="2400">
                <a:solidFill>
                  <a:schemeClr val="tx1"/>
                </a:solidFill>
                <a:cs typeface="+mn-lt"/>
              </a:rPr>
              <a:t>Assim como Bilbo descobriu o Um Anel e suas habilidades mágicas, nós, mortais, descobrimos a Inteligência Artificial Generativa (ou IA Generativa). Mas o que é isso, vocês devem estar se perguntando.</a:t>
            </a:r>
            <a:endParaRPr lang="pt-BR" altLang="en-US" sz="2400">
              <a:solidFill>
                <a:schemeClr val="tx1"/>
              </a:solidFill>
              <a:cs typeface="+mn-lt"/>
            </a:endParaRPr>
          </a:p>
          <a:p>
            <a:pPr marL="457200" lvl="1" indent="457200" algn="just">
              <a:buClrTx/>
              <a:buSzTx/>
              <a:buFontTx/>
            </a:pPr>
            <a:endParaRPr lang="pt-BR" altLang="en-US" sz="2400">
              <a:solidFill>
                <a:schemeClr val="tx1"/>
              </a:solidFill>
              <a:cs typeface="+mn-lt"/>
            </a:endParaRPr>
          </a:p>
          <a:p>
            <a:pPr marL="457200" lvl="1" indent="457200" algn="just">
              <a:buClrTx/>
              <a:buSzTx/>
              <a:buFontTx/>
            </a:pPr>
            <a:r>
              <a:rPr lang="pt-BR" altLang="en-US" sz="2400">
                <a:solidFill>
                  <a:schemeClr val="tx1"/>
                </a:solidFill>
                <a:cs typeface="+mn-lt"/>
              </a:rPr>
              <a:t>A IA Generativa é uma forma especial de inteligência artificial. Pensem nela como uma entidade mágica capaz de criar coisas novas. Em vez de apenas seguir instruções, como um simples Orc obedecendo a Sauron, a IA Generativa pode gerar imagens, textos, músicas e até ideias originais – como se fosse um elfo criativo e habilidoso.</a:t>
            </a:r>
            <a:endParaRPr lang="pt-BR" altLang="en-US" sz="2400">
              <a:solidFill>
                <a:schemeClr val="tx1"/>
              </a:solidFill>
              <a:cs typeface="+mn-lt"/>
            </a:endParaRPr>
          </a:p>
        </p:txBody>
      </p:sp>
      <p:pic>
        <p:nvPicPr>
          <p:cNvPr id="9" name="Imagem 8" descr="_2b101f3b-5e19-4f73-ba86-eeac3a0131bb"/>
          <p:cNvPicPr>
            <a:picLocks noChangeAspect="1"/>
          </p:cNvPicPr>
          <p:nvPr/>
        </p:nvPicPr>
        <p:blipFill>
          <a:blip r:embed="rId3"/>
          <a:srcRect b="21022"/>
          <a:stretch>
            <a:fillRect/>
          </a:stretch>
        </p:blipFill>
        <p:spPr>
          <a:xfrm>
            <a:off x="1409700" y="6388100"/>
            <a:ext cx="6782435" cy="5356860"/>
          </a:xfrm>
          <a:prstGeom prst="rect">
            <a:avLst/>
          </a:prstGeom>
        </p:spPr>
      </p:pic>
      <p:sp>
        <p:nvSpPr>
          <p:cNvPr id="13" name="Espaço Reservado para Número de Slide 12"/>
          <p:cNvSpPr>
            <a:spLocks noGrp="1"/>
          </p:cNvSpPr>
          <p:nvPr>
            <p:ph type="sldNum" sz="quarter" idx="12"/>
          </p:nvPr>
        </p:nvSpPr>
        <p:spPr>
          <a:xfrm>
            <a:off x="6780848" y="12101408"/>
            <a:ext cx="2160270" cy="681567"/>
          </a:xfrm>
        </p:spPr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15" name="Espaço Reservado para Rodapé 1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1390015" y="12120880"/>
            <a:ext cx="6383655" cy="681355"/>
          </a:xfrm>
        </p:spPr>
        <p:txBody>
          <a:bodyPr/>
          <a:p>
            <a:r>
              <a:rPr lang="en-US"/>
              <a:t>ALÉM DO CONDADO: AVENTURAS ÉPICAS NA TERRA DA IA GENERATIVA - POLYANA AMARAL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aixa de Texto 1"/>
          <p:cNvSpPr txBox="1"/>
          <p:nvPr/>
        </p:nvSpPr>
        <p:spPr>
          <a:xfrm>
            <a:off x="1876425" y="1315720"/>
            <a:ext cx="6537325" cy="6256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41300" b="1">
                <a:ln w="76200">
                  <a:solidFill>
                    <a:srgbClr val="A976A6"/>
                  </a:solidFill>
                </a:ln>
                <a:noFill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charset="0"/>
                <a:cs typeface="Century Gothic" panose="020B0502020202020204" charset="0"/>
              </a:rPr>
              <a:t>02</a:t>
            </a:r>
            <a:endParaRPr lang="pt-BR" altLang="en-US" sz="41300" b="1">
              <a:ln w="76200">
                <a:solidFill>
                  <a:srgbClr val="A976A6"/>
                </a:solidFill>
              </a:ln>
              <a:noFill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charset="0"/>
              <a:cs typeface="Century Gothic" panose="020B0502020202020204" charset="0"/>
            </a:endParaRPr>
          </a:p>
        </p:txBody>
      </p:sp>
      <p:sp>
        <p:nvSpPr>
          <p:cNvPr id="6" name="Caixa de Texto 5"/>
          <p:cNvSpPr txBox="1"/>
          <p:nvPr>
            <p:custDataLst>
              <p:tags r:id="rId1"/>
            </p:custDataLst>
          </p:nvPr>
        </p:nvSpPr>
        <p:spPr>
          <a:xfrm>
            <a:off x="-476885" y="7689850"/>
            <a:ext cx="9601200" cy="14770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p>
            <a:pPr marL="457200" lvl="1" indent="457200" algn="ctr"/>
            <a:r>
              <a:rPr lang="pt-BR" altLang="en-US" sz="4800" b="1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</a:rPr>
              <a:t>A MAGIA POR TRÁS DA </a:t>
            </a:r>
            <a:endParaRPr lang="pt-BR" altLang="en-US" sz="4800" b="1">
              <a:solidFill>
                <a:schemeClr val="bg1"/>
              </a:solidFill>
              <a:latin typeface="Century Gothic" panose="020B0502020202020204" charset="0"/>
              <a:cs typeface="Century Gothic" panose="020B0502020202020204" charset="0"/>
            </a:endParaRPr>
          </a:p>
          <a:p>
            <a:pPr marL="457200" lvl="1" indent="457200" algn="ctr"/>
            <a:r>
              <a:rPr lang="pt-BR" altLang="en-US" sz="4800" b="1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</a:rPr>
              <a:t>IA GENERATIVA</a:t>
            </a:r>
            <a:endParaRPr lang="pt-BR" altLang="en-US" sz="4800" b="1">
              <a:solidFill>
                <a:schemeClr val="bg1"/>
              </a:solidFill>
              <a:latin typeface="Century Gothic" panose="020B0502020202020204" charset="0"/>
              <a:cs typeface="Century Gothic" panose="020B0502020202020204" charset="0"/>
            </a:endParaRPr>
          </a:p>
        </p:txBody>
      </p:sp>
      <p:cxnSp>
        <p:nvCxnSpPr>
          <p:cNvPr id="3" name="Conector Reto 2"/>
          <p:cNvCxnSpPr/>
          <p:nvPr>
            <p:custDataLst>
              <p:tags r:id="rId2"/>
            </p:custDataLst>
          </p:nvPr>
        </p:nvCxnSpPr>
        <p:spPr>
          <a:xfrm flipH="1">
            <a:off x="590550" y="9582150"/>
            <a:ext cx="8667115" cy="41910"/>
          </a:xfrm>
          <a:prstGeom prst="line">
            <a:avLst/>
          </a:prstGeom>
          <a:ln w="203200">
            <a:gradFill>
              <a:gsLst>
                <a:gs pos="58000">
                  <a:srgbClr val="A976A6"/>
                </a:gs>
                <a:gs pos="97000">
                  <a:schemeClr val="accent1">
                    <a:lumMod val="45000"/>
                    <a:lumOff val="55000"/>
                  </a:schemeClr>
                </a:gs>
                <a:gs pos="100000">
                  <a:srgbClr val="A976A6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0"/>
            </a:gradFill>
          </a:ln>
          <a:effectLst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Caixa de Texto 3"/>
          <p:cNvSpPr txBox="1"/>
          <p:nvPr>
            <p:custDataLst>
              <p:tags r:id="rId3"/>
            </p:custDataLst>
          </p:nvPr>
        </p:nvSpPr>
        <p:spPr>
          <a:xfrm>
            <a:off x="-495300" y="7616825"/>
            <a:ext cx="9601200" cy="156845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marL="457200" lvl="1" indent="457200" algn="ctr"/>
            <a:r>
              <a:rPr lang="pt-BR" altLang="en-US" sz="4800" b="1">
                <a:ln>
                  <a:solidFill>
                    <a:schemeClr val="bg1"/>
                  </a:solidFill>
                </a:ln>
                <a:noFill/>
                <a:latin typeface="Century Gothic" panose="020B0502020202020204" charset="0"/>
                <a:cs typeface="Century Gothic" panose="020B0502020202020204" charset="0"/>
              </a:rPr>
              <a:t>A MAGIA POR TRÁS DA </a:t>
            </a:r>
            <a:endParaRPr lang="pt-BR" altLang="en-US" sz="4800" b="1">
              <a:ln>
                <a:solidFill>
                  <a:schemeClr val="bg1"/>
                </a:solidFill>
              </a:ln>
              <a:noFill/>
              <a:latin typeface="Century Gothic" panose="020B0502020202020204" charset="0"/>
              <a:cs typeface="Century Gothic" panose="020B0502020202020204" charset="0"/>
            </a:endParaRPr>
          </a:p>
          <a:p>
            <a:pPr marL="457200" lvl="1" indent="457200" algn="ctr"/>
            <a:r>
              <a:rPr lang="pt-BR" altLang="en-US" sz="4800" b="1">
                <a:ln>
                  <a:solidFill>
                    <a:schemeClr val="bg1"/>
                  </a:solidFill>
                </a:ln>
                <a:noFill/>
                <a:latin typeface="Century Gothic" panose="020B0502020202020204" charset="0"/>
                <a:cs typeface="Century Gothic" panose="020B0502020202020204" charset="0"/>
              </a:rPr>
              <a:t>IA GENERATIVA</a:t>
            </a:r>
            <a:endParaRPr lang="pt-BR" altLang="en-US" sz="4800" b="1">
              <a:ln>
                <a:solidFill>
                  <a:schemeClr val="bg1"/>
                </a:solidFill>
              </a:ln>
              <a:noFill/>
              <a:latin typeface="Century Gothic" panose="020B0502020202020204" charset="0"/>
              <a:cs typeface="Century Gothic" panose="020B0502020202020204" charset="0"/>
            </a:endParaRPr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>
          <a:xfrm>
            <a:off x="6780848" y="12101408"/>
            <a:ext cx="2160270" cy="681567"/>
          </a:xfrm>
        </p:spPr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1390015" y="12120880"/>
            <a:ext cx="6383655" cy="681355"/>
          </a:xfrm>
        </p:spPr>
        <p:txBody>
          <a:bodyPr/>
          <a:p>
            <a:r>
              <a:rPr lang="en-US"/>
              <a:t>ALÉM DO CONDADO: AVENTURAS ÉPICAS NA TERRA DA IA GENERATIVA - POLYANA AMARAL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6" name="Caixa de Texto 5"/>
          <p:cNvSpPr txBox="1"/>
          <p:nvPr>
            <p:custDataLst>
              <p:tags r:id="rId1"/>
            </p:custDataLst>
          </p:nvPr>
        </p:nvSpPr>
        <p:spPr>
          <a:xfrm>
            <a:off x="151765" y="815340"/>
            <a:ext cx="8770620" cy="4921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marL="457200" lvl="1" indent="457200" algn="l"/>
            <a:r>
              <a:rPr lang="pt-BR" altLang="en-US" sz="3200" b="1">
                <a:solidFill>
                  <a:schemeClr val="tx1"/>
                </a:solidFill>
                <a:latin typeface="Century Gothic" panose="020B0502020202020204" charset="0"/>
                <a:cs typeface="Century Gothic" panose="020B0502020202020204" charset="0"/>
              </a:rPr>
              <a:t>A MAGIA POR TRÁS DA IA GENERATIVA</a:t>
            </a:r>
            <a:endParaRPr lang="pt-BR" altLang="en-US" sz="3200" b="1">
              <a:solidFill>
                <a:schemeClr val="tx1"/>
              </a:solidFill>
              <a:latin typeface="Century Gothic" panose="020B0502020202020204" charset="0"/>
              <a:cs typeface="Century Gothic" panose="020B0502020202020204" charset="0"/>
            </a:endParaRPr>
          </a:p>
        </p:txBody>
      </p:sp>
      <p:cxnSp>
        <p:nvCxnSpPr>
          <p:cNvPr id="2" name="Conector Reto 1"/>
          <p:cNvCxnSpPr/>
          <p:nvPr/>
        </p:nvCxnSpPr>
        <p:spPr>
          <a:xfrm flipH="1">
            <a:off x="619125" y="-224790"/>
            <a:ext cx="15875" cy="1805940"/>
          </a:xfrm>
          <a:prstGeom prst="line">
            <a:avLst/>
          </a:prstGeom>
          <a:ln w="203200">
            <a:gradFill>
              <a:gsLst>
                <a:gs pos="58000">
                  <a:srgbClr val="A976A6"/>
                </a:gs>
                <a:gs pos="97000">
                  <a:schemeClr val="accent1">
                    <a:lumMod val="45000"/>
                    <a:lumOff val="55000"/>
                  </a:schemeClr>
                </a:gs>
                <a:gs pos="100000">
                  <a:srgbClr val="A976A6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0"/>
            </a:gradFill>
          </a:ln>
          <a:effectLst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Caixa de Texto 2"/>
          <p:cNvSpPr txBox="1"/>
          <p:nvPr>
            <p:custDataLst>
              <p:tags r:id="rId2"/>
            </p:custDataLst>
          </p:nvPr>
        </p:nvSpPr>
        <p:spPr>
          <a:xfrm>
            <a:off x="178435" y="1999615"/>
            <a:ext cx="874395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lvl="1" indent="457200" algn="just"/>
            <a:r>
              <a:rPr lang="pt-BR" altLang="en-US" sz="2400">
                <a:solidFill>
                  <a:schemeClr val="tx1"/>
                </a:solidFill>
                <a:cs typeface="+mn-lt"/>
              </a:rPr>
              <a:t>Imaginem Gandalf, o Cinzento, usando sua sabedoria e poder para criar ilusões e lançar feitiços. A IA Generativa funciona de maneira similar, mas em vez de usar feitiços, ela utiliza algo chamado "redes neurais". Essas redes são sistemas complexos, inspirados no cérebro humano, que aprendem a partir de muitos exemplos.</a:t>
            </a:r>
            <a:endParaRPr lang="pt-BR" altLang="en-US" sz="2400">
              <a:solidFill>
                <a:schemeClr val="tx1"/>
              </a:solidFill>
              <a:cs typeface="+mn-lt"/>
            </a:endParaRPr>
          </a:p>
          <a:p>
            <a:pPr marL="457200" lvl="1" indent="457200" algn="just"/>
            <a:endParaRPr lang="pt-BR" altLang="en-US" sz="2400">
              <a:solidFill>
                <a:schemeClr val="tx1"/>
              </a:solidFill>
              <a:cs typeface="+mn-lt"/>
            </a:endParaRPr>
          </a:p>
          <a:p>
            <a:pPr marL="457200" lvl="1" indent="457200" algn="just"/>
            <a:r>
              <a:rPr lang="pt-BR" altLang="en-US" sz="2400">
                <a:solidFill>
                  <a:schemeClr val="tx1"/>
                </a:solidFill>
                <a:cs typeface="+mn-lt"/>
              </a:rPr>
              <a:t>Por exemplo, para criar uma pintura, a IA observa milhares de obras de arte até que aprenda os padrões e estilos. É como se ela estivesse treinando com os melhores mestres da pintura de Valfenda, absorvendo todo o conhecimento e técnicas.</a:t>
            </a:r>
            <a:endParaRPr lang="pt-BR" altLang="en-US" sz="2400">
              <a:solidFill>
                <a:schemeClr val="tx1"/>
              </a:solidFill>
              <a:cs typeface="+mn-lt"/>
            </a:endParaRPr>
          </a:p>
        </p:txBody>
      </p:sp>
      <p:pic>
        <p:nvPicPr>
          <p:cNvPr id="5" name="Imagem 4" descr="_27785c4a-9f5c-4471-b59b-bfbd5d7aac88"/>
          <p:cNvPicPr>
            <a:picLocks noChangeAspect="1"/>
          </p:cNvPicPr>
          <p:nvPr/>
        </p:nvPicPr>
        <p:blipFill>
          <a:blip r:embed="rId3"/>
          <a:srcRect b="25602"/>
          <a:stretch>
            <a:fillRect/>
          </a:stretch>
        </p:blipFill>
        <p:spPr>
          <a:xfrm>
            <a:off x="1378585" y="6557645"/>
            <a:ext cx="6989445" cy="5200650"/>
          </a:xfrm>
          <a:prstGeom prst="rect">
            <a:avLst/>
          </a:prstGeom>
        </p:spPr>
      </p:pic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>
          <a:xfrm>
            <a:off x="6780848" y="12121093"/>
            <a:ext cx="2160270" cy="681567"/>
          </a:xfrm>
        </p:spPr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1390015" y="12120880"/>
            <a:ext cx="6383655" cy="681355"/>
          </a:xfrm>
        </p:spPr>
        <p:txBody>
          <a:bodyPr/>
          <a:p>
            <a:r>
              <a:rPr lang="en-US"/>
              <a:t>ALÉM DO CONDADO: AVENTURAS ÉPICAS NA TERRA DA IA GENERATIVA - POLYANA AMARAL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aixa de Texto 1"/>
          <p:cNvSpPr txBox="1"/>
          <p:nvPr/>
        </p:nvSpPr>
        <p:spPr>
          <a:xfrm>
            <a:off x="1876425" y="1315720"/>
            <a:ext cx="6537325" cy="6256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41300" b="1">
                <a:ln w="76200">
                  <a:solidFill>
                    <a:srgbClr val="A976A6"/>
                  </a:solidFill>
                </a:ln>
                <a:noFill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charset="0"/>
                <a:cs typeface="Century Gothic" panose="020B0502020202020204" charset="0"/>
              </a:rPr>
              <a:t>03</a:t>
            </a:r>
            <a:endParaRPr lang="pt-BR" altLang="en-US" sz="41300" b="1">
              <a:ln w="76200">
                <a:solidFill>
                  <a:srgbClr val="A976A6"/>
                </a:solidFill>
              </a:ln>
              <a:noFill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charset="0"/>
              <a:cs typeface="Century Gothic" panose="020B0502020202020204" charset="0"/>
            </a:endParaRPr>
          </a:p>
        </p:txBody>
      </p:sp>
      <p:sp>
        <p:nvSpPr>
          <p:cNvPr id="6" name="Caixa de Texto 5"/>
          <p:cNvSpPr txBox="1"/>
          <p:nvPr>
            <p:custDataLst>
              <p:tags r:id="rId1"/>
            </p:custDataLst>
          </p:nvPr>
        </p:nvSpPr>
        <p:spPr>
          <a:xfrm>
            <a:off x="-476885" y="7689850"/>
            <a:ext cx="9601200" cy="14770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p>
            <a:pPr marL="457200" lvl="1" indent="457200" algn="ctr"/>
            <a:r>
              <a:rPr lang="pt-BR" altLang="en-US" sz="4800" b="1">
                <a:solidFill>
                  <a:schemeClr val="bg1"/>
                </a:solidFill>
                <a:latin typeface="Century Gothic" panose="020B0502020202020204" charset="0"/>
                <a:cs typeface="Century Gothic" panose="020B0502020202020204" charset="0"/>
              </a:rPr>
              <a:t>COMO A IA GENERATIVA APRENDE</a:t>
            </a:r>
            <a:endParaRPr lang="pt-BR" altLang="en-US" sz="4800" b="1">
              <a:solidFill>
                <a:schemeClr val="bg1"/>
              </a:solidFill>
              <a:latin typeface="Century Gothic" panose="020B0502020202020204" charset="0"/>
              <a:cs typeface="Century Gothic" panose="020B0502020202020204" charset="0"/>
            </a:endParaRPr>
          </a:p>
        </p:txBody>
      </p:sp>
      <p:cxnSp>
        <p:nvCxnSpPr>
          <p:cNvPr id="3" name="Conector Reto 2"/>
          <p:cNvCxnSpPr/>
          <p:nvPr>
            <p:custDataLst>
              <p:tags r:id="rId2"/>
            </p:custDataLst>
          </p:nvPr>
        </p:nvCxnSpPr>
        <p:spPr>
          <a:xfrm flipH="1">
            <a:off x="590550" y="9582150"/>
            <a:ext cx="8667115" cy="41910"/>
          </a:xfrm>
          <a:prstGeom prst="line">
            <a:avLst/>
          </a:prstGeom>
          <a:ln w="203200">
            <a:gradFill>
              <a:gsLst>
                <a:gs pos="58000">
                  <a:srgbClr val="A976A6"/>
                </a:gs>
                <a:gs pos="97000">
                  <a:schemeClr val="accent1">
                    <a:lumMod val="45000"/>
                    <a:lumOff val="55000"/>
                  </a:schemeClr>
                </a:gs>
                <a:gs pos="100000">
                  <a:srgbClr val="A976A6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0"/>
            </a:gradFill>
          </a:ln>
          <a:effectLst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Caixa de Texto 3"/>
          <p:cNvSpPr txBox="1"/>
          <p:nvPr>
            <p:custDataLst>
              <p:tags r:id="rId3"/>
            </p:custDataLst>
          </p:nvPr>
        </p:nvSpPr>
        <p:spPr>
          <a:xfrm>
            <a:off x="-495300" y="7636510"/>
            <a:ext cx="9601200" cy="156845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marL="457200" lvl="1" indent="457200" algn="ctr"/>
            <a:r>
              <a:rPr lang="pt-BR" altLang="en-US" sz="4800" b="1">
                <a:ln>
                  <a:solidFill>
                    <a:schemeClr val="bg1"/>
                  </a:solidFill>
                </a:ln>
                <a:noFill/>
                <a:latin typeface="Century Gothic" panose="020B0502020202020204" charset="0"/>
                <a:cs typeface="Century Gothic" panose="020B0502020202020204" charset="0"/>
              </a:rPr>
              <a:t>COMO A IA GENERATIVA APRENDE</a:t>
            </a:r>
            <a:endParaRPr lang="pt-BR" altLang="en-US" sz="4800" b="1">
              <a:ln>
                <a:solidFill>
                  <a:schemeClr val="bg1"/>
                </a:solidFill>
              </a:ln>
              <a:noFill/>
              <a:latin typeface="Century Gothic" panose="020B0502020202020204" charset="0"/>
              <a:cs typeface="Century Gothic" panose="020B0502020202020204" charset="0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780848" y="12121093"/>
            <a:ext cx="2160270" cy="681567"/>
          </a:xfrm>
        </p:spPr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1390015" y="12120880"/>
            <a:ext cx="6383655" cy="681355"/>
          </a:xfrm>
        </p:spPr>
        <p:txBody>
          <a:bodyPr/>
          <a:p>
            <a:r>
              <a:rPr lang="en-US"/>
              <a:t>ALÉM DO CONDADO: AVENTURAS ÉPICAS NA TERRA DA IA GENERATIVA - POLYANA AMARAL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6" name="Caixa de Texto 5"/>
          <p:cNvSpPr txBox="1"/>
          <p:nvPr>
            <p:custDataLst>
              <p:tags r:id="rId1"/>
            </p:custDataLst>
          </p:nvPr>
        </p:nvSpPr>
        <p:spPr>
          <a:xfrm>
            <a:off x="19050" y="848360"/>
            <a:ext cx="87706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lvl="1" indent="457200" algn="l"/>
            <a:r>
              <a:rPr lang="pt-BR" altLang="en-US" sz="3200" b="1">
                <a:solidFill>
                  <a:schemeClr val="tx1"/>
                </a:solidFill>
                <a:latin typeface="Century Gothic" panose="020B0502020202020204" charset="0"/>
                <a:cs typeface="Century Gothic" panose="020B0502020202020204" charset="0"/>
              </a:rPr>
              <a:t>COMO A IA GENERATIVA APRENDE</a:t>
            </a:r>
            <a:endParaRPr lang="pt-BR" altLang="en-US" sz="3200" b="1">
              <a:solidFill>
                <a:schemeClr val="tx1"/>
              </a:solidFill>
              <a:latin typeface="Century Gothic" panose="020B0502020202020204" charset="0"/>
              <a:cs typeface="Century Gothic" panose="020B0502020202020204" charset="0"/>
            </a:endParaRPr>
          </a:p>
        </p:txBody>
      </p:sp>
      <p:cxnSp>
        <p:nvCxnSpPr>
          <p:cNvPr id="2" name="Conector Reto 1"/>
          <p:cNvCxnSpPr/>
          <p:nvPr/>
        </p:nvCxnSpPr>
        <p:spPr>
          <a:xfrm flipH="1">
            <a:off x="619125" y="-185420"/>
            <a:ext cx="15875" cy="1805940"/>
          </a:xfrm>
          <a:prstGeom prst="line">
            <a:avLst/>
          </a:prstGeom>
          <a:ln w="203200">
            <a:gradFill>
              <a:gsLst>
                <a:gs pos="58000">
                  <a:srgbClr val="A976A6"/>
                </a:gs>
                <a:gs pos="97000">
                  <a:schemeClr val="accent1">
                    <a:lumMod val="45000"/>
                    <a:lumOff val="55000"/>
                  </a:schemeClr>
                </a:gs>
                <a:gs pos="100000">
                  <a:srgbClr val="A976A6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0"/>
            </a:gradFill>
          </a:ln>
          <a:effectLst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Caixa de Texto 2"/>
          <p:cNvSpPr txBox="1"/>
          <p:nvPr>
            <p:custDataLst>
              <p:tags r:id="rId2"/>
            </p:custDataLst>
          </p:nvPr>
        </p:nvSpPr>
        <p:spPr>
          <a:xfrm>
            <a:off x="178435" y="1971040"/>
            <a:ext cx="874395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lvl="1" indent="457200" algn="just"/>
            <a:r>
              <a:rPr lang="pt-BR" altLang="en-US" sz="2400">
                <a:solidFill>
                  <a:schemeClr val="tx1"/>
                </a:solidFill>
                <a:cs typeface="+mn-lt"/>
              </a:rPr>
              <a:t>Assim como Frodo precisou aprender e crescer durante sua jornada, a IA Generativa precisa ser treinada. Isso acontece através de um processo chamado "treinamento supervisionado". Durante o treinamento, a IA recebe muitos exemplos e aprende a identificar padrões.</a:t>
            </a:r>
            <a:endParaRPr lang="pt-BR" altLang="en-US" sz="2400">
              <a:solidFill>
                <a:schemeClr val="tx1"/>
              </a:solidFill>
              <a:cs typeface="+mn-lt"/>
            </a:endParaRPr>
          </a:p>
          <a:p>
            <a:pPr marL="457200" lvl="1" indent="457200" algn="just"/>
            <a:endParaRPr lang="pt-BR" altLang="en-US" sz="2400">
              <a:solidFill>
                <a:schemeClr val="tx1"/>
              </a:solidFill>
              <a:cs typeface="+mn-lt"/>
            </a:endParaRPr>
          </a:p>
          <a:p>
            <a:pPr marL="457200" lvl="1" indent="457200" algn="just"/>
            <a:r>
              <a:rPr lang="pt-BR" altLang="en-US" sz="2400">
                <a:solidFill>
                  <a:schemeClr val="tx1"/>
                </a:solidFill>
                <a:cs typeface="+mn-lt"/>
              </a:rPr>
              <a:t>Imaginem que queremos que a IA escreva uma nova história de fantasia. Primeiro, ela leria muitas histórias, como as aventuras de Bilbo e Frodo, aprendendo a estrutura, os personagens e as reviravoltas. Depois, com todo esse conhecimento, ela poderia criar uma nova história, original e cativante.</a:t>
            </a:r>
            <a:endParaRPr lang="pt-BR" altLang="en-US" sz="2400">
              <a:solidFill>
                <a:schemeClr val="tx1"/>
              </a:solidFill>
              <a:cs typeface="+mn-lt"/>
            </a:endParaRPr>
          </a:p>
        </p:txBody>
      </p:sp>
      <p:pic>
        <p:nvPicPr>
          <p:cNvPr id="5" name="Imagem 4" descr="_a25e90c4-39c6-4e66-89ed-a4d6e8706d3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t="7543" b="5931"/>
          <a:stretch>
            <a:fillRect/>
          </a:stretch>
        </p:blipFill>
        <p:spPr>
          <a:xfrm>
            <a:off x="1788795" y="6788150"/>
            <a:ext cx="6198235" cy="5363210"/>
          </a:xfrm>
          <a:prstGeom prst="rect">
            <a:avLst/>
          </a:prstGeom>
        </p:spPr>
      </p:pic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>
          <a:xfrm>
            <a:off x="6780848" y="12140778"/>
            <a:ext cx="2160270" cy="681567"/>
          </a:xfrm>
        </p:spPr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1390015" y="12120880"/>
            <a:ext cx="6383655" cy="681355"/>
          </a:xfrm>
        </p:spPr>
        <p:txBody>
          <a:bodyPr/>
          <a:p>
            <a:r>
              <a:rPr lang="en-US"/>
              <a:t>ALÉM DO CONDADO: AVENTURAS ÉPICAS NA TERRA DA IA GENERATIVA - POLYANA AMARAL</a:t>
            </a:r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5848</Words>
  <Application>WPS Presentation</Application>
  <PresentationFormat>宽屏</PresentationFormat>
  <Paragraphs>159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SimSun</vt:lpstr>
      <vt:lpstr>Wingdings</vt:lpstr>
      <vt:lpstr>Calibri Light</vt:lpstr>
      <vt:lpstr>Century Gothic</vt:lpstr>
      <vt:lpstr>Microsoft YaHei</vt:lpstr>
      <vt:lpstr>Arial Unicode MS</vt:lpstr>
      <vt:lpstr>Calibri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Polyana Amaral</cp:lastModifiedBy>
  <cp:revision>43</cp:revision>
  <dcterms:created xsi:type="dcterms:W3CDTF">2024-06-23T20:12:00Z</dcterms:created>
  <dcterms:modified xsi:type="dcterms:W3CDTF">2025-02-10T13:28:34Z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1046-12.2.0.19805</vt:lpwstr>
  </property>
  <property fmtid="{D5CDD505-2E9C-101B-9397-08002B2CF9AE}" pid="3" name="ICV">
    <vt:lpwstr>EDED71BC0AB843DF9DCBAF4F3CEBA3EA_13</vt:lpwstr>
  </property>
</Properties>
</file>