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190653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20847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360384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198223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277929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60D18D6-0522-4E3A-9693-0CEF8FA7EC46}" type="datetimeFigureOut">
              <a:rPr lang="ru-RU" smtClean="0"/>
              <a:t>11.11.2019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50343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60D18D6-0522-4E3A-9693-0CEF8FA7EC46}" type="datetimeFigureOut">
              <a:rPr lang="ru-RU" smtClean="0"/>
              <a:t>11.11.2019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126111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60D18D6-0522-4E3A-9693-0CEF8FA7EC46}" type="datetimeFigureOut">
              <a:rPr lang="ru-RU" smtClean="0"/>
              <a:t>11.11.2019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159037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60D18D6-0522-4E3A-9693-0CEF8FA7EC46}" type="datetimeFigureOut">
              <a:rPr lang="ru-RU" smtClean="0"/>
              <a:t>11.11.2019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427711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60D18D6-0522-4E3A-9693-0CEF8FA7EC46}" type="datetimeFigureOut">
              <a:rPr lang="ru-RU" smtClean="0"/>
              <a:t>11.11.2019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22978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60D18D6-0522-4E3A-9693-0CEF8FA7EC46}" type="datetimeFigureOut">
              <a:rPr lang="ru-RU" smtClean="0"/>
              <a:t>11.11.2019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67C723F-F06A-4B54-A74B-B9822871B72E}" type="slidenum">
              <a:rPr lang="ru-RU" smtClean="0"/>
              <a:t>‹#›</a:t>
            </a:fld>
            <a:endParaRPr lang="ru-RU"/>
          </a:p>
        </p:txBody>
      </p:sp>
    </p:spTree>
    <p:extLst>
      <p:ext uri="{BB962C8B-B14F-4D97-AF65-F5344CB8AC3E}">
        <p14:creationId xmlns:p14="http://schemas.microsoft.com/office/powerpoint/2010/main" val="4285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D18D6-0522-4E3A-9693-0CEF8FA7EC46}" type="datetimeFigureOut">
              <a:rPr lang="ru-RU" smtClean="0"/>
              <a:t>11.11.2019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C723F-F06A-4B54-A74B-B9822871B72E}" type="slidenum">
              <a:rPr lang="ru-RU" smtClean="0"/>
              <a:t>‹#›</a:t>
            </a:fld>
            <a:endParaRPr lang="ru-RU"/>
          </a:p>
        </p:txBody>
      </p:sp>
    </p:spTree>
    <p:extLst>
      <p:ext uri="{BB962C8B-B14F-4D97-AF65-F5344CB8AC3E}">
        <p14:creationId xmlns:p14="http://schemas.microsoft.com/office/powerpoint/2010/main" val="119531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ikit-learn.org/stable/modules/generated/sklearn.tree.DecisionTreeClassifie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u.akina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Multinomial_theore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ru.wikipedia.org/wiki/%D0%A4%D0%BE%D1%80%D0%BC%D1%83%D0%BB%D0%B0_%D0%A1%D1%82%D0%B8%D1%80%D0%BB%D0%B8%D0%BD%D0%B3%D0%B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Классификация, деревья решений и метод ближайших соседей</a:t>
            </a:r>
            <a:r>
              <a:rPr lang="ru-RU" b="1" dirty="0"/>
              <a:t/>
            </a:r>
            <a:br>
              <a:rPr lang="ru-RU" b="1" dirty="0"/>
            </a:b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55939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habrastorage.org/storage2/20e/08e/97f/20e08e97f3347c954162c867e9777a1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146" y="294731"/>
            <a:ext cx="2228397" cy="1283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habrastorage.org/storage2/37f/edc/8ae/37fedc8ae95e569960e7a8c9d6e1a8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95" y="1937657"/>
            <a:ext cx="5668681" cy="165077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382486" y="3341914"/>
            <a:ext cx="9144000" cy="1200329"/>
          </a:xfrm>
          <a:prstGeom prst="rect">
            <a:avLst/>
          </a:prstGeom>
        </p:spPr>
        <p:txBody>
          <a:bodyPr wrap="square">
            <a:spAutoFit/>
          </a:bodyPr>
          <a:lstStyle/>
          <a:p>
            <a:r>
              <a:rPr lang="ru-RU" b="0" i="0" dirty="0" smtClean="0">
                <a:solidFill>
                  <a:srgbClr val="222222"/>
                </a:solidFill>
                <a:effectLst/>
                <a:latin typeface="-apple-system"/>
              </a:rPr>
              <a:t>Данное выражение является </a:t>
            </a:r>
            <a:r>
              <a:rPr lang="ru-RU" sz="3600" b="0" i="1" dirty="0" smtClean="0">
                <a:solidFill>
                  <a:srgbClr val="222222"/>
                </a:solidFill>
                <a:effectLst/>
                <a:latin typeface="-apple-system"/>
              </a:rPr>
              <a:t>энтропией </a:t>
            </a:r>
            <a:r>
              <a:rPr lang="ru-RU" sz="3600" b="0" i="1" dirty="0" err="1" smtClean="0">
                <a:solidFill>
                  <a:srgbClr val="222222"/>
                </a:solidFill>
                <a:effectLst/>
                <a:latin typeface="-apple-system"/>
              </a:rPr>
              <a:t>Шенонна</a:t>
            </a:r>
            <a:r>
              <a:rPr lang="ru-RU" sz="3600" dirty="0" smtClean="0"/>
              <a:t/>
            </a:r>
            <a:br>
              <a:rPr lang="ru-RU" sz="3600" dirty="0" smtClean="0"/>
            </a:br>
            <a:endParaRPr lang="ru-RU" sz="3600" dirty="0"/>
          </a:p>
        </p:txBody>
      </p:sp>
    </p:spTree>
    <p:extLst>
      <p:ext uri="{BB962C8B-B14F-4D97-AF65-F5344CB8AC3E}">
        <p14:creationId xmlns:p14="http://schemas.microsoft.com/office/powerpoint/2010/main" val="271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46315" y="186621"/>
            <a:ext cx="11005456" cy="923330"/>
          </a:xfrm>
          <a:prstGeom prst="rect">
            <a:avLst/>
          </a:prstGeom>
        </p:spPr>
        <p:txBody>
          <a:bodyPr wrap="square">
            <a:spAutoFit/>
          </a:bodyPr>
          <a:lstStyle/>
          <a:p>
            <a:r>
              <a:rPr lang="ru-RU" b="0" i="0" dirty="0" smtClean="0">
                <a:solidFill>
                  <a:srgbClr val="222222"/>
                </a:solidFill>
                <a:effectLst/>
                <a:latin typeface="-apple-system"/>
              </a:rPr>
              <a:t>Для примера, рассмотрим множество двухцветных шариков, в котором цвет шарика зависит только от координаты </a:t>
            </a:r>
            <a:r>
              <a:rPr lang="ru-RU" b="0" i="1" dirty="0" smtClean="0">
                <a:solidFill>
                  <a:srgbClr val="222222"/>
                </a:solidFill>
                <a:effectLst/>
                <a:latin typeface="-apple-system"/>
              </a:rPr>
              <a:t>х</a:t>
            </a:r>
            <a:r>
              <a:rPr lang="ru-RU" b="0" i="0" dirty="0" smtClean="0">
                <a:solidFill>
                  <a:srgbClr val="222222"/>
                </a:solidFill>
                <a:effectLst/>
                <a:latin typeface="-apple-system"/>
              </a:rPr>
              <a:t>:</a:t>
            </a:r>
            <a:r>
              <a:rPr lang="ru-RU" dirty="0" smtClean="0"/>
              <a:t/>
            </a:r>
            <a:br>
              <a:rPr lang="ru-RU" dirty="0" smtClean="0"/>
            </a:br>
            <a:r>
              <a:rPr lang="ru-RU" b="0" i="0" dirty="0" smtClean="0">
                <a:solidFill>
                  <a:srgbClr val="222222"/>
                </a:solidFill>
                <a:effectLst/>
                <a:latin typeface="-apple-system"/>
              </a:rPr>
              <a:t>(из практических соображений, при расчётах удобно использовать энтропию Шеннона)</a:t>
            </a:r>
            <a:endParaRPr lang="ru-RU" dirty="0"/>
          </a:p>
        </p:txBody>
      </p:sp>
      <p:pic>
        <p:nvPicPr>
          <p:cNvPr id="9220" name="Picture 4" descr="https://habrastorage.org/files/c96/80a/a4b/c9680aa4babc40f4bbc8b3595e2039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5" y="1063899"/>
            <a:ext cx="11141154" cy="1764937"/>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59227" y="2828837"/>
            <a:ext cx="11092543" cy="1477328"/>
          </a:xfrm>
          <a:prstGeom prst="rect">
            <a:avLst/>
          </a:prstGeom>
        </p:spPr>
        <p:txBody>
          <a:bodyPr wrap="square">
            <a:spAutoFit/>
          </a:bodyPr>
          <a:lstStyle/>
          <a:p>
            <a:r>
              <a:rPr lang="ru-RU" b="0" i="0" dirty="0" smtClean="0">
                <a:solidFill>
                  <a:srgbClr val="222222"/>
                </a:solidFill>
                <a:effectLst/>
                <a:latin typeface="-apple-system"/>
              </a:rPr>
              <a:t>Здесь 9 синих шариков и 11 желтых. Если мы наудачу вытащили шарик, то он с вероятностью p1=9/20 будет синим </a:t>
            </a:r>
          </a:p>
          <a:p>
            <a:r>
              <a:rPr lang="ru-RU" b="0" i="0" dirty="0" smtClean="0">
                <a:solidFill>
                  <a:srgbClr val="222222"/>
                </a:solidFill>
                <a:effectLst/>
                <a:latin typeface="-apple-system"/>
              </a:rPr>
              <a:t>и с вероятностью p2=11/20 будет желтый</a:t>
            </a:r>
          </a:p>
          <a:p>
            <a:r>
              <a:rPr lang="ru-RU" dirty="0" smtClean="0">
                <a:solidFill>
                  <a:srgbClr val="222222"/>
                </a:solidFill>
                <a:latin typeface="-apple-system"/>
              </a:rPr>
              <a:t>Энтропия будет близка к 1</a:t>
            </a:r>
            <a:r>
              <a:rPr lang="ru-RU" dirty="0" smtClean="0"/>
              <a:t/>
            </a:r>
            <a:br>
              <a:rPr lang="ru-RU" dirty="0" smtClean="0"/>
            </a:br>
            <a:endParaRPr lang="ru-RU" dirty="0"/>
          </a:p>
        </p:txBody>
      </p:sp>
    </p:spTree>
    <p:extLst>
      <p:ext uri="{BB962C8B-B14F-4D97-AF65-F5344CB8AC3E}">
        <p14:creationId xmlns:p14="http://schemas.microsoft.com/office/powerpoint/2010/main" val="412893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habrastorage.org/files/186/444/a8b/186444a8bd0e451c8324ca8529f8d4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347" y="998084"/>
            <a:ext cx="6829425"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66057" y="74753"/>
            <a:ext cx="11081657" cy="646331"/>
          </a:xfrm>
          <a:prstGeom prst="rect">
            <a:avLst/>
          </a:prstGeom>
        </p:spPr>
        <p:txBody>
          <a:bodyPr wrap="square">
            <a:spAutoFit/>
          </a:bodyPr>
          <a:lstStyle/>
          <a:p>
            <a:r>
              <a:rPr lang="ru-RU" b="0" i="0" dirty="0" smtClean="0">
                <a:solidFill>
                  <a:srgbClr val="222222"/>
                </a:solidFill>
                <a:effectLst/>
                <a:latin typeface="-apple-system"/>
              </a:rPr>
              <a:t> посмотрим, как изменится энтропия, если разбить шарики на две группы – с координатой меньше либо равной 12 и больше 12.</a:t>
            </a:r>
            <a:endParaRPr lang="ru-RU" dirty="0"/>
          </a:p>
        </p:txBody>
      </p:sp>
      <p:sp>
        <p:nvSpPr>
          <p:cNvPr id="5" name="Прямоугольник 4"/>
          <p:cNvSpPr/>
          <p:nvPr/>
        </p:nvSpPr>
        <p:spPr>
          <a:xfrm>
            <a:off x="957942" y="3670050"/>
            <a:ext cx="10178144" cy="923330"/>
          </a:xfrm>
          <a:prstGeom prst="rect">
            <a:avLst/>
          </a:prstGeom>
        </p:spPr>
        <p:txBody>
          <a:bodyPr wrap="square">
            <a:spAutoFit/>
          </a:bodyPr>
          <a:lstStyle/>
          <a:p>
            <a:r>
              <a:rPr lang="ru-RU" b="0" i="0" dirty="0" smtClean="0">
                <a:solidFill>
                  <a:srgbClr val="222222"/>
                </a:solidFill>
                <a:effectLst/>
                <a:latin typeface="-apple-system"/>
              </a:rPr>
              <a:t>Энтропия левой  группы равна S1≈0.96. </a:t>
            </a:r>
          </a:p>
          <a:p>
            <a:r>
              <a:rPr lang="ru-RU" b="0" i="0" dirty="0" smtClean="0">
                <a:solidFill>
                  <a:srgbClr val="222222"/>
                </a:solidFill>
                <a:effectLst/>
                <a:latin typeface="-apple-system"/>
              </a:rPr>
              <a:t>В правой группе оказалось 7 шаров, из которых 1 синий и 6 желтых. </a:t>
            </a:r>
          </a:p>
          <a:p>
            <a:r>
              <a:rPr lang="ru-RU" b="0" i="0" dirty="0" smtClean="0">
                <a:solidFill>
                  <a:srgbClr val="222222"/>
                </a:solidFill>
                <a:effectLst/>
                <a:latin typeface="-apple-system"/>
              </a:rPr>
              <a:t>Энтропия правой группы равна S2≈0.6.</a:t>
            </a:r>
            <a:endParaRPr lang="ru-RU" dirty="0"/>
          </a:p>
        </p:txBody>
      </p:sp>
      <p:sp>
        <p:nvSpPr>
          <p:cNvPr id="6" name="Прямоугольник 5"/>
          <p:cNvSpPr/>
          <p:nvPr/>
        </p:nvSpPr>
        <p:spPr>
          <a:xfrm>
            <a:off x="957942" y="4593380"/>
            <a:ext cx="10178144" cy="646331"/>
          </a:xfrm>
          <a:prstGeom prst="rect">
            <a:avLst/>
          </a:prstGeom>
        </p:spPr>
        <p:txBody>
          <a:bodyPr wrap="square">
            <a:spAutoFit/>
          </a:bodyPr>
          <a:lstStyle/>
          <a:p>
            <a:r>
              <a:rPr lang="ru-RU" b="0" i="0" dirty="0" smtClean="0">
                <a:solidFill>
                  <a:srgbClr val="222222"/>
                </a:solidFill>
                <a:effectLst/>
                <a:latin typeface="-apple-system"/>
              </a:rPr>
              <a:t>Как видим, энтропия уменьшилась в обеих группах по сравнению с начальным состоянием, хоть в левой и не сильно</a:t>
            </a:r>
            <a:endParaRPr lang="ru-RU" dirty="0"/>
          </a:p>
        </p:txBody>
      </p:sp>
    </p:spTree>
    <p:extLst>
      <p:ext uri="{BB962C8B-B14F-4D97-AF65-F5344CB8AC3E}">
        <p14:creationId xmlns:p14="http://schemas.microsoft.com/office/powerpoint/2010/main" val="110129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habrastorage.org/storage2/173/96f/27f/17396f27f81e9bb312f2f01aa1254d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633" y="241980"/>
            <a:ext cx="6909253" cy="665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31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27315" y="1024154"/>
            <a:ext cx="10287000" cy="1754326"/>
          </a:xfrm>
          <a:prstGeom prst="rect">
            <a:avLst/>
          </a:prstGeom>
        </p:spPr>
        <p:txBody>
          <a:bodyPr wrap="square">
            <a:spAutoFit/>
          </a:bodyPr>
          <a:lstStyle/>
          <a:p>
            <a:r>
              <a:rPr lang="ru-RU" b="0" i="0" dirty="0" smtClean="0">
                <a:solidFill>
                  <a:srgbClr val="222222"/>
                </a:solidFill>
                <a:effectLst/>
                <a:latin typeface="-apple-system"/>
              </a:rPr>
              <a:t>В итоге мы построили дерево решений, предсказывающее цвет шарика по его координате. Отметим, что такое дерево решений может плохо работать для новых объектов (определения цвета новых шариков), поскольку оно идеально подстроилось под обучающую выборку (изначальные 20 шариков). Для классификации новых шариков лучше подойдет дерево с меньшим числом "вопросов", или разделений, пусть даже оно и не идеально разбивает по цветам обучающую выборку. Эту проблему, переобучение, мы еще рассмотрим далее.</a:t>
            </a:r>
            <a:endParaRPr lang="ru-RU" dirty="0"/>
          </a:p>
        </p:txBody>
      </p:sp>
    </p:spTree>
    <p:extLst>
      <p:ext uri="{BB962C8B-B14F-4D97-AF65-F5344CB8AC3E}">
        <p14:creationId xmlns:p14="http://schemas.microsoft.com/office/powerpoint/2010/main" val="69437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построения дерева принятия решений</a:t>
            </a:r>
          </a:p>
        </p:txBody>
      </p:sp>
      <p:sp>
        <p:nvSpPr>
          <p:cNvPr id="3" name="Объект 2"/>
          <p:cNvSpPr>
            <a:spLocks noGrp="1"/>
          </p:cNvSpPr>
          <p:nvPr>
            <p:ph idx="1"/>
          </p:nvPr>
        </p:nvSpPr>
        <p:spPr/>
        <p:txBody>
          <a:bodyPr>
            <a:normAutofit fontScale="92500" lnSpcReduction="10000"/>
          </a:bodyPr>
          <a:lstStyle/>
          <a:p>
            <a:pPr marL="0" indent="0">
              <a:buNone/>
            </a:pPr>
            <a:r>
              <a:rPr lang="ru-RU" dirty="0"/>
              <a:t>s0 = вычисляем энтропию исходного множества </a:t>
            </a:r>
            <a:endParaRPr lang="ru-RU" dirty="0" smtClean="0"/>
          </a:p>
          <a:p>
            <a:pPr marL="0" indent="0">
              <a:buNone/>
            </a:pPr>
            <a:r>
              <a:rPr lang="ru-RU" dirty="0" smtClean="0"/>
              <a:t>Если </a:t>
            </a:r>
            <a:r>
              <a:rPr lang="ru-RU" dirty="0"/>
              <a:t>s0 == 0 значит: Все объекты исходного набора, принадлежат к одному классу </a:t>
            </a:r>
            <a:endParaRPr lang="ru-RU" dirty="0" smtClean="0"/>
          </a:p>
          <a:p>
            <a:pPr marL="0" indent="0">
              <a:buNone/>
            </a:pPr>
            <a:r>
              <a:rPr lang="ru-RU" dirty="0" smtClean="0"/>
              <a:t>Сохраняем </a:t>
            </a:r>
            <a:r>
              <a:rPr lang="ru-RU" dirty="0"/>
              <a:t>этот класс в качестве листа дерева </a:t>
            </a:r>
            <a:endParaRPr lang="ru-RU" dirty="0" smtClean="0"/>
          </a:p>
          <a:p>
            <a:pPr marL="0" indent="0">
              <a:buNone/>
            </a:pPr>
            <a:r>
              <a:rPr lang="ru-RU" dirty="0" smtClean="0"/>
              <a:t>Если </a:t>
            </a:r>
            <a:r>
              <a:rPr lang="ru-RU" dirty="0"/>
              <a:t>s0 != 0 значит: Ищем предикат, который разбивает исходное множество таким образом чтобы уменьшилось среднее значение энтропии </a:t>
            </a:r>
            <a:endParaRPr lang="ru-RU" dirty="0" smtClean="0"/>
          </a:p>
          <a:p>
            <a:pPr marL="0" indent="0">
              <a:buNone/>
            </a:pPr>
            <a:r>
              <a:rPr lang="ru-RU" dirty="0" smtClean="0"/>
              <a:t>Найденный </a:t>
            </a:r>
            <a:r>
              <a:rPr lang="ru-RU" dirty="0"/>
              <a:t>предикат является частью дерева принятия решений, сохраняем его </a:t>
            </a:r>
            <a:endParaRPr lang="ru-RU" dirty="0" smtClean="0"/>
          </a:p>
          <a:p>
            <a:pPr marL="0" indent="0">
              <a:buNone/>
            </a:pPr>
            <a:r>
              <a:rPr lang="ru-RU" dirty="0" smtClean="0"/>
              <a:t>Разбиваем </a:t>
            </a:r>
            <a:r>
              <a:rPr lang="ru-RU" dirty="0"/>
              <a:t>исходное множество на подмножества, согласно предикату </a:t>
            </a:r>
            <a:endParaRPr lang="ru-RU" dirty="0" smtClean="0"/>
          </a:p>
          <a:p>
            <a:pPr marL="0" indent="0">
              <a:buNone/>
            </a:pPr>
            <a:r>
              <a:rPr lang="ru-RU" dirty="0" smtClean="0"/>
              <a:t>Повторяем </a:t>
            </a:r>
            <a:r>
              <a:rPr lang="ru-RU" dirty="0"/>
              <a:t>данную процедуру рекурсивно для каждого подмножества</a:t>
            </a:r>
          </a:p>
        </p:txBody>
      </p:sp>
    </p:spTree>
    <p:extLst>
      <p:ext uri="{BB962C8B-B14F-4D97-AF65-F5344CB8AC3E}">
        <p14:creationId xmlns:p14="http://schemas.microsoft.com/office/powerpoint/2010/main" val="243899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8085" y="671740"/>
            <a:ext cx="10515600" cy="4351338"/>
          </a:xfrm>
        </p:spPr>
        <p:txBody>
          <a:bodyPr/>
          <a:lstStyle/>
          <a:p>
            <a:pPr marL="0" indent="0">
              <a:buNone/>
            </a:pPr>
            <a:r>
              <a:rPr lang="ru-RU" dirty="0"/>
              <a:t>В основе популярных алгоритмов построения дерева решений, таких как ID3 и C4.5, лежит принцип жадной максимизации прироста информации – на каждом шаге выбирается тот признак, при разделении по которому прирост информации оказывается наибольшим. Дальше процедура повторяется рекурсивно, пока энтропия не окажется равной нулю или какой-то малой величине (если дерево не подгоняется идеально под обучающую выборку во избежание переобучения).</a:t>
            </a:r>
            <a:r>
              <a:rPr lang="ru-RU" dirty="0" smtClean="0"/>
              <a:t/>
            </a:r>
            <a:br>
              <a:rPr lang="ru-RU" dirty="0" smtClean="0"/>
            </a:br>
            <a:r>
              <a:rPr lang="ru-RU" dirty="0"/>
              <a:t>В разных алгоритмах применяются разные эвристики для "ранней остановки" или "отсечения", чтобы избежать построения переобученного дерева.</a:t>
            </a:r>
          </a:p>
        </p:txBody>
      </p:sp>
    </p:spTree>
    <p:extLst>
      <p:ext uri="{BB962C8B-B14F-4D97-AF65-F5344CB8AC3E}">
        <p14:creationId xmlns:p14="http://schemas.microsoft.com/office/powerpoint/2010/main" val="428608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ПИТОН</a:t>
            </a:r>
            <a:endParaRPr lang="ru-RU" dirty="0"/>
          </a:p>
        </p:txBody>
      </p:sp>
      <p:sp>
        <p:nvSpPr>
          <p:cNvPr id="3" name="Объект 2"/>
          <p:cNvSpPr>
            <a:spLocks noGrp="1"/>
          </p:cNvSpPr>
          <p:nvPr>
            <p:ph idx="1"/>
          </p:nvPr>
        </p:nvSpPr>
        <p:spPr/>
        <p:txBody>
          <a:bodyPr>
            <a:normAutofit lnSpcReduction="10000"/>
          </a:bodyPr>
          <a:lstStyle/>
          <a:p>
            <a:pPr marL="0" indent="0">
              <a:buNone/>
            </a:pPr>
            <a:r>
              <a:rPr lang="en-US" dirty="0" err="1" smtClean="0"/>
              <a:t>def</a:t>
            </a:r>
            <a:r>
              <a:rPr lang="en-US" dirty="0" smtClean="0"/>
              <a:t> build(L):</a:t>
            </a:r>
          </a:p>
          <a:p>
            <a:pPr marL="0" indent="0">
              <a:buNone/>
            </a:pPr>
            <a:r>
              <a:rPr lang="en-US" dirty="0" smtClean="0"/>
              <a:t>    create node t</a:t>
            </a:r>
          </a:p>
          <a:p>
            <a:pPr marL="0" indent="0">
              <a:buNone/>
            </a:pPr>
            <a:r>
              <a:rPr lang="en-US" dirty="0" smtClean="0"/>
              <a:t>    if the stopping criterion is True:</a:t>
            </a:r>
          </a:p>
          <a:p>
            <a:pPr marL="0" indent="0">
              <a:buNone/>
            </a:pPr>
            <a:r>
              <a:rPr lang="en-US" dirty="0" smtClean="0"/>
              <a:t>        assign a predictive model to t</a:t>
            </a:r>
          </a:p>
          <a:p>
            <a:pPr marL="0" indent="0">
              <a:buNone/>
            </a:pPr>
            <a:r>
              <a:rPr lang="en-US" dirty="0" smtClean="0"/>
              <a:t>    else:</a:t>
            </a:r>
          </a:p>
          <a:p>
            <a:pPr marL="0" indent="0">
              <a:buNone/>
            </a:pPr>
            <a:r>
              <a:rPr lang="en-US" dirty="0" smtClean="0"/>
              <a:t>        Find the best binary split L = </a:t>
            </a:r>
            <a:r>
              <a:rPr lang="en-US" dirty="0" err="1" smtClean="0"/>
              <a:t>L_left</a:t>
            </a:r>
            <a:r>
              <a:rPr lang="en-US" dirty="0" smtClean="0"/>
              <a:t> + </a:t>
            </a:r>
            <a:r>
              <a:rPr lang="en-US" dirty="0" err="1" smtClean="0"/>
              <a:t>L_right</a:t>
            </a:r>
            <a:endParaRPr lang="en-US" dirty="0" smtClean="0"/>
          </a:p>
          <a:p>
            <a:pPr marL="0" indent="0">
              <a:buNone/>
            </a:pPr>
            <a:r>
              <a:rPr lang="en-US" dirty="0" smtClean="0"/>
              <a:t>        </a:t>
            </a:r>
            <a:r>
              <a:rPr lang="en-US" dirty="0" err="1" smtClean="0"/>
              <a:t>t.left</a:t>
            </a:r>
            <a:r>
              <a:rPr lang="en-US" dirty="0" smtClean="0"/>
              <a:t> = build(</a:t>
            </a:r>
            <a:r>
              <a:rPr lang="en-US" dirty="0" err="1" smtClean="0"/>
              <a:t>L_left</a:t>
            </a:r>
            <a:r>
              <a:rPr lang="en-US" dirty="0" smtClean="0"/>
              <a:t>)</a:t>
            </a:r>
          </a:p>
          <a:p>
            <a:pPr marL="0" indent="0">
              <a:buNone/>
            </a:pPr>
            <a:r>
              <a:rPr lang="en-US" dirty="0" smtClean="0"/>
              <a:t>        </a:t>
            </a:r>
            <a:r>
              <a:rPr lang="en-US" dirty="0" err="1" smtClean="0"/>
              <a:t>t.right</a:t>
            </a:r>
            <a:r>
              <a:rPr lang="en-US" dirty="0" smtClean="0"/>
              <a:t> = build(</a:t>
            </a:r>
            <a:r>
              <a:rPr lang="en-US" dirty="0" err="1" smtClean="0"/>
              <a:t>L_right</a:t>
            </a:r>
            <a:r>
              <a:rPr lang="en-US" dirty="0" smtClean="0"/>
              <a:t>)</a:t>
            </a:r>
          </a:p>
          <a:p>
            <a:pPr marL="0" indent="0">
              <a:buNone/>
            </a:pPr>
            <a:r>
              <a:rPr lang="en-US" dirty="0" smtClean="0"/>
              <a:t>    return t </a:t>
            </a:r>
            <a:endParaRPr lang="ru-RU" dirty="0"/>
          </a:p>
        </p:txBody>
      </p:sp>
    </p:spTree>
    <p:extLst>
      <p:ext uri="{BB962C8B-B14F-4D97-AF65-F5344CB8AC3E}">
        <p14:creationId xmlns:p14="http://schemas.microsoft.com/office/powerpoint/2010/main" val="45763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Мы разобрались в том, как понятие энтропии позволяет формализовать представление о качестве разбиения в дереве. Но это всего лишь эвристика, существуют и другие:</a:t>
            </a:r>
          </a:p>
          <a:p>
            <a:r>
              <a:rPr lang="ru-RU" dirty="0" smtClean="0">
                <a:solidFill>
                  <a:srgbClr val="FF0000"/>
                </a:solidFill>
              </a:rPr>
              <a:t>Неопределенность </a:t>
            </a:r>
            <a:r>
              <a:rPr lang="ru-RU" dirty="0">
                <a:solidFill>
                  <a:srgbClr val="FF0000"/>
                </a:solidFill>
              </a:rPr>
              <a:t>Джини (</a:t>
            </a:r>
            <a:r>
              <a:rPr lang="ru-RU" dirty="0" err="1">
                <a:solidFill>
                  <a:srgbClr val="FF0000"/>
                </a:solidFill>
              </a:rPr>
              <a:t>Gini</a:t>
            </a:r>
            <a:r>
              <a:rPr lang="ru-RU" dirty="0">
                <a:solidFill>
                  <a:srgbClr val="FF0000"/>
                </a:solidFill>
              </a:rPr>
              <a:t> </a:t>
            </a:r>
            <a:r>
              <a:rPr lang="ru-RU" dirty="0" err="1">
                <a:solidFill>
                  <a:srgbClr val="FF0000"/>
                </a:solidFill>
              </a:rPr>
              <a:t>impurity</a:t>
            </a:r>
            <a:r>
              <a:rPr lang="ru-RU" dirty="0">
                <a:solidFill>
                  <a:srgbClr val="FF0000"/>
                </a:solidFill>
              </a:rPr>
              <a:t>): G=1</a:t>
            </a:r>
            <a:r>
              <a:rPr lang="ru-RU" dirty="0" smtClean="0">
                <a:solidFill>
                  <a:srgbClr val="FF0000"/>
                </a:solidFill>
              </a:rPr>
              <a:t>−∑(p)</a:t>
            </a:r>
            <a:r>
              <a:rPr lang="en-US" dirty="0" smtClean="0">
                <a:solidFill>
                  <a:srgbClr val="FF0000"/>
                </a:solidFill>
              </a:rPr>
              <a:t>^</a:t>
            </a:r>
            <a:r>
              <a:rPr lang="ru-RU" dirty="0" smtClean="0">
                <a:solidFill>
                  <a:srgbClr val="FF0000"/>
                </a:solidFill>
              </a:rPr>
              <a:t>2</a:t>
            </a:r>
            <a:r>
              <a:rPr lang="ru-RU" dirty="0">
                <a:solidFill>
                  <a:srgbClr val="FF0000"/>
                </a:solidFill>
              </a:rPr>
              <a:t>. </a:t>
            </a:r>
            <a:r>
              <a:rPr lang="ru-RU" dirty="0"/>
              <a:t>Максимизацию этого критерия можно интерпретировать как максимизацию числа пар объектов одного класса, оказавшихся в одном </a:t>
            </a:r>
            <a:r>
              <a:rPr lang="ru-RU" dirty="0" smtClean="0"/>
              <a:t>поддереве</a:t>
            </a:r>
            <a:endParaRPr lang="en-US" dirty="0" smtClean="0"/>
          </a:p>
          <a:p>
            <a:r>
              <a:rPr lang="ru-RU" dirty="0" smtClean="0"/>
              <a:t>Ошибка классификации</a:t>
            </a:r>
            <a:endParaRPr lang="ru-RU" dirty="0"/>
          </a:p>
          <a:p>
            <a:pPr marL="0" indent="0">
              <a:buNone/>
            </a:pPr>
            <a:endParaRPr lang="ru-RU" dirty="0"/>
          </a:p>
        </p:txBody>
      </p:sp>
    </p:spTree>
    <p:extLst>
      <p:ext uri="{BB962C8B-B14F-4D97-AF65-F5344CB8AC3E}">
        <p14:creationId xmlns:p14="http://schemas.microsoft.com/office/powerpoint/2010/main" val="3584739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smtClean="0"/>
              <a:t>Программа </a:t>
            </a:r>
            <a:endParaRPr lang="ru-RU" dirty="0"/>
          </a:p>
        </p:txBody>
      </p:sp>
    </p:spTree>
    <p:extLst>
      <p:ext uri="{BB962C8B-B14F-4D97-AF65-F5344CB8AC3E}">
        <p14:creationId xmlns:p14="http://schemas.microsoft.com/office/powerpoint/2010/main" val="158403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habrastorage.org/files/401/8cd/bea/4018cdbea7a64306be94ed784fce4a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32" y="296862"/>
            <a:ext cx="6886575"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1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3314" name="Picture 2" descr="https://habrastorage.org/files/bf1/1fe/490/bf11fe49088f428996a27b0d2d2a65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1" y="487362"/>
            <a:ext cx="912495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617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4338" name="Picture 2" descr="https://habrastorage.org/files/4a6/c17/1e0/4a6c171e06324bb2afee3c76eb6bb2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860" y="365124"/>
            <a:ext cx="6462940" cy="562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 </a:t>
            </a:r>
            <a:r>
              <a:rPr lang="en-US" dirty="0" err="1"/>
              <a:t>DecisionTreeClassifier</a:t>
            </a:r>
            <a:r>
              <a:rPr lang="en-US" dirty="0"/>
              <a:t> </a:t>
            </a:r>
            <a:r>
              <a:rPr lang="ru-RU" dirty="0"/>
              <a:t>в </a:t>
            </a:r>
            <a:r>
              <a:rPr lang="en-US" dirty="0" err="1"/>
              <a:t>Scikit</a:t>
            </a:r>
            <a:r>
              <a:rPr lang="en-US" dirty="0"/>
              <a:t>-learn</a:t>
            </a:r>
            <a:r>
              <a:rPr lang="en-US" dirty="0" smtClean="0"/>
              <a:t/>
            </a:r>
            <a:br>
              <a:rPr lang="en-US" dirty="0" smtClean="0"/>
            </a:br>
            <a:endParaRPr lang="ru-RU" dirty="0"/>
          </a:p>
        </p:txBody>
      </p:sp>
      <p:sp>
        <p:nvSpPr>
          <p:cNvPr id="4" name="Rectangle 1"/>
          <p:cNvSpPr>
            <a:spLocks noGrp="1" noChangeArrowheads="1"/>
          </p:cNvSpPr>
          <p:nvPr>
            <p:ph idx="1"/>
          </p:nvPr>
        </p:nvSpPr>
        <p:spPr bwMode="auto">
          <a:xfrm>
            <a:off x="178420" y="1595654"/>
            <a:ext cx="11801436"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smtClean="0">
                <a:ln>
                  <a:noFill/>
                </a:ln>
                <a:solidFill>
                  <a:srgbClr val="222222"/>
                </a:solidFill>
                <a:effectLst/>
                <a:latin typeface="-apple-system"/>
              </a:rPr>
              <a:t>Основные параметры класса </a:t>
            </a:r>
            <a:r>
              <a:rPr kumimoji="0" lang="ru-RU" altLang="ru-RU" sz="1800" b="0" i="0" u="none" strike="noStrike" cap="none" normalizeH="0" baseline="0" dirty="0" err="1" smtClean="0">
                <a:ln>
                  <a:noFill/>
                </a:ln>
                <a:solidFill>
                  <a:srgbClr val="992298"/>
                </a:solidFill>
                <a:effectLst/>
                <a:latin typeface="Menlo"/>
                <a:hlinkClick r:id="rId2"/>
              </a:rPr>
              <a:t>sklearn.tree.DecisionTreeClassifier</a:t>
            </a:r>
            <a:r>
              <a:rPr kumimoji="0" lang="ru-RU" altLang="ru-RU" sz="1800" b="0" i="0" u="none" strike="noStrike" cap="none" normalizeH="0" baseline="0" dirty="0" smtClean="0">
                <a:ln>
                  <a:noFill/>
                </a:ln>
                <a:solidFill>
                  <a:srgbClr val="222222"/>
                </a:solidFill>
                <a:effectLst/>
                <a:latin typeface="-apple-system"/>
              </a:rPr>
              <a:t>:</a:t>
            </a:r>
            <a:endParaRPr kumimoji="0" lang="ru-RU" alt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smtClean="0">
                <a:ln>
                  <a:noFill/>
                </a:ln>
                <a:solidFill>
                  <a:schemeClr val="tx1"/>
                </a:solidFill>
                <a:effectLst/>
              </a:rPr>
              <a:t/>
            </a:r>
            <a:br>
              <a:rPr kumimoji="0" lang="ru-RU" altLang="ru-RU" sz="1800" b="0" i="0" u="none" strike="noStrike" cap="none" normalizeH="0" baseline="0" dirty="0" smtClean="0">
                <a:ln>
                  <a:noFill/>
                </a:ln>
                <a:solidFill>
                  <a:schemeClr val="tx1"/>
                </a:solidFill>
                <a:effectLst/>
              </a:rPr>
            </a:br>
            <a:endParaRPr kumimoji="0" lang="ru-RU" alt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err="1" smtClean="0">
                <a:ln>
                  <a:noFill/>
                </a:ln>
                <a:solidFill>
                  <a:srgbClr val="222222"/>
                </a:solidFill>
                <a:effectLst/>
                <a:latin typeface="Menlo"/>
              </a:rPr>
              <a:t>max_depth</a:t>
            </a:r>
            <a:r>
              <a:rPr kumimoji="0" lang="ru-RU" altLang="ru-RU" sz="1800" b="0" i="0" u="none" strike="noStrike" cap="none" normalizeH="0" baseline="0" dirty="0" smtClean="0">
                <a:ln>
                  <a:noFill/>
                </a:ln>
                <a:solidFill>
                  <a:srgbClr val="222222"/>
                </a:solidFill>
                <a:effectLst/>
                <a:latin typeface="-apple-system"/>
              </a:rPr>
              <a:t> – максимальная глубина дерева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err="1" smtClean="0">
                <a:ln>
                  <a:noFill/>
                </a:ln>
                <a:solidFill>
                  <a:srgbClr val="222222"/>
                </a:solidFill>
                <a:effectLst/>
                <a:latin typeface="Menlo"/>
              </a:rPr>
              <a:t>max_features</a:t>
            </a:r>
            <a:r>
              <a:rPr kumimoji="0" lang="ru-RU" altLang="ru-RU" sz="1800" b="1" i="0" u="none" strike="noStrike" cap="none" normalizeH="0" baseline="0" dirty="0" smtClean="0">
                <a:ln>
                  <a:noFill/>
                </a:ln>
                <a:solidFill>
                  <a:srgbClr val="222222"/>
                </a:solidFill>
                <a:effectLst/>
                <a:latin typeface="-apple-system"/>
              </a:rPr>
              <a:t> </a:t>
            </a:r>
            <a:r>
              <a:rPr kumimoji="0" lang="ru-RU" altLang="ru-RU" sz="1800" b="0" i="0" u="none" strike="noStrike" cap="none" normalizeH="0" baseline="0" dirty="0" smtClean="0">
                <a:ln>
                  <a:noFill/>
                </a:ln>
                <a:solidFill>
                  <a:srgbClr val="222222"/>
                </a:solidFill>
                <a:effectLst/>
                <a:latin typeface="-apple-system"/>
              </a:rPr>
              <a:t>— максимальное число признаков, по которым ищется лучшее разбиение в дереве (это нужно потому, что при большом количестве признаков будет "дорого" искать лучшее (по критерию типа прироста информации) разбиение среди </a:t>
            </a:r>
            <a:r>
              <a:rPr kumimoji="0" lang="ru-RU" altLang="ru-RU" sz="1800" b="0" i="1" u="none" strike="noStrike" cap="none" normalizeH="0" baseline="0" dirty="0" smtClean="0">
                <a:ln>
                  <a:noFill/>
                </a:ln>
                <a:solidFill>
                  <a:srgbClr val="222222"/>
                </a:solidFill>
                <a:effectLst/>
                <a:latin typeface="-apple-system"/>
              </a:rPr>
              <a:t>всех</a:t>
            </a:r>
            <a:r>
              <a:rPr kumimoji="0" lang="ru-RU" altLang="ru-RU" sz="1800" b="0" i="0" u="none" strike="noStrike" cap="none" normalizeH="0" baseline="0" dirty="0" smtClean="0">
                <a:ln>
                  <a:noFill/>
                </a:ln>
                <a:solidFill>
                  <a:srgbClr val="222222"/>
                </a:solidFill>
                <a:effectLst/>
                <a:latin typeface="-apple-system"/>
              </a:rPr>
              <a:t> признаков)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1" i="0" u="none" strike="noStrike" cap="none" normalizeH="0" baseline="0" dirty="0" err="1" smtClean="0">
                <a:ln>
                  <a:noFill/>
                </a:ln>
                <a:solidFill>
                  <a:srgbClr val="222222"/>
                </a:solidFill>
                <a:effectLst/>
                <a:latin typeface="Menlo"/>
              </a:rPr>
              <a:t>min_samples_leaf</a:t>
            </a:r>
            <a:r>
              <a:rPr kumimoji="0" lang="ru-RU" altLang="ru-RU" sz="1800" b="0" i="0" u="none" strike="noStrike" cap="none" normalizeH="0" baseline="0" dirty="0" smtClean="0">
                <a:ln>
                  <a:noFill/>
                </a:ln>
                <a:solidFill>
                  <a:srgbClr val="222222"/>
                </a:solidFill>
                <a:effectLst/>
                <a:latin typeface="-apple-system"/>
              </a:rPr>
              <a:t> – минимальное число объектов в листе. У этого параметра есть понятная интерпретация: скажем, если он  равен 5, то дерево будет порождать только те классифицирующие правила, которые верны как минимум для 5 объектов</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smtClean="0">
                <a:ln>
                  <a:noFill/>
                </a:ln>
                <a:solidFill>
                  <a:schemeClr val="tx1"/>
                </a:solidFill>
                <a:effectLst/>
              </a:rPr>
              <a:t/>
            </a:r>
            <a:br>
              <a:rPr kumimoji="0" lang="ru-RU" altLang="ru-RU" sz="1800" b="0" i="0" u="none" strike="noStrike" cap="none" normalizeH="0" baseline="0" dirty="0" smtClean="0">
                <a:ln>
                  <a:noFill/>
                </a:ln>
                <a:solidFill>
                  <a:schemeClr val="tx1"/>
                </a:solidFill>
                <a:effectLst/>
              </a:rPr>
            </a:br>
            <a:endParaRPr kumimoji="0" lang="ru-RU" alt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smtClean="0">
                <a:ln>
                  <a:noFill/>
                </a:ln>
                <a:solidFill>
                  <a:srgbClr val="222222"/>
                </a:solidFill>
                <a:effectLst/>
                <a:latin typeface="-apple-system"/>
              </a:rPr>
              <a:t>Параметры дерева надо настраивать в зависимости от входных данных, и делается это обычно с помощью </a:t>
            </a:r>
            <a:r>
              <a:rPr kumimoji="0" lang="ru-RU" altLang="ru-RU" sz="1800" b="0" i="1" u="none" strike="noStrike" cap="none" normalizeH="0" baseline="0" dirty="0" smtClean="0">
                <a:ln>
                  <a:noFill/>
                </a:ln>
                <a:solidFill>
                  <a:srgbClr val="222222"/>
                </a:solidFill>
                <a:effectLst/>
                <a:latin typeface="-apple-system"/>
              </a:rPr>
              <a:t>кросс-</a:t>
            </a:r>
            <a:r>
              <a:rPr kumimoji="0" lang="ru-RU" altLang="ru-RU" sz="1800" b="0" i="1" u="none" strike="noStrike" cap="none" normalizeH="0" baseline="0" dirty="0" err="1" smtClean="0">
                <a:ln>
                  <a:noFill/>
                </a:ln>
                <a:solidFill>
                  <a:srgbClr val="222222"/>
                </a:solidFill>
                <a:effectLst/>
                <a:latin typeface="-apple-system"/>
              </a:rPr>
              <a:t>валидации</a:t>
            </a:r>
            <a:r>
              <a:rPr kumimoji="0" lang="ru-RU" altLang="ru-RU" sz="1200" b="0" i="0" u="none" strike="noStrike" cap="none" normalizeH="0" baseline="0" dirty="0" smtClean="0">
                <a:ln>
                  <a:noFill/>
                </a:ln>
                <a:solidFill>
                  <a:srgbClr val="222222"/>
                </a:solidFill>
                <a:effectLst/>
                <a:latin typeface="-apple-system"/>
              </a:rPr>
              <a:t>,.</a:t>
            </a:r>
            <a:endParaRPr kumimoji="0" lang="ru-RU" altLang="ru-RU"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370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ближайших соседей</a:t>
            </a:r>
          </a:p>
        </p:txBody>
      </p:sp>
      <p:sp>
        <p:nvSpPr>
          <p:cNvPr id="3" name="Объект 2"/>
          <p:cNvSpPr>
            <a:spLocks noGrp="1"/>
          </p:cNvSpPr>
          <p:nvPr>
            <p:ph idx="1"/>
          </p:nvPr>
        </p:nvSpPr>
        <p:spPr/>
        <p:txBody>
          <a:bodyPr/>
          <a:lstStyle/>
          <a:p>
            <a:pPr marL="0" indent="0">
              <a:buNone/>
            </a:pPr>
            <a:r>
              <a:rPr lang="ru-RU" dirty="0"/>
              <a:t>Метод ближайших соседей (k </a:t>
            </a:r>
            <a:r>
              <a:rPr lang="ru-RU" dirty="0" err="1"/>
              <a:t>Nearest</a:t>
            </a:r>
            <a:r>
              <a:rPr lang="ru-RU" dirty="0"/>
              <a:t> </a:t>
            </a:r>
            <a:r>
              <a:rPr lang="ru-RU" dirty="0" err="1"/>
              <a:t>Neighbors</a:t>
            </a:r>
            <a:r>
              <a:rPr lang="ru-RU" dirty="0"/>
              <a:t>, или </a:t>
            </a:r>
            <a:r>
              <a:rPr lang="ru-RU" dirty="0" err="1"/>
              <a:t>kNN</a:t>
            </a:r>
            <a:r>
              <a:rPr lang="ru-RU" dirty="0"/>
              <a:t>) — тоже очень популярный метод классификации, также иногда используемый в задачах регрессии. Это, наравне с деревом решений, один из самых понятных подходов к классификации. На уровне интуиции суть метода такова: посмотри на соседей, какие преобладают, таков и ты. Формально основой метода является гипотеза компактности: если метрика расстояния между примерами введена достаточно удачно, то схожие примеры гораздо чаще лежат в одном классе, чем в разных.</a:t>
            </a:r>
          </a:p>
        </p:txBody>
      </p:sp>
    </p:spTree>
    <p:extLst>
      <p:ext uri="{BB962C8B-B14F-4D97-AF65-F5344CB8AC3E}">
        <p14:creationId xmlns:p14="http://schemas.microsoft.com/office/powerpoint/2010/main" val="396620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01486" y="487740"/>
            <a:ext cx="9971314" cy="2308324"/>
          </a:xfrm>
          <a:prstGeom prst="rect">
            <a:avLst/>
          </a:prstGeom>
        </p:spPr>
        <p:txBody>
          <a:bodyPr wrap="square">
            <a:spAutoFit/>
          </a:bodyPr>
          <a:lstStyle/>
          <a:p>
            <a:r>
              <a:rPr lang="ru-RU" b="0" i="0" dirty="0" smtClean="0">
                <a:solidFill>
                  <a:srgbClr val="222222"/>
                </a:solidFill>
                <a:effectLst/>
                <a:latin typeface="-apple-system"/>
              </a:rPr>
              <a:t>Для классификации каждого из объектов тестовой выборки необходимо последовательно выполнить следующие операции:</a:t>
            </a:r>
          </a:p>
          <a:p>
            <a:endParaRPr lang="ru-RU" dirty="0">
              <a:solidFill>
                <a:srgbClr val="222222"/>
              </a:solidFill>
              <a:latin typeface="-apple-system"/>
            </a:endParaRPr>
          </a:p>
          <a:p>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Вычислить расстояние до каждого из объектов обучающей выборки</a:t>
            </a:r>
          </a:p>
          <a:p>
            <a:pPr>
              <a:buFont typeface="Arial" panose="020B0604020202020204" pitchFamily="34" charset="0"/>
              <a:buChar char="•"/>
            </a:pPr>
            <a:r>
              <a:rPr lang="ru-RU" b="0" i="0" dirty="0" smtClean="0">
                <a:solidFill>
                  <a:srgbClr val="222222"/>
                </a:solidFill>
                <a:effectLst/>
                <a:latin typeface="-apple-system"/>
              </a:rPr>
              <a:t>Отобрать k объектов обучающей выборки, расстояние до которых минимально</a:t>
            </a:r>
          </a:p>
          <a:p>
            <a:pPr>
              <a:buFont typeface="Arial" panose="020B0604020202020204" pitchFamily="34" charset="0"/>
              <a:buChar char="•"/>
            </a:pPr>
            <a:r>
              <a:rPr lang="ru-RU" b="0" i="0" dirty="0" smtClean="0">
                <a:solidFill>
                  <a:srgbClr val="222222"/>
                </a:solidFill>
                <a:effectLst/>
                <a:latin typeface="-apple-system"/>
              </a:rPr>
              <a:t>Класс классифицируемого объекта — это класс, наиболее часто встречающийся среди k ближайших соседей</a:t>
            </a:r>
            <a:endParaRPr lang="ru-RU" b="0" i="0" dirty="0">
              <a:solidFill>
                <a:srgbClr val="222222"/>
              </a:solidFill>
              <a:effectLst/>
              <a:latin typeface="-apple-system"/>
            </a:endParaRPr>
          </a:p>
        </p:txBody>
      </p:sp>
    </p:spTree>
    <p:extLst>
      <p:ext uri="{BB962C8B-B14F-4D97-AF65-F5344CB8AC3E}">
        <p14:creationId xmlns:p14="http://schemas.microsoft.com/office/powerpoint/2010/main" val="1742336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5429" y="631372"/>
            <a:ext cx="10635342" cy="3416320"/>
          </a:xfrm>
          <a:prstGeom prst="rect">
            <a:avLst/>
          </a:prstGeom>
        </p:spPr>
        <p:txBody>
          <a:bodyPr wrap="square">
            <a:spAutoFit/>
          </a:bodyPr>
          <a:lstStyle/>
          <a:p>
            <a:r>
              <a:rPr lang="ru-RU" b="0" i="0" dirty="0" smtClean="0">
                <a:solidFill>
                  <a:srgbClr val="222222"/>
                </a:solidFill>
                <a:effectLst/>
                <a:latin typeface="-apple-system"/>
              </a:rPr>
              <a:t>Качество классификации/регрессии методом ближайших соседей зависит от нескольких параметров:</a:t>
            </a:r>
          </a:p>
          <a:p>
            <a:endParaRPr lang="ru-RU" dirty="0">
              <a:solidFill>
                <a:srgbClr val="222222"/>
              </a:solidFill>
              <a:latin typeface="-apple-system"/>
            </a:endParaRPr>
          </a:p>
          <a:p>
            <a:endParaRPr lang="ru-RU" b="0" i="0" dirty="0" smtClean="0">
              <a:solidFill>
                <a:srgbClr val="222222"/>
              </a:solidFill>
              <a:effectLst/>
              <a:latin typeface="-apple-system"/>
            </a:endParaRPr>
          </a:p>
          <a:p>
            <a:pPr>
              <a:buFont typeface="Arial" panose="020B0604020202020204" pitchFamily="34" charset="0"/>
              <a:buChar char="•"/>
            </a:pPr>
            <a:r>
              <a:rPr lang="ru-RU" dirty="0" smtClean="0"/>
              <a:t> </a:t>
            </a:r>
            <a:r>
              <a:rPr lang="ru-RU" b="0" i="0" dirty="0" smtClean="0">
                <a:solidFill>
                  <a:srgbClr val="222222"/>
                </a:solidFill>
                <a:effectLst/>
                <a:latin typeface="-apple-system"/>
              </a:rPr>
              <a:t>число соседей</a:t>
            </a:r>
          </a:p>
          <a:p>
            <a:pPr>
              <a:buFont typeface="Arial" panose="020B0604020202020204" pitchFamily="34" charset="0"/>
              <a:buChar char="•"/>
            </a:pPr>
            <a:r>
              <a:rPr lang="ru-RU" b="0" i="0" dirty="0" smtClean="0">
                <a:solidFill>
                  <a:srgbClr val="222222"/>
                </a:solidFill>
                <a:effectLst/>
                <a:latin typeface="-apple-system"/>
              </a:rPr>
              <a:t>метрика расстояния между объектами (часто используются метрика Хэмминга, евклидово расстояние, косинусное расстояние и расстояние </a:t>
            </a:r>
            <a:r>
              <a:rPr lang="ru-RU" b="0" i="0" dirty="0" err="1" smtClean="0">
                <a:solidFill>
                  <a:srgbClr val="222222"/>
                </a:solidFill>
                <a:effectLst/>
                <a:latin typeface="-apple-system"/>
              </a:rPr>
              <a:t>Минковского</a:t>
            </a:r>
            <a:r>
              <a:rPr lang="ru-RU" b="0" i="0" dirty="0" smtClean="0">
                <a:solidFill>
                  <a:srgbClr val="222222"/>
                </a:solidFill>
                <a:effectLst/>
                <a:latin typeface="-apple-system"/>
              </a:rPr>
              <a:t>). Отметим, что при использовании большинства метрик значения признаков надо масштабировать. Условно говоря, чтобы признак "Зарплата" с диапазоном значений до 100 тысяч не вносил больший вклад в расстояние, чем "Возраст" со значениями до 100.</a:t>
            </a:r>
          </a:p>
          <a:p>
            <a:pPr>
              <a:buFont typeface="Arial" panose="020B0604020202020204" pitchFamily="34" charset="0"/>
              <a:buChar char="•"/>
            </a:pPr>
            <a:r>
              <a:rPr lang="ru-RU" b="0" i="0" dirty="0" smtClean="0">
                <a:solidFill>
                  <a:srgbClr val="222222"/>
                </a:solidFill>
                <a:effectLst/>
                <a:latin typeface="-apple-system"/>
              </a:rPr>
              <a:t>веса соседей (соседи тестового примера могут входить с разными весами, например, чем дальше пример, тем с меньшим коэффициентом учитывается его "голос")</a:t>
            </a:r>
            <a:endParaRPr lang="ru-RU" b="0" i="0" dirty="0">
              <a:solidFill>
                <a:srgbClr val="222222"/>
              </a:solidFill>
              <a:effectLst/>
              <a:latin typeface="-apple-system"/>
            </a:endParaRPr>
          </a:p>
        </p:txBody>
      </p:sp>
    </p:spTree>
    <p:extLst>
      <p:ext uri="{BB962C8B-B14F-4D97-AF65-F5344CB8AC3E}">
        <p14:creationId xmlns:p14="http://schemas.microsoft.com/office/powerpoint/2010/main" val="1423797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0371" y="474344"/>
            <a:ext cx="10472058" cy="3416320"/>
          </a:xfrm>
          <a:prstGeom prst="rect">
            <a:avLst/>
          </a:prstGeom>
        </p:spPr>
        <p:txBody>
          <a:bodyPr wrap="square">
            <a:spAutoFit/>
          </a:bodyPr>
          <a:lstStyle/>
          <a:p>
            <a:r>
              <a:rPr lang="ru-RU" b="0" i="0" dirty="0" smtClean="0">
                <a:solidFill>
                  <a:srgbClr val="222222"/>
                </a:solidFill>
                <a:effectLst/>
                <a:latin typeface="-apple-system"/>
              </a:rPr>
              <a:t>Основные параметры класса </a:t>
            </a:r>
            <a:r>
              <a:rPr lang="ru-RU" b="0" i="0" dirty="0" err="1" smtClean="0">
                <a:solidFill>
                  <a:srgbClr val="222222"/>
                </a:solidFill>
                <a:effectLst/>
                <a:latin typeface="-apple-system"/>
              </a:rPr>
              <a:t>sklearn.neighbors.KNeighborsClassifier</a:t>
            </a:r>
            <a:r>
              <a:rPr lang="ru-RU" b="0" i="0" dirty="0" smtClean="0">
                <a:solidFill>
                  <a:srgbClr val="222222"/>
                </a:solidFill>
                <a:effectLst/>
                <a:latin typeface="-apple-system"/>
              </a:rPr>
              <a:t>:</a:t>
            </a:r>
          </a:p>
          <a:p>
            <a:endParaRPr lang="ru-RU" b="0" i="0" dirty="0" smtClean="0">
              <a:solidFill>
                <a:srgbClr val="222222"/>
              </a:solidFill>
              <a:effectLst/>
              <a:latin typeface="-apple-system"/>
            </a:endParaRPr>
          </a:p>
          <a:p>
            <a:pPr>
              <a:buFont typeface="Arial" panose="020B0604020202020204" pitchFamily="34" charset="0"/>
              <a:buChar char="•"/>
            </a:pPr>
            <a:r>
              <a:rPr lang="ru-RU" b="0" i="0" dirty="0" err="1" smtClean="0">
                <a:solidFill>
                  <a:srgbClr val="222222"/>
                </a:solidFill>
                <a:effectLst/>
                <a:latin typeface="-apple-system"/>
              </a:rPr>
              <a:t>weights</a:t>
            </a:r>
            <a:r>
              <a:rPr lang="ru-RU" b="0" i="0" dirty="0" smtClean="0">
                <a:solidFill>
                  <a:srgbClr val="222222"/>
                </a:solidFill>
                <a:effectLst/>
                <a:latin typeface="-apple-system"/>
              </a:rPr>
              <a:t>: "</a:t>
            </a:r>
            <a:r>
              <a:rPr lang="ru-RU" b="0" i="0" dirty="0" err="1" smtClean="0">
                <a:solidFill>
                  <a:srgbClr val="222222"/>
                </a:solidFill>
                <a:effectLst/>
                <a:latin typeface="-apple-system"/>
              </a:rPr>
              <a:t>uniform</a:t>
            </a:r>
            <a:r>
              <a:rPr lang="ru-RU" b="0" i="0" dirty="0" smtClean="0">
                <a:solidFill>
                  <a:srgbClr val="222222"/>
                </a:solidFill>
                <a:effectLst/>
                <a:latin typeface="-apple-system"/>
              </a:rPr>
              <a:t>" (все веса равны), "</a:t>
            </a:r>
            <a:r>
              <a:rPr lang="ru-RU" b="0" i="0" dirty="0" err="1" smtClean="0">
                <a:solidFill>
                  <a:srgbClr val="222222"/>
                </a:solidFill>
                <a:effectLst/>
                <a:latin typeface="-apple-system"/>
              </a:rPr>
              <a:t>distance</a:t>
            </a:r>
            <a:r>
              <a:rPr lang="ru-RU" b="0" i="0" dirty="0" smtClean="0">
                <a:solidFill>
                  <a:srgbClr val="222222"/>
                </a:solidFill>
                <a:effectLst/>
                <a:latin typeface="-apple-system"/>
              </a:rPr>
              <a:t>" (вес обратно пропорционален расстоянию до тестового примера) или другая определенная пользователем функция</a:t>
            </a:r>
          </a:p>
          <a:p>
            <a:pPr>
              <a:buFont typeface="Arial" panose="020B0604020202020204" pitchFamily="34" charset="0"/>
              <a:buChar char="•"/>
            </a:pPr>
            <a:r>
              <a:rPr lang="ru-RU" b="0" i="0" dirty="0" err="1" smtClean="0">
                <a:solidFill>
                  <a:srgbClr val="222222"/>
                </a:solidFill>
                <a:effectLst/>
                <a:latin typeface="-apple-system"/>
              </a:rPr>
              <a:t>algorithm</a:t>
            </a:r>
            <a:r>
              <a:rPr lang="ru-RU" b="0" i="0" dirty="0" smtClean="0">
                <a:solidFill>
                  <a:srgbClr val="222222"/>
                </a:solidFill>
                <a:effectLst/>
                <a:latin typeface="-apple-system"/>
              </a:rPr>
              <a:t> (опционально): "</a:t>
            </a:r>
            <a:r>
              <a:rPr lang="ru-RU" b="0" i="0" dirty="0" err="1" smtClean="0">
                <a:solidFill>
                  <a:srgbClr val="222222"/>
                </a:solidFill>
                <a:effectLst/>
                <a:latin typeface="-apple-system"/>
              </a:rPr>
              <a:t>brute</a:t>
            </a:r>
            <a:r>
              <a:rPr lang="ru-RU" b="0" i="0" dirty="0" smtClean="0">
                <a:solidFill>
                  <a:srgbClr val="222222"/>
                </a:solidFill>
                <a:effectLst/>
                <a:latin typeface="-apple-system"/>
              </a:rPr>
              <a:t>", "</a:t>
            </a:r>
            <a:r>
              <a:rPr lang="ru-RU" b="0" i="0" dirty="0" err="1" smtClean="0">
                <a:solidFill>
                  <a:srgbClr val="222222"/>
                </a:solidFill>
                <a:effectLst/>
                <a:latin typeface="-apple-system"/>
              </a:rPr>
              <a:t>ball_tree</a:t>
            </a:r>
            <a:r>
              <a:rPr lang="ru-RU" b="0" i="0" dirty="0" smtClean="0">
                <a:solidFill>
                  <a:srgbClr val="222222"/>
                </a:solidFill>
                <a:effectLst/>
                <a:latin typeface="-apple-system"/>
              </a:rPr>
              <a:t>", "</a:t>
            </a:r>
            <a:r>
              <a:rPr lang="ru-RU" b="0" i="0" dirty="0" err="1" smtClean="0">
                <a:solidFill>
                  <a:srgbClr val="222222"/>
                </a:solidFill>
                <a:effectLst/>
                <a:latin typeface="-apple-system"/>
              </a:rPr>
              <a:t>KD_tree</a:t>
            </a:r>
            <a:r>
              <a:rPr lang="ru-RU" b="0" i="0" dirty="0" smtClean="0">
                <a:solidFill>
                  <a:srgbClr val="222222"/>
                </a:solidFill>
                <a:effectLst/>
                <a:latin typeface="-apple-system"/>
              </a:rPr>
              <a:t>", или "</a:t>
            </a:r>
            <a:r>
              <a:rPr lang="ru-RU" b="0" i="0" dirty="0" err="1" smtClean="0">
                <a:solidFill>
                  <a:srgbClr val="222222"/>
                </a:solidFill>
                <a:effectLst/>
                <a:latin typeface="-apple-system"/>
              </a:rPr>
              <a:t>auto</a:t>
            </a:r>
            <a:r>
              <a:rPr lang="ru-RU" b="0" i="0" dirty="0" smtClean="0">
                <a:solidFill>
                  <a:srgbClr val="222222"/>
                </a:solidFill>
                <a:effectLst/>
                <a:latin typeface="-apple-system"/>
              </a:rPr>
              <a:t>". В первом случае ближайшие соседи для каждого тестового примера считаются перебором обучающей выборки. Во втором и третьем — расстояние между примерами хранятся в дереве, что ускоряет нахождение ближайших соседей. В случае указания параметра "</a:t>
            </a:r>
            <a:r>
              <a:rPr lang="ru-RU" b="0" i="0" dirty="0" err="1" smtClean="0">
                <a:solidFill>
                  <a:srgbClr val="222222"/>
                </a:solidFill>
                <a:effectLst/>
                <a:latin typeface="-apple-system"/>
              </a:rPr>
              <a:t>auto</a:t>
            </a:r>
            <a:r>
              <a:rPr lang="ru-RU" b="0" i="0" dirty="0" smtClean="0">
                <a:solidFill>
                  <a:srgbClr val="222222"/>
                </a:solidFill>
                <a:effectLst/>
                <a:latin typeface="-apple-system"/>
              </a:rPr>
              <a:t>" подходящий способ нахождения соседей будет выбран автоматически на основе обучающей выборки.</a:t>
            </a:r>
          </a:p>
          <a:p>
            <a:pPr>
              <a:buFont typeface="Arial" panose="020B0604020202020204" pitchFamily="34" charset="0"/>
              <a:buChar char="•"/>
            </a:pPr>
            <a:r>
              <a:rPr lang="ru-RU" b="0" i="0" dirty="0" err="1" smtClean="0">
                <a:solidFill>
                  <a:srgbClr val="222222"/>
                </a:solidFill>
                <a:effectLst/>
                <a:latin typeface="-apple-system"/>
              </a:rPr>
              <a:t>leaf_size</a:t>
            </a:r>
            <a:r>
              <a:rPr lang="ru-RU" b="0" i="0" dirty="0" smtClean="0">
                <a:solidFill>
                  <a:srgbClr val="222222"/>
                </a:solidFill>
                <a:effectLst/>
                <a:latin typeface="-apple-system"/>
              </a:rPr>
              <a:t> (опционально): порог переключения на полный перебор в случае выбора </a:t>
            </a:r>
            <a:r>
              <a:rPr lang="ru-RU" b="0" i="0" dirty="0" err="1" smtClean="0">
                <a:solidFill>
                  <a:srgbClr val="222222"/>
                </a:solidFill>
                <a:effectLst/>
                <a:latin typeface="-apple-system"/>
              </a:rPr>
              <a:t>BallTree</a:t>
            </a:r>
            <a:r>
              <a:rPr lang="ru-RU" b="0" i="0" dirty="0" smtClean="0">
                <a:solidFill>
                  <a:srgbClr val="222222"/>
                </a:solidFill>
                <a:effectLst/>
                <a:latin typeface="-apple-system"/>
              </a:rPr>
              <a:t> или </a:t>
            </a:r>
            <a:r>
              <a:rPr lang="ru-RU" b="0" i="0" dirty="0" err="1" smtClean="0">
                <a:solidFill>
                  <a:srgbClr val="222222"/>
                </a:solidFill>
                <a:effectLst/>
                <a:latin typeface="-apple-system"/>
              </a:rPr>
              <a:t>KDTree</a:t>
            </a:r>
            <a:r>
              <a:rPr lang="ru-RU" b="0" i="0" dirty="0" smtClean="0">
                <a:solidFill>
                  <a:srgbClr val="222222"/>
                </a:solidFill>
                <a:effectLst/>
                <a:latin typeface="-apple-system"/>
              </a:rPr>
              <a:t> для нахождения соседей</a:t>
            </a:r>
          </a:p>
          <a:p>
            <a:pPr>
              <a:buFont typeface="Arial" panose="020B0604020202020204" pitchFamily="34" charset="0"/>
              <a:buChar char="•"/>
            </a:pPr>
            <a:r>
              <a:rPr lang="ru-RU" b="0" i="0" dirty="0" err="1" smtClean="0">
                <a:solidFill>
                  <a:srgbClr val="222222"/>
                </a:solidFill>
                <a:effectLst/>
                <a:latin typeface="-apple-system"/>
              </a:rPr>
              <a:t>metric</a:t>
            </a:r>
            <a:r>
              <a:rPr lang="ru-RU" b="0" i="0" dirty="0" smtClean="0">
                <a:solidFill>
                  <a:srgbClr val="222222"/>
                </a:solidFill>
                <a:effectLst/>
                <a:latin typeface="-apple-system"/>
              </a:rPr>
              <a:t>: "</a:t>
            </a:r>
            <a:r>
              <a:rPr lang="ru-RU" b="0" i="0" dirty="0" err="1" smtClean="0">
                <a:solidFill>
                  <a:srgbClr val="222222"/>
                </a:solidFill>
                <a:effectLst/>
                <a:latin typeface="-apple-system"/>
              </a:rPr>
              <a:t>minkowski</a:t>
            </a:r>
            <a:r>
              <a:rPr lang="ru-RU" b="0" i="0" dirty="0" smtClean="0">
                <a:solidFill>
                  <a:srgbClr val="222222"/>
                </a:solidFill>
                <a:effectLst/>
                <a:latin typeface="-apple-system"/>
              </a:rPr>
              <a:t>", "</a:t>
            </a:r>
            <a:r>
              <a:rPr lang="ru-RU" b="0" i="0" dirty="0" err="1" smtClean="0">
                <a:solidFill>
                  <a:srgbClr val="222222"/>
                </a:solidFill>
                <a:effectLst/>
                <a:latin typeface="-apple-system"/>
              </a:rPr>
              <a:t>manhattan</a:t>
            </a:r>
            <a:r>
              <a:rPr lang="ru-RU" b="0" i="0" dirty="0" smtClean="0">
                <a:solidFill>
                  <a:srgbClr val="222222"/>
                </a:solidFill>
                <a:effectLst/>
                <a:latin typeface="-apple-system"/>
              </a:rPr>
              <a:t>", "</a:t>
            </a:r>
            <a:r>
              <a:rPr lang="ru-RU" b="0" i="0" dirty="0" err="1" smtClean="0">
                <a:solidFill>
                  <a:srgbClr val="222222"/>
                </a:solidFill>
                <a:effectLst/>
                <a:latin typeface="-apple-system"/>
              </a:rPr>
              <a:t>euclidean</a:t>
            </a:r>
            <a:r>
              <a:rPr lang="ru-RU" b="0" i="0" dirty="0" smtClean="0">
                <a:solidFill>
                  <a:srgbClr val="222222"/>
                </a:solidFill>
                <a:effectLst/>
                <a:latin typeface="-apple-system"/>
              </a:rPr>
              <a:t>", "</a:t>
            </a:r>
            <a:r>
              <a:rPr lang="ru-RU" b="0" i="0" dirty="0" err="1" smtClean="0">
                <a:solidFill>
                  <a:srgbClr val="222222"/>
                </a:solidFill>
                <a:effectLst/>
                <a:latin typeface="-apple-system"/>
              </a:rPr>
              <a:t>chebyshev</a:t>
            </a:r>
            <a:r>
              <a:rPr lang="ru-RU" b="0" i="0" dirty="0" smtClean="0">
                <a:solidFill>
                  <a:srgbClr val="222222"/>
                </a:solidFill>
                <a:effectLst/>
                <a:latin typeface="-apple-system"/>
              </a:rPr>
              <a:t>" и другие</a:t>
            </a:r>
            <a:endParaRPr lang="ru-RU" b="0" i="0" dirty="0">
              <a:solidFill>
                <a:srgbClr val="222222"/>
              </a:solidFill>
              <a:effectLst/>
              <a:latin typeface="-apple-system"/>
            </a:endParaRPr>
          </a:p>
        </p:txBody>
      </p:sp>
    </p:spTree>
    <p:extLst>
      <p:ext uri="{BB962C8B-B14F-4D97-AF65-F5344CB8AC3E}">
        <p14:creationId xmlns:p14="http://schemas.microsoft.com/office/powerpoint/2010/main" val="47328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76943" y="533400"/>
            <a:ext cx="10199914" cy="2031325"/>
          </a:xfrm>
          <a:prstGeom prst="rect">
            <a:avLst/>
          </a:prstGeom>
        </p:spPr>
        <p:txBody>
          <a:bodyPr wrap="square">
            <a:spAutoFit/>
          </a:bodyPr>
          <a:lstStyle/>
          <a:p>
            <a:r>
              <a:rPr lang="ru-RU" b="0" i="0" dirty="0" smtClean="0">
                <a:solidFill>
                  <a:srgbClr val="222222"/>
                </a:solidFill>
                <a:effectLst/>
                <a:latin typeface="Fira Sans"/>
              </a:rPr>
              <a:t>Выбор параметров модели и кросс-</a:t>
            </a:r>
            <a:r>
              <a:rPr lang="ru-RU" b="0" i="0" dirty="0" err="1" smtClean="0">
                <a:solidFill>
                  <a:srgbClr val="222222"/>
                </a:solidFill>
                <a:effectLst/>
                <a:latin typeface="Fira Sans"/>
              </a:rPr>
              <a:t>валидация</a:t>
            </a:r>
            <a:endParaRPr lang="ru-RU" b="0" i="0" dirty="0" smtClean="0">
              <a:solidFill>
                <a:srgbClr val="222222"/>
              </a:solidFill>
              <a:effectLst/>
              <a:latin typeface="Fira Sans"/>
            </a:endParaRPr>
          </a:p>
          <a:p>
            <a:r>
              <a:rPr lang="ru-RU" dirty="0" smtClean="0"/>
              <a:t/>
            </a:r>
            <a:br>
              <a:rPr lang="ru-RU" dirty="0" smtClean="0"/>
            </a:br>
            <a:r>
              <a:rPr lang="ru-RU" b="0" i="0" dirty="0" smtClean="0">
                <a:solidFill>
                  <a:srgbClr val="222222"/>
                </a:solidFill>
                <a:effectLst/>
                <a:latin typeface="-apple-system"/>
              </a:rPr>
              <a:t>Главная задача обучаемых алгоритмов – их способность </a:t>
            </a:r>
            <a:r>
              <a:rPr lang="ru-RU" b="0" i="1" dirty="0" smtClean="0">
                <a:solidFill>
                  <a:srgbClr val="222222"/>
                </a:solidFill>
                <a:effectLst/>
                <a:latin typeface="-apple-system"/>
              </a:rPr>
              <a:t>обобщаться</a:t>
            </a:r>
            <a:r>
              <a:rPr lang="ru-RU" b="0" i="0" dirty="0" smtClean="0">
                <a:solidFill>
                  <a:srgbClr val="222222"/>
                </a:solidFill>
                <a:effectLst/>
                <a:latin typeface="-apple-system"/>
              </a:rPr>
              <a:t>, то есть хорошо работать на новых данных. Поскольку на новых данных мы сразу не можем проверить качество построенной модели (нам ведь надо для них сделать прогноз, то есть истинных значений целевого признака мы для них не знаем), то надо пожертвовать небольшой порцией данных, чтоб на ней проверить качество модели.</a:t>
            </a:r>
            <a:endParaRPr lang="ru-RU" b="0" i="0" dirty="0">
              <a:solidFill>
                <a:srgbClr val="222222"/>
              </a:solidFill>
              <a:effectLst/>
              <a:latin typeface="-apple-system"/>
            </a:endParaRPr>
          </a:p>
        </p:txBody>
      </p:sp>
    </p:spTree>
    <p:extLst>
      <p:ext uri="{BB962C8B-B14F-4D97-AF65-F5344CB8AC3E}">
        <p14:creationId xmlns:p14="http://schemas.microsoft.com/office/powerpoint/2010/main" val="565348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89857" y="500743"/>
            <a:ext cx="10363200" cy="2862322"/>
          </a:xfrm>
          <a:prstGeom prst="rect">
            <a:avLst/>
          </a:prstGeom>
        </p:spPr>
        <p:txBody>
          <a:bodyPr wrap="square">
            <a:spAutoFit/>
          </a:bodyPr>
          <a:lstStyle/>
          <a:p>
            <a:r>
              <a:rPr lang="ru-RU" b="0" i="0" dirty="0" smtClean="0">
                <a:solidFill>
                  <a:srgbClr val="222222"/>
                </a:solidFill>
                <a:effectLst/>
                <a:latin typeface="-apple-system"/>
              </a:rPr>
              <a:t>Чаще всего это делается одним из 2 способов:</a:t>
            </a:r>
            <a:endParaRPr lang="en-US" b="0" i="0" dirty="0" smtClean="0">
              <a:solidFill>
                <a:srgbClr val="222222"/>
              </a:solidFill>
              <a:effectLst/>
              <a:latin typeface="-apple-system"/>
            </a:endParaRPr>
          </a:p>
          <a:p>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отложенная выборка (</a:t>
            </a:r>
            <a:r>
              <a:rPr lang="ru-RU" b="0" i="1" dirty="0" err="1" smtClean="0">
                <a:solidFill>
                  <a:srgbClr val="222222"/>
                </a:solidFill>
                <a:effectLst/>
                <a:latin typeface="-apple-system"/>
              </a:rPr>
              <a:t>held-out</a:t>
            </a:r>
            <a:r>
              <a:rPr lang="ru-RU" b="0" i="1" dirty="0" smtClean="0">
                <a:solidFill>
                  <a:srgbClr val="222222"/>
                </a:solidFill>
                <a:effectLst/>
                <a:latin typeface="-apple-system"/>
              </a:rPr>
              <a:t>/</a:t>
            </a:r>
            <a:r>
              <a:rPr lang="ru-RU" b="0" i="1" dirty="0" err="1" smtClean="0">
                <a:solidFill>
                  <a:srgbClr val="222222"/>
                </a:solidFill>
                <a:effectLst/>
                <a:latin typeface="-apple-system"/>
              </a:rPr>
              <a:t>hold-out</a:t>
            </a:r>
            <a:r>
              <a:rPr lang="ru-RU" b="0" i="1" dirty="0" smtClean="0">
                <a:solidFill>
                  <a:srgbClr val="222222"/>
                </a:solidFill>
                <a:effectLst/>
                <a:latin typeface="-apple-system"/>
              </a:rPr>
              <a:t> </a:t>
            </a:r>
            <a:r>
              <a:rPr lang="ru-RU" b="0" i="1" dirty="0" err="1" smtClean="0">
                <a:solidFill>
                  <a:srgbClr val="222222"/>
                </a:solidFill>
                <a:effectLst/>
                <a:latin typeface="-apple-system"/>
              </a:rPr>
              <a:t>set</a:t>
            </a:r>
            <a:r>
              <a:rPr lang="ru-RU" b="0" i="0" dirty="0" smtClean="0">
                <a:solidFill>
                  <a:srgbClr val="222222"/>
                </a:solidFill>
                <a:effectLst/>
                <a:latin typeface="-apple-system"/>
              </a:rPr>
              <a:t>). При таком подходе мы оставляем какую-то долю обучающей выборки (как правило от 20% до 40%), обучаем модель на остальных данных (60-80% исходной выборки) и считаем некоторую метрику качества модели (например, самое простое – долю правильных ответов в задаче классификации) на отложенной выборке.</a:t>
            </a:r>
            <a:endParaRPr lang="en-US" b="0" i="0" dirty="0" smtClean="0">
              <a:solidFill>
                <a:srgbClr val="222222"/>
              </a:solidFill>
              <a:effectLst/>
              <a:latin typeface="-apple-system"/>
            </a:endParaRPr>
          </a:p>
          <a:p>
            <a:pPr>
              <a:buFont typeface="Arial" panose="020B0604020202020204" pitchFamily="34" charset="0"/>
              <a:buChar char="•"/>
            </a:pPr>
            <a:endParaRPr lang="en-US" dirty="0">
              <a:solidFill>
                <a:srgbClr val="222222"/>
              </a:solidFill>
              <a:latin typeface="-apple-system"/>
            </a:endParaRPr>
          </a:p>
          <a:p>
            <a:pPr>
              <a:buFont typeface="Arial" panose="020B0604020202020204" pitchFamily="34" charset="0"/>
              <a:buChar char="•"/>
            </a:pPr>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кросс-</a:t>
            </a:r>
            <a:r>
              <a:rPr lang="ru-RU" b="0" i="0" dirty="0" err="1" smtClean="0">
                <a:solidFill>
                  <a:srgbClr val="222222"/>
                </a:solidFill>
                <a:effectLst/>
                <a:latin typeface="-apple-system"/>
              </a:rPr>
              <a:t>валидация</a:t>
            </a:r>
            <a:r>
              <a:rPr lang="ru-RU" b="0" i="0" dirty="0" smtClean="0">
                <a:solidFill>
                  <a:srgbClr val="222222"/>
                </a:solidFill>
                <a:effectLst/>
                <a:latin typeface="-apple-system"/>
              </a:rPr>
              <a:t> (</a:t>
            </a:r>
            <a:r>
              <a:rPr lang="ru-RU" b="0" i="1" dirty="0" err="1" smtClean="0">
                <a:solidFill>
                  <a:srgbClr val="222222"/>
                </a:solidFill>
                <a:effectLst/>
                <a:latin typeface="-apple-system"/>
              </a:rPr>
              <a:t>cross-validation</a:t>
            </a:r>
            <a:r>
              <a:rPr lang="ru-RU" b="0" i="0" dirty="0" smtClean="0">
                <a:solidFill>
                  <a:srgbClr val="222222"/>
                </a:solidFill>
                <a:effectLst/>
                <a:latin typeface="-apple-system"/>
              </a:rPr>
              <a:t>, на русский еще переводят как скользящий или перекрестный контроль). Тут самый частый случай – K-</a:t>
            </a:r>
            <a:r>
              <a:rPr lang="ru-RU" b="0" i="0" dirty="0" err="1" smtClean="0">
                <a:solidFill>
                  <a:srgbClr val="222222"/>
                </a:solidFill>
                <a:effectLst/>
                <a:latin typeface="-apple-system"/>
              </a:rPr>
              <a:t>fold</a:t>
            </a:r>
            <a:r>
              <a:rPr lang="ru-RU" b="0" i="0" dirty="0" smtClean="0">
                <a:solidFill>
                  <a:srgbClr val="222222"/>
                </a:solidFill>
                <a:effectLst/>
                <a:latin typeface="-apple-system"/>
              </a:rPr>
              <a:t> кросс-</a:t>
            </a:r>
            <a:r>
              <a:rPr lang="ru-RU" b="0" i="0" dirty="0" err="1" smtClean="0">
                <a:solidFill>
                  <a:srgbClr val="222222"/>
                </a:solidFill>
                <a:effectLst/>
                <a:latin typeface="-apple-system"/>
              </a:rPr>
              <a:t>валидация</a:t>
            </a:r>
            <a:endParaRPr lang="ru-RU" b="0" i="0" dirty="0">
              <a:solidFill>
                <a:srgbClr val="222222"/>
              </a:solidFill>
              <a:effectLst/>
              <a:latin typeface="-apple-system"/>
            </a:endParaRPr>
          </a:p>
        </p:txBody>
      </p:sp>
    </p:spTree>
    <p:extLst>
      <p:ext uri="{BB962C8B-B14F-4D97-AF65-F5344CB8AC3E}">
        <p14:creationId xmlns:p14="http://schemas.microsoft.com/office/powerpoint/2010/main" val="358901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s://habrastorage.org/files/b1d/706/e6c/b1d706e6c9df49c297b6152878a2d0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032" y="1027906"/>
            <a:ext cx="9525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317170" y="4190724"/>
            <a:ext cx="10178143" cy="1200329"/>
          </a:xfrm>
          <a:prstGeom prst="rect">
            <a:avLst/>
          </a:prstGeom>
        </p:spPr>
        <p:txBody>
          <a:bodyPr wrap="square">
            <a:spAutoFit/>
          </a:bodyPr>
          <a:lstStyle/>
          <a:p>
            <a:r>
              <a:rPr lang="ru-RU" b="0" i="0" dirty="0" smtClean="0">
                <a:solidFill>
                  <a:srgbClr val="222222"/>
                </a:solidFill>
                <a:effectLst/>
                <a:latin typeface="-apple-system"/>
              </a:rPr>
              <a:t>Тут модель обучается K раз на разных (K−1) </a:t>
            </a:r>
            <a:r>
              <a:rPr lang="ru-RU" b="0" i="0" dirty="0" err="1" smtClean="0">
                <a:solidFill>
                  <a:srgbClr val="222222"/>
                </a:solidFill>
                <a:effectLst/>
                <a:latin typeface="-apple-system"/>
              </a:rPr>
              <a:t>подвыборках</a:t>
            </a:r>
            <a:r>
              <a:rPr lang="ru-RU" b="0" i="0" dirty="0" smtClean="0">
                <a:solidFill>
                  <a:srgbClr val="222222"/>
                </a:solidFill>
                <a:effectLst/>
                <a:latin typeface="-apple-system"/>
              </a:rPr>
              <a:t> исходной выборки (белый цвет), а проверяется на одной </a:t>
            </a:r>
            <a:r>
              <a:rPr lang="ru-RU" b="0" i="0" dirty="0" err="1" smtClean="0">
                <a:solidFill>
                  <a:srgbClr val="222222"/>
                </a:solidFill>
                <a:effectLst/>
                <a:latin typeface="-apple-system"/>
              </a:rPr>
              <a:t>подвыборке</a:t>
            </a:r>
            <a:r>
              <a:rPr lang="ru-RU" b="0" i="0" dirty="0" smtClean="0">
                <a:solidFill>
                  <a:srgbClr val="222222"/>
                </a:solidFill>
                <a:effectLst/>
                <a:latin typeface="-apple-system"/>
              </a:rPr>
              <a:t> (каждый раз на разной, оранжевый цвет).</a:t>
            </a:r>
            <a:r>
              <a:rPr lang="ru-RU" dirty="0" smtClean="0"/>
              <a:t/>
            </a:r>
            <a:br>
              <a:rPr lang="ru-RU" dirty="0" smtClean="0"/>
            </a:br>
            <a:r>
              <a:rPr lang="ru-RU" b="0" i="0" dirty="0" smtClean="0">
                <a:solidFill>
                  <a:srgbClr val="222222"/>
                </a:solidFill>
                <a:effectLst/>
                <a:latin typeface="-apple-system"/>
              </a:rPr>
              <a:t>Получаются K оценок качества модели, которые обычно усредняются, выдавая среднюю оценку качества классификации/регрессии на кросс-</a:t>
            </a:r>
            <a:r>
              <a:rPr lang="ru-RU" b="0" i="0" dirty="0" err="1" smtClean="0">
                <a:solidFill>
                  <a:srgbClr val="222222"/>
                </a:solidFill>
                <a:effectLst/>
                <a:latin typeface="-apple-system"/>
              </a:rPr>
              <a:t>валидации</a:t>
            </a:r>
            <a:r>
              <a:rPr lang="ru-RU" b="0" i="0" dirty="0" smtClean="0">
                <a:solidFill>
                  <a:srgbClr val="222222"/>
                </a:solidFill>
                <a:effectLst/>
                <a:latin typeface="-apple-system"/>
              </a:rPr>
              <a:t>.</a:t>
            </a:r>
            <a:endParaRPr lang="ru-RU" dirty="0"/>
          </a:p>
        </p:txBody>
      </p:sp>
    </p:spTree>
    <p:extLst>
      <p:ext uri="{BB962C8B-B14F-4D97-AF65-F5344CB8AC3E}">
        <p14:creationId xmlns:p14="http://schemas.microsoft.com/office/powerpoint/2010/main" val="313734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habrastorage.org/files/194/9b6/ae9/1949b6ae97ab4fc9b1a37fbf182eda8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861" y="832757"/>
            <a:ext cx="7008033" cy="474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6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habrastorage.org/files/efe/630/812/efe6308122d24681a635fdf8a6d361d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102" y="421367"/>
            <a:ext cx="7463155" cy="588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96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habrastorage.org/files/004/5a7/9a2/0045a79a2b1c4c378cdb3fb1e80b1d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346" y="528402"/>
            <a:ext cx="7344681" cy="596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93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9458" name="Picture 2" descr="https://habrastorage.org/files/077/436/c6b/077436c6b10044b8a7d673c6400798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781"/>
            <a:ext cx="12033476" cy="690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802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20482" name="Picture 2" descr="https://habrastorage.org/files/998/ad6/80c/998ad680c23e482d90193066059ec9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208869"/>
            <a:ext cx="7702097" cy="625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49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37457" y="391886"/>
            <a:ext cx="10961914" cy="4801314"/>
          </a:xfrm>
          <a:prstGeom prst="rect">
            <a:avLst/>
          </a:prstGeom>
        </p:spPr>
        <p:txBody>
          <a:bodyPr wrap="square">
            <a:spAutoFit/>
          </a:bodyPr>
          <a:lstStyle/>
          <a:p>
            <a:r>
              <a:rPr lang="ru-RU" b="0" i="0" dirty="0" smtClean="0">
                <a:solidFill>
                  <a:srgbClr val="222222"/>
                </a:solidFill>
                <a:effectLst/>
                <a:latin typeface="Fira Sans"/>
              </a:rPr>
              <a:t>Плюсы и минусы деревьев решений</a:t>
            </a:r>
          </a:p>
          <a:p>
            <a:r>
              <a:rPr lang="ru-RU" dirty="0" smtClean="0"/>
              <a:t/>
            </a:r>
            <a:br>
              <a:rPr lang="ru-RU" dirty="0" smtClean="0"/>
            </a:br>
            <a:r>
              <a:rPr lang="ru-RU" b="0" i="0" dirty="0" smtClean="0">
                <a:solidFill>
                  <a:srgbClr val="222222"/>
                </a:solidFill>
                <a:effectLst/>
                <a:latin typeface="-apple-system"/>
              </a:rPr>
              <a:t>Плюсы:</a:t>
            </a:r>
          </a:p>
          <a:p>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Порождение четких правил классификации, понятных человеку, например, "если возраст &lt; 25 и интерес к мотоциклам, то отказать в кредите". Это свойство называют интерпретируемостью модели;</a:t>
            </a:r>
          </a:p>
          <a:p>
            <a:pPr>
              <a:buFont typeface="Arial" panose="020B0604020202020204" pitchFamily="34" charset="0"/>
              <a:buChar char="•"/>
            </a:pPr>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Деревья решений могут легко визуализироваться, то есть может "интерпретироваться" (строгого определения я не видел) как сама модель (дерево), так и прогноз для отдельного взятого тестового объекта (путь в дереве);</a:t>
            </a:r>
          </a:p>
          <a:p>
            <a:pPr>
              <a:buFont typeface="Arial" panose="020B0604020202020204" pitchFamily="34" charset="0"/>
              <a:buChar char="•"/>
            </a:pPr>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Быстрые процессы обучения и прогнозирования;</a:t>
            </a:r>
          </a:p>
          <a:p>
            <a:pPr>
              <a:buFont typeface="Arial" panose="020B0604020202020204" pitchFamily="34" charset="0"/>
              <a:buChar char="•"/>
            </a:pPr>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Малое число параметров модели;</a:t>
            </a:r>
          </a:p>
          <a:p>
            <a:pPr>
              <a:buFont typeface="Arial" panose="020B0604020202020204" pitchFamily="34" charset="0"/>
              <a:buChar char="•"/>
            </a:pPr>
            <a:endParaRPr lang="ru-RU" b="0" i="0" dirty="0" smtClean="0">
              <a:solidFill>
                <a:srgbClr val="222222"/>
              </a:solidFill>
              <a:effectLst/>
              <a:latin typeface="-apple-system"/>
            </a:endParaRPr>
          </a:p>
          <a:p>
            <a:pPr>
              <a:buFont typeface="Arial" panose="020B0604020202020204" pitchFamily="34" charset="0"/>
              <a:buChar char="•"/>
            </a:pPr>
            <a:r>
              <a:rPr lang="ru-RU" b="0" i="0" dirty="0" smtClean="0">
                <a:solidFill>
                  <a:srgbClr val="222222"/>
                </a:solidFill>
                <a:effectLst/>
                <a:latin typeface="-apple-system"/>
              </a:rPr>
              <a:t>Поддержка и числовых, и категориальных признаков.</a:t>
            </a:r>
            <a:endParaRPr lang="ru-RU" b="0" i="0" dirty="0">
              <a:solidFill>
                <a:srgbClr val="222222"/>
              </a:solidFill>
              <a:effectLst/>
              <a:latin typeface="-apple-system"/>
            </a:endParaRPr>
          </a:p>
        </p:txBody>
      </p:sp>
    </p:spTree>
    <p:extLst>
      <p:ext uri="{BB962C8B-B14F-4D97-AF65-F5344CB8AC3E}">
        <p14:creationId xmlns:p14="http://schemas.microsoft.com/office/powerpoint/2010/main" val="191815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9228" y="366940"/>
            <a:ext cx="10515600" cy="4351338"/>
          </a:xfrm>
        </p:spPr>
        <p:txBody>
          <a:bodyPr>
            <a:normAutofit lnSpcReduction="10000"/>
          </a:bodyPr>
          <a:lstStyle/>
          <a:p>
            <a:pPr marL="0" indent="0">
              <a:buNone/>
            </a:pPr>
            <a:r>
              <a:rPr lang="ru-RU" dirty="0"/>
              <a:t>Плюсы и минусы метода ближайших соседей</a:t>
            </a:r>
          </a:p>
          <a:p>
            <a:pPr marL="0" indent="0">
              <a:buNone/>
            </a:pPr>
            <a:r>
              <a:rPr lang="ru-RU" dirty="0" smtClean="0"/>
              <a:t/>
            </a:r>
            <a:br>
              <a:rPr lang="ru-RU" dirty="0" smtClean="0"/>
            </a:br>
            <a:r>
              <a:rPr lang="ru-RU" dirty="0"/>
              <a:t>Плюсы:</a:t>
            </a:r>
          </a:p>
          <a:p>
            <a:r>
              <a:rPr lang="ru-RU" dirty="0" smtClean="0"/>
              <a:t>Простая </a:t>
            </a:r>
            <a:r>
              <a:rPr lang="ru-RU" dirty="0"/>
              <a:t>реализация;</a:t>
            </a:r>
          </a:p>
          <a:p>
            <a:r>
              <a:rPr lang="ru-RU" dirty="0"/>
              <a:t>Неплохо изучен теоретически;</a:t>
            </a:r>
          </a:p>
          <a:p>
            <a:r>
              <a:rPr lang="ru-RU" dirty="0"/>
              <a:t>Как правило, метод хорош для первого решения задачи, причем не только классификации или регрессии, но и, например, рекомендации;</a:t>
            </a:r>
          </a:p>
          <a:p>
            <a:r>
              <a:rPr lang="ru-RU" dirty="0"/>
              <a:t>Можно адаптировать под нужную задачу выбором метрики или ядра</a:t>
            </a:r>
          </a:p>
          <a:p>
            <a:endParaRPr lang="ru-RU" dirty="0"/>
          </a:p>
        </p:txBody>
      </p:sp>
    </p:spTree>
    <p:extLst>
      <p:ext uri="{BB962C8B-B14F-4D97-AF65-F5344CB8AC3E}">
        <p14:creationId xmlns:p14="http://schemas.microsoft.com/office/powerpoint/2010/main" val="128536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строится дерево решений</a:t>
            </a:r>
            <a:br>
              <a:rPr lang="ru-RU" dirty="0"/>
            </a:b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a:t>В примере с кредитным </a:t>
            </a:r>
            <a:r>
              <a:rPr lang="ru-RU" dirty="0" err="1"/>
              <a:t>скорингом</a:t>
            </a:r>
            <a:r>
              <a:rPr lang="ru-RU" dirty="0"/>
              <a:t> мы видели, что решение о выдаче кредита принималось на основе возраста, наличия недвижимости, дохода и </a:t>
            </a:r>
            <a:r>
              <a:rPr lang="ru-RU" dirty="0" smtClean="0"/>
              <a:t>других…</a:t>
            </a:r>
          </a:p>
          <a:p>
            <a:pPr marL="0" indent="0">
              <a:buNone/>
            </a:pPr>
            <a:r>
              <a:rPr lang="ru-RU" dirty="0" smtClean="0"/>
              <a:t>Но </a:t>
            </a:r>
            <a:r>
              <a:rPr lang="ru-RU" dirty="0"/>
              <a:t>какой признак выбрать первым? Для этого рассмотрим пример попроще, где все признаки бинарные</a:t>
            </a:r>
            <a:r>
              <a:rPr lang="ru-RU" dirty="0" smtClean="0"/>
              <a:t>.</a:t>
            </a:r>
          </a:p>
          <a:p>
            <a:pPr marL="0" indent="0">
              <a:buNone/>
            </a:pPr>
            <a:r>
              <a:rPr lang="ru-RU" dirty="0"/>
              <a:t>И</a:t>
            </a:r>
            <a:r>
              <a:rPr lang="ru-RU" dirty="0" smtClean="0"/>
              <a:t>гра </a:t>
            </a:r>
            <a:r>
              <a:rPr lang="ru-RU" dirty="0"/>
              <a:t>"20 вопросов", которая часто упоминается во введении в деревья решений. Наверняка каждый в нее играл. Один человек загадывает знаменитость, а второй пытается отгадать, задавая только вопросы, на которые можно ответить "Да" или "Нет" (опустим варианты "не знаю" и "не могу сказать</a:t>
            </a:r>
            <a:r>
              <a:rPr lang="ru-RU" dirty="0" smtClean="0"/>
              <a:t>").</a:t>
            </a:r>
          </a:p>
          <a:p>
            <a:pPr marL="0" indent="0">
              <a:buNone/>
            </a:pPr>
            <a:r>
              <a:rPr lang="en-US" dirty="0" smtClean="0">
                <a:hlinkClick r:id="rId2"/>
              </a:rPr>
              <a:t>https://ru.akinator.com/</a:t>
            </a:r>
            <a:endParaRPr lang="ru-RU" dirty="0"/>
          </a:p>
        </p:txBody>
      </p:sp>
    </p:spTree>
    <p:extLst>
      <p:ext uri="{BB962C8B-B14F-4D97-AF65-F5344CB8AC3E}">
        <p14:creationId xmlns:p14="http://schemas.microsoft.com/office/powerpoint/2010/main" val="274624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Энтропия и деревья принятия решений</a:t>
            </a:r>
            <a:r>
              <a:rPr lang="ru-RU" b="1" dirty="0"/>
              <a:t/>
            </a:r>
            <a:br>
              <a:rPr lang="ru-RU" b="1" dirty="0"/>
            </a:br>
            <a:endParaRPr lang="ru-RU" dirty="0"/>
          </a:p>
        </p:txBody>
      </p:sp>
      <p:sp>
        <p:nvSpPr>
          <p:cNvPr id="5" name="TextBox 4"/>
          <p:cNvSpPr txBox="1"/>
          <p:nvPr/>
        </p:nvSpPr>
        <p:spPr>
          <a:xfrm>
            <a:off x="792481" y="1186543"/>
            <a:ext cx="45719" cy="369332"/>
          </a:xfrm>
          <a:prstGeom prst="rect">
            <a:avLst/>
          </a:prstGeom>
          <a:noFill/>
        </p:spPr>
        <p:txBody>
          <a:bodyPr wrap="square" rtlCol="0">
            <a:spAutoFit/>
          </a:bodyPr>
          <a:lstStyle/>
          <a:p>
            <a:r>
              <a:rPr lang="en-US" dirty="0" smtClean="0"/>
              <a:t>       </a:t>
            </a:r>
            <a:endParaRPr lang="ru-RU" dirty="0"/>
          </a:p>
        </p:txBody>
      </p:sp>
      <p:pic>
        <p:nvPicPr>
          <p:cNvPr id="1028" name="Picture 4" descr="https://habrastorage.org/storage2/465/46c/84a/46546c84a51daf05d1e78ba93ad5ba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204" y="1690688"/>
            <a:ext cx="3305175" cy="7429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334204" y="1186543"/>
            <a:ext cx="3712029" cy="369332"/>
          </a:xfrm>
          <a:prstGeom prst="rect">
            <a:avLst/>
          </a:prstGeom>
          <a:noFill/>
        </p:spPr>
        <p:txBody>
          <a:bodyPr wrap="square" rtlCol="0">
            <a:spAutoFit/>
          </a:bodyPr>
          <a:lstStyle/>
          <a:p>
            <a:r>
              <a:rPr lang="ru-RU" dirty="0" smtClean="0"/>
              <a:t>Комбинаторная энтропия</a:t>
            </a:r>
            <a:endParaRPr lang="ru-RU" dirty="0"/>
          </a:p>
        </p:txBody>
      </p:sp>
      <p:sp>
        <p:nvSpPr>
          <p:cNvPr id="12" name="Прямоугольник 11"/>
          <p:cNvSpPr/>
          <p:nvPr/>
        </p:nvSpPr>
        <p:spPr>
          <a:xfrm>
            <a:off x="598714" y="2801035"/>
            <a:ext cx="11310257" cy="369332"/>
          </a:xfrm>
          <a:prstGeom prst="rect">
            <a:avLst/>
          </a:prstGeom>
        </p:spPr>
        <p:txBody>
          <a:bodyPr wrap="square">
            <a:spAutoFit/>
          </a:bodyPr>
          <a:lstStyle/>
          <a:p>
            <a:r>
              <a:rPr lang="ru-RU" b="0" i="0" dirty="0" smtClean="0">
                <a:solidFill>
                  <a:srgbClr val="222222"/>
                </a:solidFill>
                <a:effectLst/>
                <a:latin typeface="-apple-system"/>
              </a:rPr>
              <a:t>посчитаем количество различных перестановок, учитывая что шарики одного цвета — неразличимы</a:t>
            </a:r>
            <a:endParaRPr lang="ru-RU" dirty="0"/>
          </a:p>
        </p:txBody>
      </p:sp>
      <p:pic>
        <p:nvPicPr>
          <p:cNvPr id="1030" name="Picture 6" descr="https://habrastorage.org/storage2/716/2a4/29f/7162a429fe60a31ddd45a96b91c34c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838" y="3170367"/>
            <a:ext cx="3425878" cy="1477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6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1628" y="637791"/>
            <a:ext cx="11212286" cy="646331"/>
          </a:xfrm>
          <a:prstGeom prst="rect">
            <a:avLst/>
          </a:prstGeom>
        </p:spPr>
        <p:txBody>
          <a:bodyPr wrap="square">
            <a:spAutoFit/>
          </a:bodyPr>
          <a:lstStyle/>
          <a:p>
            <a:r>
              <a:rPr lang="ru-RU" b="0" i="1" u="none" strike="noStrike" dirty="0" err="1" smtClean="0">
                <a:solidFill>
                  <a:srgbClr val="992298"/>
                </a:solidFill>
                <a:effectLst/>
                <a:latin typeface="-apple-system"/>
                <a:hlinkClick r:id="rId2"/>
              </a:rPr>
              <a:t>Мультиномиальний</a:t>
            </a:r>
            <a:r>
              <a:rPr lang="ru-RU" b="0" i="1" u="none" strike="noStrike" dirty="0" smtClean="0">
                <a:solidFill>
                  <a:srgbClr val="992298"/>
                </a:solidFill>
                <a:effectLst/>
                <a:latin typeface="-apple-system"/>
                <a:hlinkClick r:id="rId2"/>
              </a:rPr>
              <a:t> коэффициент</a:t>
            </a:r>
            <a:r>
              <a:rPr lang="ru-RU" b="0" i="0" dirty="0" smtClean="0">
                <a:solidFill>
                  <a:srgbClr val="222222"/>
                </a:solidFill>
                <a:effectLst/>
                <a:latin typeface="-apple-system"/>
              </a:rPr>
              <a:t> позволяет рассчитать количество перестановок в общем случае данной задачи:</a:t>
            </a:r>
            <a:endParaRPr lang="ru-RU" dirty="0"/>
          </a:p>
        </p:txBody>
      </p:sp>
      <p:pic>
        <p:nvPicPr>
          <p:cNvPr id="2050" name="Picture 2" descr="https://habrastorage.org/storage2/114/180/e94/114180e94f0d212e4cf2361c12a783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060" y="1284122"/>
            <a:ext cx="5243365" cy="1068553"/>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413658" y="3004441"/>
            <a:ext cx="11310256" cy="646331"/>
          </a:xfrm>
          <a:prstGeom prst="rect">
            <a:avLst/>
          </a:prstGeom>
        </p:spPr>
        <p:txBody>
          <a:bodyPr wrap="square">
            <a:spAutoFit/>
          </a:bodyPr>
          <a:lstStyle/>
          <a:p>
            <a:r>
              <a:rPr lang="ru-RU" b="0" i="0" dirty="0" smtClean="0">
                <a:solidFill>
                  <a:srgbClr val="222222"/>
                </a:solidFill>
                <a:effectLst/>
                <a:latin typeface="-apple-system"/>
              </a:rPr>
              <a:t>Все перестановки можно пронумеровать числами от </a:t>
            </a:r>
            <a:r>
              <a:rPr lang="ru-RU" b="0" i="1" dirty="0" smtClean="0">
                <a:solidFill>
                  <a:srgbClr val="222222"/>
                </a:solidFill>
                <a:effectLst/>
                <a:latin typeface="-apple-system"/>
              </a:rPr>
              <a:t>0</a:t>
            </a:r>
            <a:r>
              <a:rPr lang="ru-RU" b="0" i="0" dirty="0" smtClean="0">
                <a:solidFill>
                  <a:srgbClr val="222222"/>
                </a:solidFill>
                <a:effectLst/>
                <a:latin typeface="-apple-system"/>
              </a:rPr>
              <a:t> до </a:t>
            </a:r>
            <a:r>
              <a:rPr lang="ru-RU" b="0" i="1" dirty="0" smtClean="0">
                <a:solidFill>
                  <a:srgbClr val="222222"/>
                </a:solidFill>
                <a:effectLst/>
                <a:latin typeface="-apple-system"/>
              </a:rPr>
              <a:t>(W — 1)</a:t>
            </a:r>
            <a:r>
              <a:rPr lang="ru-RU" b="0" i="0" dirty="0" smtClean="0">
                <a:solidFill>
                  <a:srgbClr val="222222"/>
                </a:solidFill>
                <a:effectLst/>
                <a:latin typeface="-apple-system"/>
              </a:rPr>
              <a:t>.</a:t>
            </a:r>
          </a:p>
          <a:p>
            <a:r>
              <a:rPr lang="ru-RU" b="0" i="0" dirty="0" smtClean="0">
                <a:solidFill>
                  <a:srgbClr val="222222"/>
                </a:solidFill>
                <a:effectLst/>
                <a:latin typeface="-apple-system"/>
              </a:rPr>
              <a:t>Следовательно, строка из </a:t>
            </a:r>
            <a:r>
              <a:rPr lang="ru-RU" b="0" i="1" dirty="0" smtClean="0">
                <a:solidFill>
                  <a:srgbClr val="222222"/>
                </a:solidFill>
                <a:effectLst/>
                <a:latin typeface="-apple-system"/>
              </a:rPr>
              <a:t>log</a:t>
            </a:r>
            <a:r>
              <a:rPr lang="ru-RU" b="0" i="1" baseline="-25000" dirty="0" smtClean="0">
                <a:solidFill>
                  <a:srgbClr val="222222"/>
                </a:solidFill>
                <a:effectLst/>
                <a:latin typeface="-apple-system"/>
              </a:rPr>
              <a:t>2</a:t>
            </a:r>
            <a:r>
              <a:rPr lang="ru-RU" b="0" i="1" dirty="0" smtClean="0">
                <a:solidFill>
                  <a:srgbClr val="222222"/>
                </a:solidFill>
                <a:effectLst/>
                <a:latin typeface="-apple-system"/>
              </a:rPr>
              <a:t>(W)</a:t>
            </a:r>
            <a:r>
              <a:rPr lang="ru-RU" b="0" i="0" dirty="0" smtClean="0">
                <a:solidFill>
                  <a:srgbClr val="222222"/>
                </a:solidFill>
                <a:effectLst/>
                <a:latin typeface="-apple-system"/>
              </a:rPr>
              <a:t> бит однозначно кодирует каждую из перестановок.</a:t>
            </a:r>
            <a:endParaRPr lang="ru-RU" dirty="0"/>
          </a:p>
        </p:txBody>
      </p:sp>
      <p:sp>
        <p:nvSpPr>
          <p:cNvPr id="7" name="Прямоугольник 6"/>
          <p:cNvSpPr/>
          <p:nvPr/>
        </p:nvSpPr>
        <p:spPr>
          <a:xfrm>
            <a:off x="413658" y="4072994"/>
            <a:ext cx="11691256" cy="646331"/>
          </a:xfrm>
          <a:prstGeom prst="rect">
            <a:avLst/>
          </a:prstGeom>
        </p:spPr>
        <p:txBody>
          <a:bodyPr wrap="square">
            <a:spAutoFit/>
          </a:bodyPr>
          <a:lstStyle/>
          <a:p>
            <a:r>
              <a:rPr lang="ru-RU" b="0" i="0" dirty="0" smtClean="0">
                <a:solidFill>
                  <a:srgbClr val="222222"/>
                </a:solidFill>
                <a:effectLst/>
                <a:latin typeface="-apple-system"/>
              </a:rPr>
              <a:t>Поскольку перестановка состоит из </a:t>
            </a:r>
            <a:r>
              <a:rPr lang="ru-RU" b="0" i="1" dirty="0" smtClean="0">
                <a:solidFill>
                  <a:srgbClr val="222222"/>
                </a:solidFill>
                <a:effectLst/>
                <a:latin typeface="-apple-system"/>
              </a:rPr>
              <a:t>N</a:t>
            </a:r>
            <a:r>
              <a:rPr lang="ru-RU" b="0" i="0" dirty="0" smtClean="0">
                <a:solidFill>
                  <a:srgbClr val="222222"/>
                </a:solidFill>
                <a:effectLst/>
                <a:latin typeface="-apple-system"/>
              </a:rPr>
              <a:t> шариков, то среднее количество бит, приходящихся на один элемент перестановки можно выразить как:</a:t>
            </a:r>
            <a:endParaRPr lang="ru-RU" dirty="0"/>
          </a:p>
        </p:txBody>
      </p:sp>
      <p:pic>
        <p:nvPicPr>
          <p:cNvPr id="2052" name="Picture 4" descr="https://habrastorage.org/storage2/671/11d/f5c/67111df5c3f76c9b4d3039454a2539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332" y="4526378"/>
            <a:ext cx="2158839" cy="15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96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09120" y="381391"/>
            <a:ext cx="8213210" cy="523220"/>
          </a:xfrm>
          <a:prstGeom prst="rect">
            <a:avLst/>
          </a:prstGeom>
        </p:spPr>
        <p:txBody>
          <a:bodyPr wrap="none">
            <a:spAutoFit/>
          </a:bodyPr>
          <a:lstStyle/>
          <a:p>
            <a:r>
              <a:rPr lang="ru-RU" b="0" i="0" dirty="0" smtClean="0">
                <a:solidFill>
                  <a:srgbClr val="222222"/>
                </a:solidFill>
                <a:effectLst/>
                <a:latin typeface="-apple-system"/>
              </a:rPr>
              <a:t>Эта величина называется </a:t>
            </a:r>
            <a:r>
              <a:rPr lang="ru-RU" sz="2800" b="1" i="1" dirty="0" smtClean="0">
                <a:solidFill>
                  <a:srgbClr val="222222"/>
                </a:solidFill>
                <a:effectLst/>
                <a:latin typeface="-apple-system"/>
              </a:rPr>
              <a:t>комбинаторной энтропией</a:t>
            </a:r>
            <a:r>
              <a:rPr lang="ru-RU" sz="2800" b="1" i="0" dirty="0" smtClean="0">
                <a:solidFill>
                  <a:srgbClr val="222222"/>
                </a:solidFill>
                <a:effectLst/>
                <a:latin typeface="-apple-system"/>
              </a:rPr>
              <a:t>:</a:t>
            </a:r>
            <a:endParaRPr lang="ru-RU" sz="2800" b="1" dirty="0"/>
          </a:p>
        </p:txBody>
      </p:sp>
      <p:pic>
        <p:nvPicPr>
          <p:cNvPr id="3074" name="Picture 2" descr="https://habrastorage.org/storage2/e7d/576/199/e7d5761997da90a8c6273cb7375a4f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32" y="1349829"/>
            <a:ext cx="8987798" cy="96134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631371" y="2690336"/>
            <a:ext cx="11136086" cy="923330"/>
          </a:xfrm>
          <a:prstGeom prst="rect">
            <a:avLst/>
          </a:prstGeom>
        </p:spPr>
        <p:txBody>
          <a:bodyPr wrap="square">
            <a:spAutoFit/>
          </a:bodyPr>
          <a:lstStyle/>
          <a:p>
            <a:r>
              <a:rPr lang="ru-RU" b="0" i="0" dirty="0" smtClean="0">
                <a:solidFill>
                  <a:srgbClr val="222222"/>
                </a:solidFill>
                <a:effectLst/>
                <a:latin typeface="-apple-system"/>
              </a:rPr>
              <a:t>Чем более однородно множество (преобладают шарики какого-то одного цвета) — тем меньше его комбинаторная энтропия, и наоборот — чем больше различных элементов в множестве, тем выше его энтропия.</a:t>
            </a:r>
            <a:endParaRPr lang="ru-RU" dirty="0"/>
          </a:p>
        </p:txBody>
      </p:sp>
    </p:spTree>
    <p:extLst>
      <p:ext uri="{BB962C8B-B14F-4D97-AF65-F5344CB8AC3E}">
        <p14:creationId xmlns:p14="http://schemas.microsoft.com/office/powerpoint/2010/main" val="342056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18832" y="120134"/>
            <a:ext cx="5497854" cy="646331"/>
          </a:xfrm>
          <a:prstGeom prst="rect">
            <a:avLst/>
          </a:prstGeom>
        </p:spPr>
        <p:txBody>
          <a:bodyPr wrap="square">
            <a:spAutoFit/>
          </a:bodyPr>
          <a:lstStyle/>
          <a:p>
            <a:r>
              <a:rPr lang="ru-RU" sz="3600" b="0" i="0" dirty="0" smtClean="0">
                <a:solidFill>
                  <a:srgbClr val="222222"/>
                </a:solidFill>
                <a:effectLst/>
                <a:latin typeface="Fira Sans"/>
              </a:rPr>
              <a:t>Энтропия Шеннона</a:t>
            </a:r>
            <a:endParaRPr lang="ru-RU" sz="3600" b="0" i="0" dirty="0">
              <a:solidFill>
                <a:srgbClr val="222222"/>
              </a:solidFill>
              <a:effectLst/>
              <a:latin typeface="Fira Sans"/>
            </a:endParaRPr>
          </a:p>
        </p:txBody>
      </p:sp>
      <p:pic>
        <p:nvPicPr>
          <p:cNvPr id="4098" name="Picture 2" descr="https://habrastorage.org/storage2/0db/aee/594/0dbaee594c66c3f006f439a03e91a5f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892725"/>
            <a:ext cx="3327854" cy="72131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76942" y="1614036"/>
            <a:ext cx="9710057" cy="369332"/>
          </a:xfrm>
          <a:prstGeom prst="rect">
            <a:avLst/>
          </a:prstGeom>
        </p:spPr>
        <p:txBody>
          <a:bodyPr wrap="square">
            <a:spAutoFit/>
          </a:bodyPr>
          <a:lstStyle/>
          <a:p>
            <a:r>
              <a:rPr lang="ru-RU" b="0" i="0" dirty="0" smtClean="0">
                <a:solidFill>
                  <a:srgbClr val="222222"/>
                </a:solidFill>
                <a:effectLst/>
                <a:latin typeface="-apple-system"/>
              </a:rPr>
              <a:t>Учитывая свойства логарифмов, преобразуем формулу следующим образом:</a:t>
            </a:r>
            <a:endParaRPr lang="ru-RU" dirty="0"/>
          </a:p>
        </p:txBody>
      </p:sp>
      <p:pic>
        <p:nvPicPr>
          <p:cNvPr id="4100" name="Picture 4" descr="https://habrastorage.org/storage2/d45/12a/806/d4512a806eb37b3b851b39bcd0fe22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2" y="2147787"/>
            <a:ext cx="8144243" cy="683152"/>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39485" y="2967334"/>
            <a:ext cx="11669485" cy="646331"/>
          </a:xfrm>
          <a:prstGeom prst="rect">
            <a:avLst/>
          </a:prstGeom>
        </p:spPr>
        <p:txBody>
          <a:bodyPr wrap="square">
            <a:spAutoFit/>
          </a:bodyPr>
          <a:lstStyle/>
          <a:p>
            <a:r>
              <a:rPr lang="ru-RU" b="0" i="0" dirty="0" smtClean="0">
                <a:solidFill>
                  <a:srgbClr val="222222"/>
                </a:solidFill>
                <a:effectLst/>
                <a:latin typeface="-apple-system"/>
              </a:rPr>
              <a:t>Предположим, что количество шариков достаточно велико для того чтобы воспользоваться </a:t>
            </a:r>
            <a:r>
              <a:rPr lang="ru-RU" b="0" i="0" u="none" strike="noStrike" dirty="0" smtClean="0">
                <a:solidFill>
                  <a:srgbClr val="992298"/>
                </a:solidFill>
                <a:effectLst/>
                <a:latin typeface="-apple-system"/>
                <a:hlinkClick r:id="rId4"/>
              </a:rPr>
              <a:t>формулой Стирлинга</a:t>
            </a:r>
            <a:r>
              <a:rPr lang="ru-RU" b="0" i="0" u="none" strike="noStrike" dirty="0" smtClean="0">
                <a:solidFill>
                  <a:srgbClr val="992298"/>
                </a:solidFill>
                <a:effectLst/>
                <a:latin typeface="-apple-system"/>
              </a:rPr>
              <a:t>:</a:t>
            </a:r>
            <a:endParaRPr lang="ru-RU" dirty="0"/>
          </a:p>
        </p:txBody>
      </p:sp>
      <p:pic>
        <p:nvPicPr>
          <p:cNvPr id="4102" name="Picture 6" descr="https://habrastorage.org/storage2/f6f/695/5cb/f6f6955cb871479409defcfe958f440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4679" y="3416288"/>
            <a:ext cx="3924300" cy="2476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habrastorage.org/storage2/a3c/8ee/d39/a3c8eed394b84cf9445c626ff744df4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902" y="4005266"/>
            <a:ext cx="5354184" cy="120196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2519759" y="5225389"/>
            <a:ext cx="6096000" cy="646331"/>
          </a:xfrm>
          <a:prstGeom prst="rect">
            <a:avLst/>
          </a:prstGeom>
        </p:spPr>
        <p:txBody>
          <a:bodyPr>
            <a:spAutoFit/>
          </a:bodyPr>
          <a:lstStyle/>
          <a:p>
            <a:r>
              <a:rPr lang="ru-RU" b="0" i="0" dirty="0" smtClean="0">
                <a:solidFill>
                  <a:srgbClr val="222222"/>
                </a:solidFill>
                <a:effectLst/>
                <a:latin typeface="-apple-system"/>
              </a:rPr>
              <a:t>где </a:t>
            </a:r>
            <a:r>
              <a:rPr lang="ru-RU" b="0" i="1" dirty="0" smtClean="0">
                <a:solidFill>
                  <a:srgbClr val="222222"/>
                </a:solidFill>
                <a:effectLst/>
                <a:latin typeface="-apple-system"/>
              </a:rPr>
              <a:t>k</a:t>
            </a:r>
            <a:r>
              <a:rPr lang="ru-RU" b="0" i="0" dirty="0" smtClean="0">
                <a:solidFill>
                  <a:srgbClr val="222222"/>
                </a:solidFill>
                <a:effectLst/>
                <a:latin typeface="-apple-system"/>
              </a:rPr>
              <a:t> — коэффициент перехода к натуральным логарифмам</a:t>
            </a:r>
            <a:endParaRPr lang="ru-RU" dirty="0"/>
          </a:p>
        </p:txBody>
      </p:sp>
    </p:spTree>
    <p:extLst>
      <p:ext uri="{BB962C8B-B14F-4D97-AF65-F5344CB8AC3E}">
        <p14:creationId xmlns:p14="http://schemas.microsoft.com/office/powerpoint/2010/main" val="209089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habrastorage.org/storage2/a4f/a73/0ce/a4fa730ce84b863fec45039eb3f4c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37" y="375104"/>
            <a:ext cx="1561406" cy="441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habrastorage.org/storage2/fdd/7c0/a6a/fdd7c0a6a9e37d1aed83d673d42a0c0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0831" y="1487941"/>
            <a:ext cx="7170511" cy="471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663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1039</Words>
  <Application>Microsoft Office PowerPoint</Application>
  <PresentationFormat>Широкоэкранный</PresentationFormat>
  <Paragraphs>109</Paragraphs>
  <Slides>35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35</vt:i4>
      </vt:variant>
    </vt:vector>
  </HeadingPairs>
  <TitlesOfParts>
    <vt:vector size="42" baseType="lpstr">
      <vt:lpstr>-apple-system</vt:lpstr>
      <vt:lpstr>Arial</vt:lpstr>
      <vt:lpstr>Calibri</vt:lpstr>
      <vt:lpstr>Calibri Light</vt:lpstr>
      <vt:lpstr>Fira Sans</vt:lpstr>
      <vt:lpstr>Menlo</vt:lpstr>
      <vt:lpstr>Тема Office</vt:lpstr>
      <vt:lpstr>Классификация, деревья решений и метод ближайших соседей </vt:lpstr>
      <vt:lpstr>Презентация PowerPoint</vt:lpstr>
      <vt:lpstr>Презентация PowerPoint</vt:lpstr>
      <vt:lpstr>Как строится дерево решений </vt:lpstr>
      <vt:lpstr>Энтропия и деревья принятия решений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Алгоритм построения дерева принятия решений</vt:lpstr>
      <vt:lpstr>Презентация PowerPoint</vt:lpstr>
      <vt:lpstr>ПИТОН</vt:lpstr>
      <vt:lpstr>Презентация PowerPoint</vt:lpstr>
      <vt:lpstr>Презентация PowerPoint</vt:lpstr>
      <vt:lpstr>Презентация PowerPoint</vt:lpstr>
      <vt:lpstr>Презентация PowerPoint</vt:lpstr>
      <vt:lpstr>Класс DecisionTreeClassifier в Scikit-learn </vt:lpstr>
      <vt:lpstr>Метод ближайших соседей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Классификация, деревья решений и метод ближайших соседей</dc:title>
  <dc:creator>User</dc:creator>
  <cp:lastModifiedBy>User</cp:lastModifiedBy>
  <cp:revision>16</cp:revision>
  <dcterms:created xsi:type="dcterms:W3CDTF">2019-11-11T09:34:23Z</dcterms:created>
  <dcterms:modified xsi:type="dcterms:W3CDTF">2019-11-11T12:32:26Z</dcterms:modified>
</cp:coreProperties>
</file>