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 id="271" r:id="rId14"/>
    <p:sldId id="294"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58" r:id="rId38"/>
    <p:sldId id="259" r:id="rId3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55582-2D85-4ABA-9889-BC4E7A2343B3}" type="datetimeFigureOut">
              <a:rPr lang="ru-RU" smtClean="0"/>
              <a:t>22.04.2020</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63E80-7458-4C7C-B58A-E8B62B1C9AFE}" type="slidenum">
              <a:rPr lang="ru-RU" smtClean="0"/>
              <a:t>‹#›</a:t>
            </a:fld>
            <a:endParaRPr lang="ru-RU"/>
          </a:p>
        </p:txBody>
      </p:sp>
    </p:spTree>
    <p:extLst>
      <p:ext uri="{BB962C8B-B14F-4D97-AF65-F5344CB8AC3E}">
        <p14:creationId xmlns:p14="http://schemas.microsoft.com/office/powerpoint/2010/main" val="172370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Ответ: собака</a:t>
            </a:r>
          </a:p>
        </p:txBody>
      </p:sp>
      <p:sp>
        <p:nvSpPr>
          <p:cNvPr id="4" name="Номер слайда 3"/>
          <p:cNvSpPr>
            <a:spLocks noGrp="1"/>
          </p:cNvSpPr>
          <p:nvPr>
            <p:ph type="sldNum" sz="quarter" idx="5"/>
          </p:nvPr>
        </p:nvSpPr>
        <p:spPr/>
        <p:txBody>
          <a:bodyPr/>
          <a:lstStyle/>
          <a:p>
            <a:fld id="{D6E63E80-7458-4C7C-B58A-E8B62B1C9AFE}" type="slidenum">
              <a:rPr lang="ru-RU" smtClean="0"/>
              <a:t>14</a:t>
            </a:fld>
            <a:endParaRPr lang="ru-RU"/>
          </a:p>
        </p:txBody>
      </p:sp>
    </p:spTree>
    <p:extLst>
      <p:ext uri="{BB962C8B-B14F-4D97-AF65-F5344CB8AC3E}">
        <p14:creationId xmlns:p14="http://schemas.microsoft.com/office/powerpoint/2010/main" val="2733160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4966970F-03C0-4ACF-B783-636901AF92AD}" type="datetimeFigureOut">
              <a:rPr lang="ru-RU" smtClean="0"/>
              <a:t>22.04.2020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5FE24C0-D3EB-4D73-8A58-4924EE1D13ED}"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966970F-03C0-4ACF-B783-636901AF92AD}" type="datetimeFigureOut">
              <a:rPr lang="ru-RU" smtClean="0"/>
              <a:t>22.04.2020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5FE24C0-D3EB-4D73-8A58-4924EE1D13E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966970F-03C0-4ACF-B783-636901AF92AD}" type="datetimeFigureOut">
              <a:rPr lang="ru-RU" smtClean="0"/>
              <a:t>22.04.2020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5FE24C0-D3EB-4D73-8A58-4924EE1D13ED}"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966970F-03C0-4ACF-B783-636901AF92AD}" type="datetimeFigureOut">
              <a:rPr lang="ru-RU" smtClean="0"/>
              <a:t>22.04.2020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5FE24C0-D3EB-4D73-8A58-4924EE1D13E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4966970F-03C0-4ACF-B783-636901AF92AD}" type="datetimeFigureOut">
              <a:rPr lang="ru-RU" smtClean="0"/>
              <a:t>22.04.2020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5FE24C0-D3EB-4D73-8A58-4924EE1D13ED}"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4966970F-03C0-4ACF-B783-636901AF92AD}" type="datetimeFigureOut">
              <a:rPr lang="ru-RU" smtClean="0"/>
              <a:t>22.04.2020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5FE24C0-D3EB-4D73-8A58-4924EE1D13ED}"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4966970F-03C0-4ACF-B783-636901AF92AD}" type="datetimeFigureOut">
              <a:rPr lang="ru-RU" smtClean="0"/>
              <a:t>22.04.2020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5FE24C0-D3EB-4D73-8A58-4924EE1D13ED}"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4966970F-03C0-4ACF-B783-636901AF92AD}" type="datetimeFigureOut">
              <a:rPr lang="ru-RU" smtClean="0"/>
              <a:t>22.04.2020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5FE24C0-D3EB-4D73-8A58-4924EE1D13E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966970F-03C0-4ACF-B783-636901AF92AD}" type="datetimeFigureOut">
              <a:rPr lang="ru-RU" smtClean="0"/>
              <a:t>22.04.2020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5FE24C0-D3EB-4D73-8A58-4924EE1D13E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4966970F-03C0-4ACF-B783-636901AF92AD}" type="datetimeFigureOut">
              <a:rPr lang="ru-RU" smtClean="0"/>
              <a:t>22.04.2020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5FE24C0-D3EB-4D73-8A58-4924EE1D13ED}"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4966970F-03C0-4ACF-B783-636901AF92AD}" type="datetimeFigureOut">
              <a:rPr lang="ru-RU" smtClean="0"/>
              <a:t>22.04.2020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5FE24C0-D3EB-4D73-8A58-4924EE1D13ED}"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66970F-03C0-4ACF-B783-636901AF92AD}" type="datetimeFigureOut">
              <a:rPr lang="ru-RU" smtClean="0"/>
              <a:t>22.04.2020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FE24C0-D3EB-4D73-8A58-4924EE1D13E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hyperlink" Target="https://youtu.be/H7qMMudo3e8?t=242" TargetMode="External"/><Relationship Id="rId2" Type="http://schemas.openxmlformats.org/officeDocument/2006/relationships/hyperlink" Target="https://youtu.be/P5mlg91as1c" TargetMode="External"/><Relationship Id="rId1" Type="http://schemas.openxmlformats.org/officeDocument/2006/relationships/slideLayout" Target="../slideLayouts/slideLayout2.xml"/><Relationship Id="rId4" Type="http://schemas.openxmlformats.org/officeDocument/2006/relationships/hyperlink" Target="https://ru.wikipedia.org/wiki/%D0%9B%D0%B0%D1%82%D0%B5%D0%BD%D1%82%D0%BD%D0%BE-%D1%81%D0%B5%D0%BC%D0%B0%D0%BD%D1%82%D0%B8%D1%87%D0%B5%D1%81%D0%BA%D0%B8%D0%B9_%D0%B0%D0%BD%D0%B0%D0%BB%D0%B8%D0%B7"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Дистрибутивная семантика. Векторные модели</a:t>
            </a:r>
          </a:p>
        </p:txBody>
      </p:sp>
      <p:sp>
        <p:nvSpPr>
          <p:cNvPr id="3" name="Подзаголовок 2"/>
          <p:cNvSpPr>
            <a:spLocks noGrp="1"/>
          </p:cNvSpPr>
          <p:nvPr>
            <p:ph type="subTitle" idx="1"/>
          </p:nvPr>
        </p:nvSpPr>
        <p:spPr>
          <a:xfrm>
            <a:off x="1371600" y="4286256"/>
            <a:ext cx="6400800" cy="1807040"/>
          </a:xfrm>
        </p:spPr>
        <p:txBody>
          <a:bodyPr>
            <a:normAutofit/>
          </a:bodyPr>
          <a:lstStyle/>
          <a:p>
            <a:r>
              <a:rPr lang="ru-RU" sz="2000" dirty="0"/>
              <a:t>Презентация: Дарья Попова, Дарья Рыжова</a:t>
            </a:r>
          </a:p>
          <a:p>
            <a:endParaRPr lang="ru-RU" sz="2000" dirty="0"/>
          </a:p>
          <a:p>
            <a:r>
              <a:rPr lang="ru-RU" sz="2000" dirty="0"/>
              <a:t>Анна Полянская, 202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fontScale="90000"/>
          </a:bodyPr>
          <a:lstStyle/>
          <a:p>
            <a:r>
              <a:rPr lang="ru-RU" dirty="0"/>
              <a:t>Какое значение у слова «</a:t>
            </a:r>
            <a:r>
              <a:rPr lang="en-US" dirty="0" err="1"/>
              <a:t>bardiwac</a:t>
            </a:r>
            <a:r>
              <a:rPr lang="ru-RU" dirty="0"/>
              <a:t>»</a:t>
            </a:r>
            <a:r>
              <a:rPr lang="en-US" dirty="0"/>
              <a:t>?</a:t>
            </a:r>
            <a:endParaRPr lang="ru-RU" dirty="0"/>
          </a:p>
        </p:txBody>
      </p:sp>
      <p:sp>
        <p:nvSpPr>
          <p:cNvPr id="3" name="Содержимое 2"/>
          <p:cNvSpPr>
            <a:spLocks noGrp="1"/>
          </p:cNvSpPr>
          <p:nvPr>
            <p:ph idx="1"/>
          </p:nvPr>
        </p:nvSpPr>
        <p:spPr/>
        <p:txBody>
          <a:bodyPr/>
          <a:lstStyle/>
          <a:p>
            <a:pPr>
              <a:buNone/>
            </a:pPr>
            <a:endParaRPr lang="ru-RU" dirty="0"/>
          </a:p>
        </p:txBody>
      </p:sp>
      <p:pic>
        <p:nvPicPr>
          <p:cNvPr id="2051" name="Picture 3"/>
          <p:cNvPicPr>
            <a:picLocks noChangeAspect="1" noChangeArrowheads="1"/>
          </p:cNvPicPr>
          <p:nvPr/>
        </p:nvPicPr>
        <p:blipFill>
          <a:blip r:embed="rId2"/>
          <a:srcRect/>
          <a:stretch>
            <a:fillRect/>
          </a:stretch>
        </p:blipFill>
        <p:spPr bwMode="auto">
          <a:xfrm>
            <a:off x="0" y="1071546"/>
            <a:ext cx="9001156" cy="578645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Ментальный эксперимент: </a:t>
            </a:r>
            <a:r>
              <a:rPr lang="ru-RU" dirty="0" err="1"/>
              <a:t>дешифровываем</a:t>
            </a:r>
            <a:r>
              <a:rPr lang="ru-RU" dirty="0"/>
              <a:t> иероглифы</a:t>
            </a:r>
          </a:p>
        </p:txBody>
      </p:sp>
      <p:pic>
        <p:nvPicPr>
          <p:cNvPr id="3074" name="Picture 2"/>
          <p:cNvPicPr>
            <a:picLocks noGrp="1" noChangeAspect="1" noChangeArrowheads="1"/>
          </p:cNvPicPr>
          <p:nvPr>
            <p:ph idx="1"/>
          </p:nvPr>
        </p:nvPicPr>
        <p:blipFill>
          <a:blip r:embed="rId2"/>
          <a:srcRect/>
          <a:stretch>
            <a:fillRect/>
          </a:stretch>
        </p:blipFill>
        <p:spPr bwMode="auto">
          <a:xfrm>
            <a:off x="1176337" y="1705769"/>
            <a:ext cx="6791325" cy="4314825"/>
          </a:xfrm>
          <a:prstGeom prst="rect">
            <a:avLst/>
          </a:prstGeom>
          <a:noFill/>
          <a:ln w="9525">
            <a:noFill/>
            <a:miter lim="800000"/>
            <a:headEnd/>
            <a:tailEnd/>
          </a:ln>
          <a:effectLst/>
        </p:spPr>
      </p:pic>
      <p:sp>
        <p:nvSpPr>
          <p:cNvPr id="5" name="Прямоугольник 4"/>
          <p:cNvSpPr/>
          <p:nvPr/>
        </p:nvSpPr>
        <p:spPr>
          <a:xfrm>
            <a:off x="7358082" y="6143644"/>
            <a:ext cx="1310935" cy="369332"/>
          </a:xfrm>
          <a:prstGeom prst="rect">
            <a:avLst/>
          </a:prstGeom>
        </p:spPr>
        <p:txBody>
          <a:bodyPr wrap="none">
            <a:spAutoFit/>
          </a:bodyPr>
          <a:lstStyle/>
          <a:p>
            <a:pPr algn="r">
              <a:buNone/>
            </a:pPr>
            <a:r>
              <a:rPr lang="en-US" dirty="0"/>
              <a:t>Stefan Evert</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Ментальный эксперимент: </a:t>
            </a:r>
            <a:r>
              <a:rPr lang="ru-RU" dirty="0" err="1"/>
              <a:t>дешифровываем</a:t>
            </a:r>
            <a:r>
              <a:rPr lang="ru-RU" dirty="0"/>
              <a:t> иероглифы</a:t>
            </a:r>
          </a:p>
        </p:txBody>
      </p:sp>
      <p:sp>
        <p:nvSpPr>
          <p:cNvPr id="5" name="Прямоугольник 4"/>
          <p:cNvSpPr/>
          <p:nvPr/>
        </p:nvSpPr>
        <p:spPr>
          <a:xfrm>
            <a:off x="7358082" y="6143644"/>
            <a:ext cx="1310935" cy="369332"/>
          </a:xfrm>
          <a:prstGeom prst="rect">
            <a:avLst/>
          </a:prstGeom>
        </p:spPr>
        <p:txBody>
          <a:bodyPr wrap="none">
            <a:spAutoFit/>
          </a:bodyPr>
          <a:lstStyle/>
          <a:p>
            <a:pPr algn="r">
              <a:buNone/>
            </a:pPr>
            <a:r>
              <a:rPr lang="en-US" dirty="0"/>
              <a:t>Stefan Evert</a:t>
            </a:r>
            <a:endParaRPr lang="ru-RU" dirty="0"/>
          </a:p>
        </p:txBody>
      </p:sp>
      <p:pic>
        <p:nvPicPr>
          <p:cNvPr id="4098" name="Picture 2"/>
          <p:cNvPicPr>
            <a:picLocks noGrp="1" noChangeAspect="1" noChangeArrowheads="1"/>
          </p:cNvPicPr>
          <p:nvPr>
            <p:ph idx="1"/>
          </p:nvPr>
        </p:nvPicPr>
        <p:blipFill>
          <a:blip r:embed="rId2"/>
          <a:srcRect/>
          <a:stretch>
            <a:fillRect/>
          </a:stretch>
        </p:blipFill>
        <p:spPr bwMode="auto">
          <a:xfrm>
            <a:off x="1257300" y="1786731"/>
            <a:ext cx="6629400" cy="41529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Ментальный эксперимент: </a:t>
            </a:r>
            <a:r>
              <a:rPr lang="ru-RU" dirty="0" err="1"/>
              <a:t>дешифровываем</a:t>
            </a:r>
            <a:r>
              <a:rPr lang="ru-RU" dirty="0"/>
              <a:t> иероглифы</a:t>
            </a:r>
          </a:p>
        </p:txBody>
      </p:sp>
      <p:sp>
        <p:nvSpPr>
          <p:cNvPr id="5" name="Прямоугольник 4"/>
          <p:cNvSpPr/>
          <p:nvPr/>
        </p:nvSpPr>
        <p:spPr>
          <a:xfrm>
            <a:off x="7358082" y="6143644"/>
            <a:ext cx="1310935" cy="369332"/>
          </a:xfrm>
          <a:prstGeom prst="rect">
            <a:avLst/>
          </a:prstGeom>
        </p:spPr>
        <p:txBody>
          <a:bodyPr wrap="none">
            <a:spAutoFit/>
          </a:bodyPr>
          <a:lstStyle/>
          <a:p>
            <a:pPr algn="r">
              <a:buNone/>
            </a:pPr>
            <a:r>
              <a:rPr lang="en-US" dirty="0"/>
              <a:t>Stefan Evert</a:t>
            </a:r>
            <a:endParaRPr lang="ru-RU" dirty="0"/>
          </a:p>
        </p:txBody>
      </p:sp>
      <p:pic>
        <p:nvPicPr>
          <p:cNvPr id="5122" name="Picture 2"/>
          <p:cNvPicPr>
            <a:picLocks noGrp="1" noChangeAspect="1" noChangeArrowheads="1"/>
          </p:cNvPicPr>
          <p:nvPr>
            <p:ph idx="1"/>
          </p:nvPr>
        </p:nvPicPr>
        <p:blipFill>
          <a:blip r:embed="rId2"/>
          <a:srcRect/>
          <a:stretch>
            <a:fillRect/>
          </a:stretch>
        </p:blipFill>
        <p:spPr bwMode="auto">
          <a:xfrm>
            <a:off x="1276350" y="1810544"/>
            <a:ext cx="6591300" cy="41052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7E77D1-93F9-49B1-A03F-16EBEBA901F3}"/>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F0FB6EF4-B9FC-4699-9BD4-88A677607173}"/>
              </a:ext>
            </a:extLst>
          </p:cNvPr>
          <p:cNvSpPr>
            <a:spLocks noGrp="1"/>
          </p:cNvSpPr>
          <p:nvPr>
            <p:ph idx="1"/>
          </p:nvPr>
        </p:nvSpPr>
        <p:spPr/>
        <p:txBody>
          <a:bodyPr/>
          <a:lstStyle/>
          <a:p>
            <a:pPr marL="0" indent="0">
              <a:buNone/>
            </a:pPr>
            <a:r>
              <a:rPr lang="ru-RU" dirty="0"/>
              <a:t>Что это за слово? </a:t>
            </a:r>
          </a:p>
        </p:txBody>
      </p:sp>
    </p:spTree>
    <p:extLst>
      <p:ext uri="{BB962C8B-B14F-4D97-AF65-F5344CB8AC3E}">
        <p14:creationId xmlns:p14="http://schemas.microsoft.com/office/powerpoint/2010/main" val="1572630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Как компьютер видит английский…</a:t>
            </a:r>
          </a:p>
        </p:txBody>
      </p:sp>
      <p:sp>
        <p:nvSpPr>
          <p:cNvPr id="5" name="Прямоугольник 4"/>
          <p:cNvSpPr/>
          <p:nvPr/>
        </p:nvSpPr>
        <p:spPr>
          <a:xfrm>
            <a:off x="7358082" y="6143644"/>
            <a:ext cx="1310935" cy="369332"/>
          </a:xfrm>
          <a:prstGeom prst="rect">
            <a:avLst/>
          </a:prstGeom>
        </p:spPr>
        <p:txBody>
          <a:bodyPr wrap="none">
            <a:spAutoFit/>
          </a:bodyPr>
          <a:lstStyle/>
          <a:p>
            <a:pPr algn="r">
              <a:buNone/>
            </a:pPr>
            <a:r>
              <a:rPr lang="en-US" dirty="0"/>
              <a:t>Stefan Evert</a:t>
            </a:r>
            <a:endParaRPr lang="ru-RU" dirty="0"/>
          </a:p>
        </p:txBody>
      </p:sp>
      <p:pic>
        <p:nvPicPr>
          <p:cNvPr id="6146" name="Picture 2"/>
          <p:cNvPicPr>
            <a:picLocks noGrp="1" noChangeAspect="1" noChangeArrowheads="1"/>
          </p:cNvPicPr>
          <p:nvPr>
            <p:ph idx="1"/>
          </p:nvPr>
        </p:nvPicPr>
        <p:blipFill>
          <a:blip r:embed="rId2"/>
          <a:srcRect/>
          <a:stretch>
            <a:fillRect/>
          </a:stretch>
        </p:blipFill>
        <p:spPr bwMode="auto">
          <a:xfrm>
            <a:off x="1200150" y="1786731"/>
            <a:ext cx="6743700" cy="41529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Геометрическая интерпретация</a:t>
            </a:r>
          </a:p>
        </p:txBody>
      </p:sp>
      <p:sp>
        <p:nvSpPr>
          <p:cNvPr id="7" name="Содержимое 6"/>
          <p:cNvSpPr>
            <a:spLocks noGrp="1"/>
          </p:cNvSpPr>
          <p:nvPr>
            <p:ph sz="half" idx="1"/>
          </p:nvPr>
        </p:nvSpPr>
        <p:spPr/>
        <p:txBody>
          <a:bodyPr/>
          <a:lstStyle/>
          <a:p>
            <a:r>
              <a:rPr lang="ru-RU" dirty="0"/>
              <a:t>вектор </a:t>
            </a:r>
            <a:r>
              <a:rPr lang="en-US" dirty="0" err="1"/>
              <a:t>x</a:t>
            </a:r>
            <a:r>
              <a:rPr lang="en-US" sz="1800" dirty="0" err="1"/>
              <a:t>dog</a:t>
            </a:r>
            <a:r>
              <a:rPr lang="en-US" sz="1800" dirty="0"/>
              <a:t> </a:t>
            </a:r>
            <a:r>
              <a:rPr lang="ru-RU" dirty="0"/>
              <a:t>описывает использование слова </a:t>
            </a:r>
            <a:r>
              <a:rPr lang="en-US" i="1" dirty="0"/>
              <a:t>dog</a:t>
            </a:r>
            <a:r>
              <a:rPr lang="en-US" dirty="0"/>
              <a:t> </a:t>
            </a:r>
            <a:r>
              <a:rPr lang="ru-RU" dirty="0"/>
              <a:t>в корпусе</a:t>
            </a:r>
          </a:p>
          <a:p>
            <a:r>
              <a:rPr lang="ru-RU" dirty="0"/>
              <a:t>значения вектора могут рассматриваться как координаты слова в </a:t>
            </a:r>
            <a:r>
              <a:rPr lang="en-US" dirty="0"/>
              <a:t>n</a:t>
            </a:r>
            <a:r>
              <a:rPr lang="ru-RU" dirty="0"/>
              <a:t>-мерном пространстве </a:t>
            </a:r>
          </a:p>
        </p:txBody>
      </p:sp>
      <p:sp>
        <p:nvSpPr>
          <p:cNvPr id="5" name="Прямоугольник 4"/>
          <p:cNvSpPr/>
          <p:nvPr/>
        </p:nvSpPr>
        <p:spPr>
          <a:xfrm>
            <a:off x="7358082" y="6143644"/>
            <a:ext cx="1310935" cy="369332"/>
          </a:xfrm>
          <a:prstGeom prst="rect">
            <a:avLst/>
          </a:prstGeom>
        </p:spPr>
        <p:txBody>
          <a:bodyPr wrap="none">
            <a:spAutoFit/>
          </a:bodyPr>
          <a:lstStyle/>
          <a:p>
            <a:pPr algn="r">
              <a:buNone/>
            </a:pPr>
            <a:r>
              <a:rPr lang="en-US" dirty="0"/>
              <a:t>Stefan Evert</a:t>
            </a:r>
            <a:endParaRPr lang="ru-RU" dirty="0"/>
          </a:p>
        </p:txBody>
      </p:sp>
      <p:pic>
        <p:nvPicPr>
          <p:cNvPr id="7170" name="Picture 2"/>
          <p:cNvPicPr>
            <a:picLocks noGrp="1" noChangeAspect="1" noChangeArrowheads="1"/>
          </p:cNvPicPr>
          <p:nvPr>
            <p:ph sz="half" idx="2"/>
          </p:nvPr>
        </p:nvPicPr>
        <p:blipFill>
          <a:blip r:embed="rId2"/>
          <a:srcRect/>
          <a:stretch>
            <a:fillRect/>
          </a:stretch>
        </p:blipFill>
        <p:spPr bwMode="auto">
          <a:xfrm>
            <a:off x="4648200" y="2507246"/>
            <a:ext cx="4038600" cy="271187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Геометрическая интерпретация</a:t>
            </a:r>
          </a:p>
        </p:txBody>
      </p:sp>
      <p:sp>
        <p:nvSpPr>
          <p:cNvPr id="7" name="Содержимое 6"/>
          <p:cNvSpPr>
            <a:spLocks noGrp="1"/>
          </p:cNvSpPr>
          <p:nvPr>
            <p:ph sz="half" idx="1"/>
          </p:nvPr>
        </p:nvSpPr>
        <p:spPr/>
        <p:txBody>
          <a:bodyPr>
            <a:normAutofit fontScale="92500" lnSpcReduction="10000"/>
          </a:bodyPr>
          <a:lstStyle/>
          <a:p>
            <a:r>
              <a:rPr lang="ru-RU" dirty="0"/>
              <a:t>вектор </a:t>
            </a:r>
            <a:r>
              <a:rPr lang="en-US" dirty="0" err="1"/>
              <a:t>x</a:t>
            </a:r>
            <a:r>
              <a:rPr lang="en-US" sz="1800" dirty="0" err="1"/>
              <a:t>dog</a:t>
            </a:r>
            <a:r>
              <a:rPr lang="en-US" sz="1800" dirty="0"/>
              <a:t> </a:t>
            </a:r>
            <a:r>
              <a:rPr lang="ru-RU" dirty="0"/>
              <a:t>описывает использование слова </a:t>
            </a:r>
            <a:r>
              <a:rPr lang="en-US" i="1" dirty="0"/>
              <a:t>dog</a:t>
            </a:r>
            <a:r>
              <a:rPr lang="en-US" dirty="0"/>
              <a:t> </a:t>
            </a:r>
            <a:r>
              <a:rPr lang="ru-RU" dirty="0"/>
              <a:t>в корпусе</a:t>
            </a:r>
          </a:p>
          <a:p>
            <a:r>
              <a:rPr lang="ru-RU" dirty="0"/>
              <a:t>значения вектора могут рассматриваться как координаты слова в </a:t>
            </a:r>
            <a:r>
              <a:rPr lang="en-US" dirty="0"/>
              <a:t>n</a:t>
            </a:r>
            <a:r>
              <a:rPr lang="ru-RU" dirty="0"/>
              <a:t>-мерном пространстве </a:t>
            </a:r>
          </a:p>
          <a:p>
            <a:r>
              <a:rPr lang="ru-RU" dirty="0"/>
              <a:t>Проиллюстрировано двумя измерениями: </a:t>
            </a:r>
            <a:r>
              <a:rPr lang="en-US" i="1" dirty="0"/>
              <a:t>get</a:t>
            </a:r>
            <a:r>
              <a:rPr lang="en-US" dirty="0"/>
              <a:t> </a:t>
            </a:r>
            <a:r>
              <a:rPr lang="ru-RU" dirty="0"/>
              <a:t>и </a:t>
            </a:r>
            <a:r>
              <a:rPr lang="en-US" i="1" dirty="0"/>
              <a:t>use</a:t>
            </a:r>
          </a:p>
          <a:p>
            <a:r>
              <a:rPr lang="en-US" dirty="0" err="1"/>
              <a:t>x</a:t>
            </a:r>
            <a:r>
              <a:rPr lang="en-US" sz="1900" dirty="0" err="1"/>
              <a:t>dog</a:t>
            </a:r>
            <a:r>
              <a:rPr lang="en-US" dirty="0"/>
              <a:t> = (115,10)</a:t>
            </a:r>
            <a:endParaRPr lang="ru-RU" i="1" dirty="0"/>
          </a:p>
        </p:txBody>
      </p:sp>
      <p:sp>
        <p:nvSpPr>
          <p:cNvPr id="5" name="Прямоугольник 4"/>
          <p:cNvSpPr/>
          <p:nvPr/>
        </p:nvSpPr>
        <p:spPr>
          <a:xfrm>
            <a:off x="7358082" y="6143644"/>
            <a:ext cx="1310935" cy="369332"/>
          </a:xfrm>
          <a:prstGeom prst="rect">
            <a:avLst/>
          </a:prstGeom>
        </p:spPr>
        <p:txBody>
          <a:bodyPr wrap="none">
            <a:spAutoFit/>
          </a:bodyPr>
          <a:lstStyle/>
          <a:p>
            <a:pPr algn="r">
              <a:buNone/>
            </a:pPr>
            <a:r>
              <a:rPr lang="en-US" dirty="0"/>
              <a:t>Stefan Evert</a:t>
            </a:r>
            <a:endParaRPr lang="ru-RU" dirty="0"/>
          </a:p>
        </p:txBody>
      </p:sp>
      <p:pic>
        <p:nvPicPr>
          <p:cNvPr id="8194" name="Picture 2"/>
          <p:cNvPicPr>
            <a:picLocks noGrp="1" noChangeAspect="1" noChangeArrowheads="1"/>
          </p:cNvPicPr>
          <p:nvPr>
            <p:ph sz="half" idx="2"/>
          </p:nvPr>
        </p:nvPicPr>
        <p:blipFill>
          <a:blip r:embed="rId2"/>
          <a:srcRect/>
          <a:stretch>
            <a:fillRect/>
          </a:stretch>
        </p:blipFill>
        <p:spPr bwMode="auto">
          <a:xfrm>
            <a:off x="4500562" y="1857364"/>
            <a:ext cx="4143404" cy="392908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Геометрическая интерпретация</a:t>
            </a:r>
          </a:p>
        </p:txBody>
      </p:sp>
      <p:sp>
        <p:nvSpPr>
          <p:cNvPr id="7" name="Содержимое 6"/>
          <p:cNvSpPr>
            <a:spLocks noGrp="1"/>
          </p:cNvSpPr>
          <p:nvPr>
            <p:ph sz="half" idx="1"/>
          </p:nvPr>
        </p:nvSpPr>
        <p:spPr/>
        <p:txBody>
          <a:bodyPr>
            <a:normAutofit/>
          </a:bodyPr>
          <a:lstStyle/>
          <a:p>
            <a:r>
              <a:rPr lang="ru-RU" dirty="0"/>
              <a:t>схожесть (</a:t>
            </a:r>
            <a:r>
              <a:rPr lang="en-US" dirty="0"/>
              <a:t>similarity</a:t>
            </a:r>
            <a:r>
              <a:rPr lang="ru-RU" dirty="0"/>
              <a:t>)</a:t>
            </a:r>
            <a:r>
              <a:rPr lang="en-US" dirty="0"/>
              <a:t> = </a:t>
            </a:r>
            <a:r>
              <a:rPr lang="ru-RU" dirty="0"/>
              <a:t>близость в пространстве</a:t>
            </a:r>
          </a:p>
          <a:p>
            <a:r>
              <a:rPr lang="ru-RU" dirty="0"/>
              <a:t>расположение зависит от частотности</a:t>
            </a:r>
          </a:p>
          <a:p>
            <a:r>
              <a:rPr lang="en-US" dirty="0" err="1"/>
              <a:t>f</a:t>
            </a:r>
            <a:r>
              <a:rPr lang="en-US" sz="1800" dirty="0" err="1"/>
              <a:t>dog</a:t>
            </a:r>
            <a:r>
              <a:rPr lang="en-US" dirty="0"/>
              <a:t> ≈ 2.7 * </a:t>
            </a:r>
            <a:r>
              <a:rPr lang="en-US" dirty="0" err="1"/>
              <a:t>f</a:t>
            </a:r>
            <a:r>
              <a:rPr lang="en-US" sz="1800" dirty="0" err="1"/>
              <a:t>cat</a:t>
            </a:r>
            <a:endParaRPr lang="ru-RU" sz="1800" dirty="0"/>
          </a:p>
        </p:txBody>
      </p:sp>
      <p:sp>
        <p:nvSpPr>
          <p:cNvPr id="5" name="Прямоугольник 4"/>
          <p:cNvSpPr/>
          <p:nvPr/>
        </p:nvSpPr>
        <p:spPr>
          <a:xfrm>
            <a:off x="7358082" y="6143644"/>
            <a:ext cx="1310935" cy="369332"/>
          </a:xfrm>
          <a:prstGeom prst="rect">
            <a:avLst/>
          </a:prstGeom>
        </p:spPr>
        <p:txBody>
          <a:bodyPr wrap="none">
            <a:spAutoFit/>
          </a:bodyPr>
          <a:lstStyle/>
          <a:p>
            <a:pPr algn="r">
              <a:buNone/>
            </a:pPr>
            <a:r>
              <a:rPr lang="en-US" dirty="0"/>
              <a:t>Stefan Evert</a:t>
            </a:r>
            <a:endParaRPr lang="ru-RU" dirty="0"/>
          </a:p>
        </p:txBody>
      </p:sp>
      <p:pic>
        <p:nvPicPr>
          <p:cNvPr id="9218" name="Picture 2"/>
          <p:cNvPicPr>
            <a:picLocks noGrp="1" noChangeAspect="1" noChangeArrowheads="1"/>
          </p:cNvPicPr>
          <p:nvPr>
            <p:ph sz="half" idx="2"/>
          </p:nvPr>
        </p:nvPicPr>
        <p:blipFill>
          <a:blip r:embed="rId2"/>
          <a:srcRect/>
          <a:stretch>
            <a:fillRect/>
          </a:stretch>
        </p:blipFill>
        <p:spPr bwMode="auto">
          <a:xfrm>
            <a:off x="4648200" y="1813219"/>
            <a:ext cx="4038600" cy="409992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Геометрическая интерпретация</a:t>
            </a:r>
          </a:p>
        </p:txBody>
      </p:sp>
      <p:sp>
        <p:nvSpPr>
          <p:cNvPr id="7" name="Содержимое 6"/>
          <p:cNvSpPr>
            <a:spLocks noGrp="1"/>
          </p:cNvSpPr>
          <p:nvPr>
            <p:ph sz="half" idx="1"/>
          </p:nvPr>
        </p:nvSpPr>
        <p:spPr/>
        <p:txBody>
          <a:bodyPr>
            <a:normAutofit/>
          </a:bodyPr>
          <a:lstStyle/>
          <a:p>
            <a:r>
              <a:rPr lang="ru-RU" dirty="0"/>
              <a:t>схожесть (</a:t>
            </a:r>
            <a:r>
              <a:rPr lang="en-US" dirty="0"/>
              <a:t>similarity</a:t>
            </a:r>
            <a:r>
              <a:rPr lang="ru-RU" dirty="0"/>
              <a:t>)</a:t>
            </a:r>
            <a:r>
              <a:rPr lang="en-US" dirty="0"/>
              <a:t> = </a:t>
            </a:r>
            <a:r>
              <a:rPr lang="ru-RU" dirty="0"/>
              <a:t>близость в пространстве</a:t>
            </a:r>
          </a:p>
          <a:p>
            <a:r>
              <a:rPr lang="ru-RU" dirty="0"/>
              <a:t>расположение зависит от частотности</a:t>
            </a:r>
          </a:p>
          <a:p>
            <a:r>
              <a:rPr lang="en-US" dirty="0" err="1"/>
              <a:t>f</a:t>
            </a:r>
            <a:r>
              <a:rPr lang="en-US" sz="1800" dirty="0" err="1"/>
              <a:t>dog</a:t>
            </a:r>
            <a:r>
              <a:rPr lang="en-US" dirty="0"/>
              <a:t> ≈ 2.7 * </a:t>
            </a:r>
            <a:r>
              <a:rPr lang="en-US" dirty="0" err="1"/>
              <a:t>f</a:t>
            </a:r>
            <a:r>
              <a:rPr lang="en-US" sz="1800" dirty="0" err="1"/>
              <a:t>cat</a:t>
            </a:r>
            <a:endParaRPr lang="en-US" sz="1800" dirty="0"/>
          </a:p>
          <a:p>
            <a:r>
              <a:rPr lang="ru-RU" dirty="0"/>
              <a:t>направление более важно, чем расположение</a:t>
            </a:r>
          </a:p>
        </p:txBody>
      </p:sp>
      <p:sp>
        <p:nvSpPr>
          <p:cNvPr id="5" name="Прямоугольник 4"/>
          <p:cNvSpPr/>
          <p:nvPr/>
        </p:nvSpPr>
        <p:spPr>
          <a:xfrm>
            <a:off x="7358082" y="6143644"/>
            <a:ext cx="1310935" cy="369332"/>
          </a:xfrm>
          <a:prstGeom prst="rect">
            <a:avLst/>
          </a:prstGeom>
        </p:spPr>
        <p:txBody>
          <a:bodyPr wrap="none">
            <a:spAutoFit/>
          </a:bodyPr>
          <a:lstStyle/>
          <a:p>
            <a:pPr algn="r">
              <a:buNone/>
            </a:pPr>
            <a:r>
              <a:rPr lang="en-US" dirty="0"/>
              <a:t>Stefan Evert</a:t>
            </a:r>
            <a:endParaRPr lang="ru-RU" dirty="0"/>
          </a:p>
        </p:txBody>
      </p:sp>
      <p:pic>
        <p:nvPicPr>
          <p:cNvPr id="10242" name="Picture 2"/>
          <p:cNvPicPr>
            <a:picLocks noGrp="1" noChangeAspect="1" noChangeArrowheads="1"/>
          </p:cNvPicPr>
          <p:nvPr>
            <p:ph sz="half" idx="2"/>
          </p:nvPr>
        </p:nvPicPr>
        <p:blipFill>
          <a:blip r:embed="rId2"/>
          <a:srcRect/>
          <a:stretch>
            <a:fillRect/>
          </a:stretch>
        </p:blipFill>
        <p:spPr bwMode="auto">
          <a:xfrm>
            <a:off x="4648200" y="1835252"/>
            <a:ext cx="4038600" cy="405585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46"/>
          </a:xfrm>
        </p:spPr>
        <p:txBody>
          <a:bodyPr/>
          <a:lstStyle/>
          <a:p>
            <a:r>
              <a:rPr lang="ru-RU" dirty="0"/>
              <a:t>Основные предположения</a:t>
            </a:r>
          </a:p>
        </p:txBody>
      </p:sp>
      <p:sp>
        <p:nvSpPr>
          <p:cNvPr id="3" name="Содержимое 2"/>
          <p:cNvSpPr>
            <a:spLocks noGrp="1"/>
          </p:cNvSpPr>
          <p:nvPr>
            <p:ph idx="1"/>
          </p:nvPr>
        </p:nvSpPr>
        <p:spPr>
          <a:xfrm>
            <a:off x="457200" y="1285860"/>
            <a:ext cx="8229600" cy="5357850"/>
          </a:xfrm>
        </p:spPr>
        <p:txBody>
          <a:bodyPr>
            <a:normAutofit fontScale="77500" lnSpcReduction="20000"/>
          </a:bodyPr>
          <a:lstStyle/>
          <a:p>
            <a:pPr>
              <a:buNone/>
            </a:pPr>
            <a:r>
              <a:rPr lang="en-US" b="1" dirty="0"/>
              <a:t>Ludwig Wittgenstein</a:t>
            </a:r>
            <a:r>
              <a:rPr lang="ru-RU" b="1" dirty="0"/>
              <a:t>:</a:t>
            </a:r>
          </a:p>
          <a:p>
            <a:r>
              <a:rPr lang="de-DE" dirty="0"/>
              <a:t>Die Bedeutung eines Wortes liegt in seinem Gebrauch</a:t>
            </a:r>
            <a:r>
              <a:rPr lang="ru-RU" dirty="0"/>
              <a:t>.</a:t>
            </a:r>
            <a:endParaRPr lang="ru-RU" b="1" dirty="0"/>
          </a:p>
          <a:p>
            <a:pPr>
              <a:buNone/>
            </a:pPr>
            <a:r>
              <a:rPr lang="en-US" b="1" dirty="0"/>
              <a:t>Firth (1935:37) on context dependence (cited by Stubbs):</a:t>
            </a:r>
          </a:p>
          <a:p>
            <a:r>
              <a:rPr lang="en-US" dirty="0"/>
              <a:t>the complete meaning of a word is always contextual, and no study of meaning apart from context can be taken seriously.</a:t>
            </a:r>
          </a:p>
          <a:p>
            <a:pPr>
              <a:buNone/>
            </a:pPr>
            <a:r>
              <a:rPr lang="en-US" b="1" dirty="0"/>
              <a:t>Firth (1957:11):</a:t>
            </a:r>
          </a:p>
          <a:p>
            <a:r>
              <a:rPr lang="en-US" u="sng" dirty="0"/>
              <a:t>You shall know a word by the company it keeps . . </a:t>
            </a:r>
            <a:r>
              <a:rPr lang="en-US" dirty="0"/>
              <a:t>.</a:t>
            </a:r>
          </a:p>
          <a:p>
            <a:pPr>
              <a:buNone/>
            </a:pPr>
            <a:r>
              <a:rPr lang="en-US" b="1" dirty="0"/>
              <a:t>Harris (1954:34):</a:t>
            </a:r>
          </a:p>
          <a:p>
            <a:r>
              <a:rPr lang="en-US" dirty="0"/>
              <a:t>All elements in a language can be grouped into classes whose relative occurrence can be stated exactly. However, for the occurrence of a particular member of one class relative to a particular member of another class, it would be necessary to speak in terms of probability, based on the frequency of that occurrence in a sample.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Геометрическая интерпретация</a:t>
            </a:r>
          </a:p>
        </p:txBody>
      </p:sp>
      <p:sp>
        <p:nvSpPr>
          <p:cNvPr id="7" name="Содержимое 6"/>
          <p:cNvSpPr>
            <a:spLocks noGrp="1"/>
          </p:cNvSpPr>
          <p:nvPr>
            <p:ph sz="half" idx="1"/>
          </p:nvPr>
        </p:nvSpPr>
        <p:spPr/>
        <p:txBody>
          <a:bodyPr>
            <a:normAutofit fontScale="92500" lnSpcReduction="10000"/>
          </a:bodyPr>
          <a:lstStyle/>
          <a:p>
            <a:r>
              <a:rPr lang="ru-RU" dirty="0"/>
              <a:t>схожесть (</a:t>
            </a:r>
            <a:r>
              <a:rPr lang="en-US" dirty="0"/>
              <a:t>similarity</a:t>
            </a:r>
            <a:r>
              <a:rPr lang="ru-RU" dirty="0"/>
              <a:t>)</a:t>
            </a:r>
            <a:r>
              <a:rPr lang="en-US" dirty="0"/>
              <a:t> = </a:t>
            </a:r>
            <a:r>
              <a:rPr lang="ru-RU" dirty="0"/>
              <a:t>близость в пространстве</a:t>
            </a:r>
          </a:p>
          <a:p>
            <a:r>
              <a:rPr lang="ru-RU" dirty="0"/>
              <a:t>расположение зависит от частотности</a:t>
            </a:r>
          </a:p>
          <a:p>
            <a:r>
              <a:rPr lang="en-US" dirty="0" err="1"/>
              <a:t>f</a:t>
            </a:r>
            <a:r>
              <a:rPr lang="en-US" sz="1800" dirty="0" err="1"/>
              <a:t>dog</a:t>
            </a:r>
            <a:r>
              <a:rPr lang="en-US" dirty="0"/>
              <a:t> ≈ 2.7 * </a:t>
            </a:r>
            <a:r>
              <a:rPr lang="en-US" dirty="0" err="1"/>
              <a:t>f</a:t>
            </a:r>
            <a:r>
              <a:rPr lang="en-US" sz="1800" dirty="0" err="1"/>
              <a:t>cat</a:t>
            </a:r>
            <a:endParaRPr lang="en-US" sz="1800" dirty="0"/>
          </a:p>
          <a:p>
            <a:r>
              <a:rPr lang="ru-RU" dirty="0"/>
              <a:t>направление более важно, чем расположение</a:t>
            </a:r>
          </a:p>
          <a:p>
            <a:r>
              <a:rPr lang="ru-RU" dirty="0"/>
              <a:t>угол </a:t>
            </a:r>
            <a:r>
              <a:rPr lang="el-GR" dirty="0"/>
              <a:t>α</a:t>
            </a:r>
            <a:r>
              <a:rPr lang="ru-RU" dirty="0"/>
              <a:t> можно использовать для измерения расстояния </a:t>
            </a:r>
          </a:p>
        </p:txBody>
      </p:sp>
      <p:sp>
        <p:nvSpPr>
          <p:cNvPr id="5" name="Прямоугольник 4"/>
          <p:cNvSpPr/>
          <p:nvPr/>
        </p:nvSpPr>
        <p:spPr>
          <a:xfrm>
            <a:off x="7358083" y="6143644"/>
            <a:ext cx="1310935" cy="369332"/>
          </a:xfrm>
          <a:prstGeom prst="rect">
            <a:avLst/>
          </a:prstGeom>
        </p:spPr>
        <p:txBody>
          <a:bodyPr wrap="square">
            <a:spAutoFit/>
          </a:bodyPr>
          <a:lstStyle/>
          <a:p>
            <a:pPr marL="342900" indent="-342900" algn="r"/>
            <a:r>
              <a:rPr lang="en-US" dirty="0"/>
              <a:t>Stefan Evert</a:t>
            </a:r>
            <a:endParaRPr lang="ru-RU" dirty="0"/>
          </a:p>
        </p:txBody>
      </p:sp>
      <p:pic>
        <p:nvPicPr>
          <p:cNvPr id="11266" name="Picture 2"/>
          <p:cNvPicPr>
            <a:picLocks noGrp="1" noChangeAspect="1" noChangeArrowheads="1"/>
          </p:cNvPicPr>
          <p:nvPr>
            <p:ph sz="half" idx="2"/>
          </p:nvPr>
        </p:nvPicPr>
        <p:blipFill>
          <a:blip r:embed="rId2"/>
          <a:srcRect/>
          <a:stretch>
            <a:fillRect/>
          </a:stretch>
        </p:blipFill>
        <p:spPr bwMode="auto">
          <a:xfrm>
            <a:off x="4648200" y="1785675"/>
            <a:ext cx="4038600" cy="415501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endParaRPr lang="ru-RU" dirty="0"/>
          </a:p>
        </p:txBody>
      </p:sp>
      <p:pic>
        <p:nvPicPr>
          <p:cNvPr id="25602" name="Picture 2"/>
          <p:cNvPicPr>
            <a:picLocks noGrp="1" noChangeAspect="1" noChangeArrowheads="1"/>
          </p:cNvPicPr>
          <p:nvPr>
            <p:ph sz="half" idx="1"/>
          </p:nvPr>
        </p:nvPicPr>
        <p:blipFill>
          <a:blip r:embed="rId2"/>
          <a:stretch>
            <a:fillRect/>
          </a:stretch>
        </p:blipFill>
        <p:spPr bwMode="auto">
          <a:xfrm>
            <a:off x="590550" y="2167731"/>
            <a:ext cx="3771900" cy="3390900"/>
          </a:xfrm>
          <a:prstGeom prst="rect">
            <a:avLst/>
          </a:prstGeom>
          <a:noFill/>
          <a:ln w="9525">
            <a:noFill/>
            <a:miter lim="800000"/>
            <a:headEnd/>
            <a:tailEnd/>
          </a:ln>
          <a:effectLst/>
        </p:spPr>
      </p:pic>
      <p:sp>
        <p:nvSpPr>
          <p:cNvPr id="6" name="Содержимое 5"/>
          <p:cNvSpPr>
            <a:spLocks noGrp="1"/>
          </p:cNvSpPr>
          <p:nvPr>
            <p:ph sz="half" idx="2"/>
          </p:nvPr>
        </p:nvSpPr>
        <p:spPr/>
        <p:txBody>
          <a:bodyPr/>
          <a:lstStyle/>
          <a:p>
            <a:r>
              <a:rPr lang="ru-RU" dirty="0"/>
              <a:t>дистрибутивная репрезентация на уровне типов</a:t>
            </a:r>
          </a:p>
        </p:txBody>
      </p:sp>
      <p:sp>
        <p:nvSpPr>
          <p:cNvPr id="5" name="Прямоугольник 4"/>
          <p:cNvSpPr/>
          <p:nvPr/>
        </p:nvSpPr>
        <p:spPr>
          <a:xfrm>
            <a:off x="7358083" y="6143644"/>
            <a:ext cx="1310935" cy="369332"/>
          </a:xfrm>
          <a:prstGeom prst="rect">
            <a:avLst/>
          </a:prstGeom>
        </p:spPr>
        <p:txBody>
          <a:bodyPr wrap="square">
            <a:spAutoFit/>
          </a:bodyPr>
          <a:lstStyle/>
          <a:p>
            <a:pPr marL="342900" indent="-342900" algn="r"/>
            <a:r>
              <a:rPr lang="en-US" dirty="0"/>
              <a:t>Stefan Evert</a:t>
            </a:r>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Заголовок 9"/>
          <p:cNvSpPr>
            <a:spLocks noGrp="1"/>
          </p:cNvSpPr>
          <p:nvPr>
            <p:ph type="title"/>
          </p:nvPr>
        </p:nvSpPr>
        <p:spPr/>
        <p:txBody>
          <a:bodyPr>
            <a:normAutofit fontScale="90000"/>
          </a:bodyPr>
          <a:lstStyle/>
          <a:p>
            <a:r>
              <a:rPr lang="ru-RU" dirty="0"/>
              <a:t>Параметры дизайна: </a:t>
            </a:r>
            <a:br>
              <a:rPr lang="ru-RU" dirty="0"/>
            </a:br>
            <a:r>
              <a:rPr lang="ru-RU" dirty="0"/>
              <a:t>матрица: слово </a:t>
            </a:r>
            <a:r>
              <a:rPr lang="en-US" dirty="0"/>
              <a:t>x </a:t>
            </a:r>
            <a:r>
              <a:rPr lang="ru-RU" dirty="0"/>
              <a:t>документ</a:t>
            </a:r>
          </a:p>
        </p:txBody>
      </p:sp>
      <p:pic>
        <p:nvPicPr>
          <p:cNvPr id="2052" name="Picture 4"/>
          <p:cNvPicPr>
            <a:picLocks noGrp="1" noChangeAspect="1" noChangeArrowheads="1"/>
          </p:cNvPicPr>
          <p:nvPr>
            <p:ph idx="1"/>
          </p:nvPr>
        </p:nvPicPr>
        <p:blipFill>
          <a:blip r:embed="rId2"/>
          <a:srcRect/>
          <a:stretch>
            <a:fillRect/>
          </a:stretch>
        </p:blipFill>
        <p:spPr bwMode="auto">
          <a:xfrm>
            <a:off x="919162" y="2029619"/>
            <a:ext cx="7305675" cy="36671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Параметры дизайна: </a:t>
            </a:r>
            <a:br>
              <a:rPr lang="ru-RU" dirty="0"/>
            </a:br>
            <a:r>
              <a:rPr lang="ru-RU" dirty="0"/>
              <a:t>матрица: слово </a:t>
            </a:r>
            <a:r>
              <a:rPr lang="en-US" dirty="0"/>
              <a:t>x </a:t>
            </a:r>
            <a:r>
              <a:rPr lang="ru-RU" dirty="0"/>
              <a:t>слово</a:t>
            </a:r>
          </a:p>
        </p:txBody>
      </p:sp>
      <p:pic>
        <p:nvPicPr>
          <p:cNvPr id="3074" name="Picture 2"/>
          <p:cNvPicPr>
            <a:picLocks noGrp="1" noChangeAspect="1" noChangeArrowheads="1"/>
          </p:cNvPicPr>
          <p:nvPr>
            <p:ph idx="1"/>
          </p:nvPr>
        </p:nvPicPr>
        <p:blipFill>
          <a:blip r:embed="rId2"/>
          <a:srcRect/>
          <a:stretch>
            <a:fillRect/>
          </a:stretch>
        </p:blipFill>
        <p:spPr bwMode="auto">
          <a:xfrm>
            <a:off x="871537" y="1791494"/>
            <a:ext cx="7400925" cy="41433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Параметры дизайна: </a:t>
            </a:r>
            <a:br>
              <a:rPr lang="ru-RU" dirty="0"/>
            </a:br>
            <a:r>
              <a:rPr lang="ru-RU" dirty="0"/>
              <a:t>матрица: модифицируемое </a:t>
            </a:r>
            <a:r>
              <a:rPr lang="en-US" dirty="0"/>
              <a:t>x </a:t>
            </a:r>
            <a:r>
              <a:rPr lang="ru-RU" dirty="0" err="1"/>
              <a:t>адверб</a:t>
            </a:r>
            <a:endParaRPr lang="ru-RU" dirty="0"/>
          </a:p>
        </p:txBody>
      </p:sp>
      <p:pic>
        <p:nvPicPr>
          <p:cNvPr id="12290" name="Picture 2"/>
          <p:cNvPicPr>
            <a:picLocks noGrp="1" noChangeAspect="1" noChangeArrowheads="1"/>
          </p:cNvPicPr>
          <p:nvPr>
            <p:ph idx="1"/>
          </p:nvPr>
        </p:nvPicPr>
        <p:blipFill>
          <a:blip r:embed="rId2"/>
          <a:srcRect/>
          <a:stretch>
            <a:fillRect/>
          </a:stretch>
        </p:blipFill>
        <p:spPr bwMode="auto">
          <a:xfrm>
            <a:off x="714348" y="1857364"/>
            <a:ext cx="7500990" cy="400052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Параметры дизайна: </a:t>
            </a:r>
            <a:br>
              <a:rPr lang="ru-RU" dirty="0"/>
            </a:br>
            <a:r>
              <a:rPr lang="ru-RU" dirty="0"/>
              <a:t>матрица: модифицируемое </a:t>
            </a:r>
            <a:r>
              <a:rPr lang="en-US" dirty="0"/>
              <a:t>x </a:t>
            </a:r>
            <a:r>
              <a:rPr lang="ru-RU" dirty="0" err="1"/>
              <a:t>адверб</a:t>
            </a:r>
            <a:endParaRPr lang="ru-RU" dirty="0"/>
          </a:p>
        </p:txBody>
      </p:sp>
      <p:pic>
        <p:nvPicPr>
          <p:cNvPr id="13314" name="Picture 2"/>
          <p:cNvPicPr>
            <a:picLocks noGrp="1" noChangeAspect="1" noChangeArrowheads="1"/>
          </p:cNvPicPr>
          <p:nvPr>
            <p:ph idx="1"/>
          </p:nvPr>
        </p:nvPicPr>
        <p:blipFill>
          <a:blip r:embed="rId2"/>
          <a:srcRect/>
          <a:stretch>
            <a:fillRect/>
          </a:stretch>
        </p:blipFill>
        <p:spPr bwMode="auto">
          <a:xfrm>
            <a:off x="1214414" y="2071678"/>
            <a:ext cx="6572296" cy="428628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Параметры дизайна: </a:t>
            </a:r>
            <a:br>
              <a:rPr lang="ru-RU" dirty="0"/>
            </a:br>
            <a:r>
              <a:rPr lang="ru-RU" dirty="0"/>
              <a:t>матрица: модифицируемое </a:t>
            </a:r>
            <a:r>
              <a:rPr lang="en-US" dirty="0"/>
              <a:t>x </a:t>
            </a:r>
            <a:r>
              <a:rPr lang="ru-RU" dirty="0" err="1"/>
              <a:t>адверб</a:t>
            </a:r>
            <a:endParaRPr lang="ru-RU" dirty="0"/>
          </a:p>
        </p:txBody>
      </p:sp>
      <p:pic>
        <p:nvPicPr>
          <p:cNvPr id="14338" name="Picture 2"/>
          <p:cNvPicPr>
            <a:picLocks noGrp="1" noChangeAspect="1" noChangeArrowheads="1"/>
          </p:cNvPicPr>
          <p:nvPr>
            <p:ph idx="1"/>
          </p:nvPr>
        </p:nvPicPr>
        <p:blipFill>
          <a:blip r:embed="rId2"/>
          <a:srcRect/>
          <a:stretch>
            <a:fillRect/>
          </a:stretch>
        </p:blipFill>
        <p:spPr bwMode="auto">
          <a:xfrm>
            <a:off x="500034" y="2000240"/>
            <a:ext cx="7929618" cy="450059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225536"/>
          </a:xfrm>
        </p:spPr>
        <p:txBody>
          <a:bodyPr>
            <a:noAutofit/>
          </a:bodyPr>
          <a:lstStyle/>
          <a:p>
            <a:r>
              <a:rPr lang="ru-RU" sz="2800" dirty="0"/>
              <a:t>Параметры дизайна: </a:t>
            </a:r>
            <a:br>
              <a:rPr lang="ru-RU" sz="2800" dirty="0"/>
            </a:br>
            <a:r>
              <a:rPr lang="ru-RU" sz="2800" dirty="0"/>
              <a:t>матрица: восклицание </a:t>
            </a:r>
            <a:r>
              <a:rPr lang="en-US" sz="2800" dirty="0"/>
              <a:t>x </a:t>
            </a:r>
            <a:r>
              <a:rPr lang="ru-RU" sz="2800" dirty="0"/>
              <a:t>речевой акт (</a:t>
            </a:r>
            <a:r>
              <a:rPr lang="en-US" sz="2800" dirty="0"/>
              <a:t>Switchboard dialog act</a:t>
            </a:r>
            <a:r>
              <a:rPr lang="ru-RU" sz="2800" dirty="0"/>
              <a:t>)</a:t>
            </a:r>
          </a:p>
        </p:txBody>
      </p:sp>
      <p:pic>
        <p:nvPicPr>
          <p:cNvPr id="15363" name="Picture 3"/>
          <p:cNvPicPr>
            <a:picLocks noGrp="1" noChangeAspect="1" noChangeArrowheads="1"/>
          </p:cNvPicPr>
          <p:nvPr>
            <p:ph idx="1"/>
          </p:nvPr>
        </p:nvPicPr>
        <p:blipFill>
          <a:blip r:embed="rId2"/>
          <a:srcRect/>
          <a:stretch>
            <a:fillRect/>
          </a:stretch>
        </p:blipFill>
        <p:spPr bwMode="auto">
          <a:xfrm>
            <a:off x="928662" y="1928802"/>
            <a:ext cx="7572428" cy="464347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11156"/>
          </a:xfrm>
        </p:spPr>
        <p:txBody>
          <a:bodyPr>
            <a:noAutofit/>
          </a:bodyPr>
          <a:lstStyle/>
          <a:p>
            <a:r>
              <a:rPr lang="ru-RU" sz="2800" dirty="0"/>
              <a:t>Параметры дизайна: </a:t>
            </a:r>
            <a:br>
              <a:rPr lang="ru-RU" sz="2800" dirty="0"/>
            </a:br>
            <a:r>
              <a:rPr lang="ru-RU" sz="2800" dirty="0"/>
              <a:t>матрица: аффикс </a:t>
            </a:r>
            <a:r>
              <a:rPr lang="en-US" sz="2800" dirty="0"/>
              <a:t>x </a:t>
            </a:r>
            <a:r>
              <a:rPr lang="ru-RU" sz="2800" dirty="0"/>
              <a:t>основа (</a:t>
            </a:r>
            <a:r>
              <a:rPr lang="en-US" sz="2800" dirty="0" err="1"/>
              <a:t>google</a:t>
            </a:r>
            <a:r>
              <a:rPr lang="en-US" sz="2800" dirty="0"/>
              <a:t> N-grams</a:t>
            </a:r>
            <a:r>
              <a:rPr lang="ru-RU" sz="2800" dirty="0"/>
              <a:t>)</a:t>
            </a:r>
          </a:p>
        </p:txBody>
      </p:sp>
      <p:pic>
        <p:nvPicPr>
          <p:cNvPr id="16387" name="Picture 3"/>
          <p:cNvPicPr>
            <a:picLocks noGrp="1" noChangeAspect="1" noChangeArrowheads="1"/>
          </p:cNvPicPr>
          <p:nvPr>
            <p:ph idx="1"/>
          </p:nvPr>
        </p:nvPicPr>
        <p:blipFill>
          <a:blip r:embed="rId2"/>
          <a:srcRect/>
          <a:stretch>
            <a:fillRect/>
          </a:stretch>
        </p:blipFill>
        <p:spPr bwMode="auto">
          <a:xfrm>
            <a:off x="1857356" y="2220119"/>
            <a:ext cx="4429156" cy="4066401"/>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11156"/>
          </a:xfrm>
        </p:spPr>
        <p:txBody>
          <a:bodyPr>
            <a:noAutofit/>
          </a:bodyPr>
          <a:lstStyle/>
          <a:p>
            <a:r>
              <a:rPr lang="ru-RU" sz="2800" dirty="0"/>
              <a:t>Параметры дизайна: расстояние: Эвклидово расстояние (</a:t>
            </a:r>
            <a:r>
              <a:rPr lang="en-US" sz="2800" dirty="0"/>
              <a:t>Euclidian distance</a:t>
            </a:r>
            <a:r>
              <a:rPr lang="ru-RU" sz="2800" dirty="0"/>
              <a:t>)</a:t>
            </a:r>
          </a:p>
        </p:txBody>
      </p:sp>
      <p:pic>
        <p:nvPicPr>
          <p:cNvPr id="17410" name="Picture 2"/>
          <p:cNvPicPr>
            <a:picLocks noGrp="1" noChangeAspect="1" noChangeArrowheads="1"/>
          </p:cNvPicPr>
          <p:nvPr>
            <p:ph idx="1"/>
          </p:nvPr>
        </p:nvPicPr>
        <p:blipFill>
          <a:blip r:embed="rId2"/>
          <a:srcRect/>
          <a:stretch>
            <a:fillRect/>
          </a:stretch>
        </p:blipFill>
        <p:spPr bwMode="auto">
          <a:xfrm>
            <a:off x="714348" y="2500306"/>
            <a:ext cx="1181100" cy="1247775"/>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2571736" y="1714488"/>
            <a:ext cx="6143668" cy="4143404"/>
          </a:xfrm>
          <a:prstGeom prst="rect">
            <a:avLst/>
          </a:prstGeom>
          <a:noFill/>
          <a:ln w="9525">
            <a:noFill/>
            <a:miter lim="800000"/>
            <a:headEnd/>
            <a:tailEnd/>
          </a:ln>
          <a:effectLst/>
        </p:spPr>
      </p:pic>
      <p:pic>
        <p:nvPicPr>
          <p:cNvPr id="17412" name="Picture 4"/>
          <p:cNvPicPr>
            <a:picLocks noChangeAspect="1" noChangeArrowheads="1"/>
          </p:cNvPicPr>
          <p:nvPr/>
        </p:nvPicPr>
        <p:blipFill>
          <a:blip r:embed="rId4"/>
          <a:srcRect/>
          <a:stretch>
            <a:fillRect/>
          </a:stretch>
        </p:blipFill>
        <p:spPr bwMode="auto">
          <a:xfrm>
            <a:off x="571472" y="1285860"/>
            <a:ext cx="1619250" cy="838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Основные предположения</a:t>
            </a:r>
          </a:p>
        </p:txBody>
      </p:sp>
      <p:sp>
        <p:nvSpPr>
          <p:cNvPr id="3" name="Содержимое 2"/>
          <p:cNvSpPr>
            <a:spLocks noGrp="1"/>
          </p:cNvSpPr>
          <p:nvPr>
            <p:ph idx="1"/>
          </p:nvPr>
        </p:nvSpPr>
        <p:spPr/>
        <p:txBody>
          <a:bodyPr>
            <a:normAutofit fontScale="77500" lnSpcReduction="20000"/>
          </a:bodyPr>
          <a:lstStyle/>
          <a:p>
            <a:endParaRPr lang="en-US" dirty="0"/>
          </a:p>
          <a:p>
            <a:pPr>
              <a:buNone/>
            </a:pPr>
            <a:r>
              <a:rPr lang="en-US" b="1" dirty="0"/>
              <a:t>Harris (1954:34):</a:t>
            </a:r>
          </a:p>
          <a:p>
            <a:r>
              <a:rPr lang="en-US" dirty="0"/>
              <a:t>[I]t is possible to state the occurrence of any element relative to any other element, to the degree of exactness indicated above, so that distributional statements can cover all of the material of a language without requiring support from other types of information.</a:t>
            </a:r>
          </a:p>
          <a:p>
            <a:pPr>
              <a:buNone/>
            </a:pPr>
            <a:r>
              <a:rPr lang="en-US" b="1" dirty="0"/>
              <a:t>Harris (1954:34) (anticipating deep learning?):</a:t>
            </a:r>
          </a:p>
          <a:p>
            <a:r>
              <a:rPr lang="en-US" dirty="0"/>
              <a:t>[T]he restrictions on relative occurrence of each element are described most simply by a network of interrelated statements, certain of them being put in terms of the results of certain others, rather than by a simple measure of the total restriction on each element separately.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11156"/>
          </a:xfrm>
        </p:spPr>
        <p:txBody>
          <a:bodyPr>
            <a:noAutofit/>
          </a:bodyPr>
          <a:lstStyle/>
          <a:p>
            <a:r>
              <a:rPr lang="ru-RU" sz="2800" dirty="0"/>
              <a:t>Параметры дизайна: расстояние: косинусное расстояние (</a:t>
            </a:r>
            <a:r>
              <a:rPr lang="en-US" sz="2800" dirty="0"/>
              <a:t>cosine distance</a:t>
            </a:r>
            <a:r>
              <a:rPr lang="ru-RU" sz="2800" dirty="0"/>
              <a:t>)</a:t>
            </a:r>
          </a:p>
        </p:txBody>
      </p:sp>
      <p:pic>
        <p:nvPicPr>
          <p:cNvPr id="17410" name="Picture 2"/>
          <p:cNvPicPr>
            <a:picLocks noGrp="1" noChangeAspect="1" noChangeArrowheads="1"/>
          </p:cNvPicPr>
          <p:nvPr>
            <p:ph idx="1"/>
          </p:nvPr>
        </p:nvPicPr>
        <p:blipFill>
          <a:blip r:embed="rId2"/>
          <a:srcRect/>
          <a:stretch>
            <a:fillRect/>
          </a:stretch>
        </p:blipFill>
        <p:spPr bwMode="auto">
          <a:xfrm>
            <a:off x="714348" y="2500306"/>
            <a:ext cx="1181100" cy="1247775"/>
          </a:xfrm>
          <a:prstGeom prst="rect">
            <a:avLst/>
          </a:prstGeom>
          <a:noFill/>
          <a:ln w="9525">
            <a:noFill/>
            <a:miter lim="800000"/>
            <a:headEnd/>
            <a:tailEnd/>
          </a:ln>
          <a:effectLst/>
        </p:spPr>
      </p:pic>
      <p:pic>
        <p:nvPicPr>
          <p:cNvPr id="18434" name="Picture 2"/>
          <p:cNvPicPr>
            <a:picLocks noChangeAspect="1" noChangeArrowheads="1"/>
          </p:cNvPicPr>
          <p:nvPr/>
        </p:nvPicPr>
        <p:blipFill>
          <a:blip r:embed="rId3"/>
          <a:srcRect/>
          <a:stretch>
            <a:fillRect/>
          </a:stretch>
        </p:blipFill>
        <p:spPr bwMode="auto">
          <a:xfrm>
            <a:off x="2881313" y="2309813"/>
            <a:ext cx="5834091" cy="3905269"/>
          </a:xfrm>
          <a:prstGeom prst="rect">
            <a:avLst/>
          </a:prstGeom>
          <a:noFill/>
          <a:ln w="9525">
            <a:noFill/>
            <a:miter lim="800000"/>
            <a:headEnd/>
            <a:tailEnd/>
          </a:ln>
          <a:effectLst/>
        </p:spPr>
      </p:pic>
      <p:pic>
        <p:nvPicPr>
          <p:cNvPr id="18435" name="Picture 3"/>
          <p:cNvPicPr>
            <a:picLocks noChangeAspect="1" noChangeArrowheads="1"/>
          </p:cNvPicPr>
          <p:nvPr/>
        </p:nvPicPr>
        <p:blipFill>
          <a:blip r:embed="rId4"/>
          <a:srcRect/>
          <a:stretch>
            <a:fillRect/>
          </a:stretch>
        </p:blipFill>
        <p:spPr bwMode="auto">
          <a:xfrm>
            <a:off x="714348" y="1428736"/>
            <a:ext cx="1524000" cy="66675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Параметры дизайна: уменьшение размерности</a:t>
            </a:r>
          </a:p>
        </p:txBody>
      </p:sp>
      <p:sp>
        <p:nvSpPr>
          <p:cNvPr id="3" name="Содержимое 2"/>
          <p:cNvSpPr>
            <a:spLocks noGrp="1"/>
          </p:cNvSpPr>
          <p:nvPr>
            <p:ph idx="1"/>
          </p:nvPr>
        </p:nvSpPr>
        <p:spPr/>
        <p:txBody>
          <a:bodyPr/>
          <a:lstStyle/>
          <a:p>
            <a:r>
              <a:rPr lang="en-US" dirty="0"/>
              <a:t>PCA = Principal Component Analysis (</a:t>
            </a:r>
            <a:r>
              <a:rPr lang="ru-RU" dirty="0"/>
              <a:t>метод главных компонент</a:t>
            </a:r>
            <a:r>
              <a:rPr lang="en-US" dirty="0"/>
              <a:t>)</a:t>
            </a:r>
            <a:endParaRPr lang="ru-RU" dirty="0"/>
          </a:p>
          <a:p>
            <a:r>
              <a:rPr lang="en-US" dirty="0"/>
              <a:t>SVD = Single Value Decomposition (</a:t>
            </a:r>
            <a:r>
              <a:rPr lang="ru-RU" dirty="0">
                <a:hlinkClick r:id="rId2"/>
              </a:rPr>
              <a:t>видео1</a:t>
            </a:r>
            <a:r>
              <a:rPr lang="en-US" dirty="0"/>
              <a:t>, </a:t>
            </a:r>
            <a:r>
              <a:rPr lang="ru-RU" dirty="0">
                <a:hlinkClick r:id="rId3"/>
              </a:rPr>
              <a:t>видео2</a:t>
            </a:r>
            <a:r>
              <a:rPr lang="ru-RU" dirty="0"/>
              <a:t>)</a:t>
            </a:r>
            <a:r>
              <a:rPr lang="en-US" dirty="0"/>
              <a:t> -&gt; LSA = </a:t>
            </a:r>
            <a:r>
              <a:rPr lang="en-US" dirty="0">
                <a:hlinkClick r:id="rId4"/>
              </a:rPr>
              <a:t>Latent Semantic Analysis</a:t>
            </a:r>
            <a:endParaRPr lang="ru-R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Параметры дизайна: уменьшение размерности</a:t>
            </a:r>
          </a:p>
        </p:txBody>
      </p:sp>
      <p:pic>
        <p:nvPicPr>
          <p:cNvPr id="20482" name="Picture 2"/>
          <p:cNvPicPr>
            <a:picLocks noGrp="1" noChangeAspect="1" noChangeArrowheads="1"/>
          </p:cNvPicPr>
          <p:nvPr>
            <p:ph idx="1"/>
          </p:nvPr>
        </p:nvPicPr>
        <p:blipFill>
          <a:blip r:embed="rId2"/>
          <a:srcRect/>
          <a:stretch>
            <a:fillRect/>
          </a:stretch>
        </p:blipFill>
        <p:spPr bwMode="auto">
          <a:xfrm>
            <a:off x="1647825" y="2196306"/>
            <a:ext cx="5848350" cy="333375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Параметры дизайна: уменьшение размерности: </a:t>
            </a:r>
            <a:r>
              <a:rPr lang="en-US" dirty="0"/>
              <a:t>LSA</a:t>
            </a:r>
            <a:endParaRPr lang="ru-RU" dirty="0"/>
          </a:p>
        </p:txBody>
      </p:sp>
      <p:pic>
        <p:nvPicPr>
          <p:cNvPr id="21506" name="Picture 2"/>
          <p:cNvPicPr>
            <a:picLocks noGrp="1" noChangeAspect="1" noChangeArrowheads="1"/>
          </p:cNvPicPr>
          <p:nvPr>
            <p:ph idx="1"/>
          </p:nvPr>
        </p:nvPicPr>
        <p:blipFill>
          <a:blip r:embed="rId2"/>
          <a:srcRect/>
          <a:stretch>
            <a:fillRect/>
          </a:stretch>
        </p:blipFill>
        <p:spPr bwMode="auto">
          <a:xfrm>
            <a:off x="357158" y="1600200"/>
            <a:ext cx="8286808" cy="4829196"/>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214282" y="2071678"/>
            <a:ext cx="2381250" cy="4667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Параметры дизайна: кластеризация: семантические карты</a:t>
            </a:r>
          </a:p>
        </p:txBody>
      </p:sp>
      <p:pic>
        <p:nvPicPr>
          <p:cNvPr id="22530" name="Picture 2"/>
          <p:cNvPicPr>
            <a:picLocks noGrp="1" noChangeAspect="1" noChangeArrowheads="1"/>
          </p:cNvPicPr>
          <p:nvPr>
            <p:ph idx="1"/>
          </p:nvPr>
        </p:nvPicPr>
        <p:blipFill>
          <a:blip r:embed="rId2"/>
          <a:srcRect/>
          <a:stretch>
            <a:fillRect/>
          </a:stretch>
        </p:blipFill>
        <p:spPr bwMode="auto">
          <a:xfrm>
            <a:off x="1538287" y="1600994"/>
            <a:ext cx="6067425" cy="4524375"/>
          </a:xfrm>
          <a:prstGeom prst="rect">
            <a:avLst/>
          </a:prstGeom>
          <a:noFill/>
          <a:ln w="9525">
            <a:noFill/>
            <a:miter lim="800000"/>
            <a:headEnd/>
            <a:tailEnd/>
          </a:ln>
          <a:effectLst/>
        </p:spPr>
      </p:pic>
      <p:sp>
        <p:nvSpPr>
          <p:cNvPr id="5" name="Прямоугольник 4"/>
          <p:cNvSpPr/>
          <p:nvPr/>
        </p:nvSpPr>
        <p:spPr>
          <a:xfrm>
            <a:off x="7358083" y="6143644"/>
            <a:ext cx="1310935" cy="369332"/>
          </a:xfrm>
          <a:prstGeom prst="rect">
            <a:avLst/>
          </a:prstGeom>
        </p:spPr>
        <p:txBody>
          <a:bodyPr wrap="square">
            <a:spAutoFit/>
          </a:bodyPr>
          <a:lstStyle/>
          <a:p>
            <a:pPr marL="342900" indent="-342900" algn="r"/>
            <a:r>
              <a:rPr lang="en-US" dirty="0"/>
              <a:t>Stefan Evert</a:t>
            </a:r>
            <a:endParaRPr lang="ru-RU"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Параметры дизайна: кластеризация:</a:t>
            </a:r>
          </a:p>
        </p:txBody>
      </p:sp>
      <p:pic>
        <p:nvPicPr>
          <p:cNvPr id="23554" name="Picture 2"/>
          <p:cNvPicPr>
            <a:picLocks noGrp="1" noChangeAspect="1" noChangeArrowheads="1"/>
          </p:cNvPicPr>
          <p:nvPr>
            <p:ph idx="1"/>
          </p:nvPr>
        </p:nvPicPr>
        <p:blipFill>
          <a:blip r:embed="rId2"/>
          <a:srcRect/>
          <a:stretch>
            <a:fillRect/>
          </a:stretch>
        </p:blipFill>
        <p:spPr bwMode="auto">
          <a:xfrm>
            <a:off x="714349" y="1357298"/>
            <a:ext cx="7500990" cy="4357718"/>
          </a:xfrm>
          <a:prstGeom prst="rect">
            <a:avLst/>
          </a:prstGeom>
          <a:noFill/>
          <a:ln w="9525">
            <a:noFill/>
            <a:miter lim="800000"/>
            <a:headEnd/>
            <a:tailEnd/>
          </a:ln>
          <a:effectLst/>
        </p:spPr>
      </p:pic>
      <p:sp>
        <p:nvSpPr>
          <p:cNvPr id="6" name="Прямоугольник 5"/>
          <p:cNvSpPr/>
          <p:nvPr/>
        </p:nvSpPr>
        <p:spPr>
          <a:xfrm>
            <a:off x="7358083" y="6143644"/>
            <a:ext cx="1310935" cy="369332"/>
          </a:xfrm>
          <a:prstGeom prst="rect">
            <a:avLst/>
          </a:prstGeom>
        </p:spPr>
        <p:txBody>
          <a:bodyPr wrap="square">
            <a:spAutoFit/>
          </a:bodyPr>
          <a:lstStyle/>
          <a:p>
            <a:pPr marL="342900" indent="-342900" algn="r"/>
            <a:r>
              <a:rPr lang="en-US" dirty="0"/>
              <a:t>Stefan Evert</a:t>
            </a:r>
            <a:endParaRPr lang="ru-R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fontScale="90000"/>
          </a:bodyPr>
          <a:lstStyle/>
          <a:p>
            <a:r>
              <a:rPr lang="ru-RU" dirty="0"/>
              <a:t>Параметры дизайна: кластеризация: графы</a:t>
            </a:r>
          </a:p>
        </p:txBody>
      </p:sp>
      <p:pic>
        <p:nvPicPr>
          <p:cNvPr id="24578" name="Picture 2"/>
          <p:cNvPicPr>
            <a:picLocks noGrp="1" noChangeAspect="1" noChangeArrowheads="1"/>
          </p:cNvPicPr>
          <p:nvPr>
            <p:ph idx="1"/>
          </p:nvPr>
        </p:nvPicPr>
        <p:blipFill>
          <a:blip r:embed="rId2"/>
          <a:srcRect/>
          <a:stretch>
            <a:fillRect/>
          </a:stretch>
        </p:blipFill>
        <p:spPr bwMode="auto">
          <a:xfrm>
            <a:off x="214282" y="1357298"/>
            <a:ext cx="8501122" cy="5000660"/>
          </a:xfrm>
          <a:prstGeom prst="rect">
            <a:avLst/>
          </a:prstGeom>
          <a:noFill/>
          <a:ln w="9525">
            <a:noFill/>
            <a:miter lim="800000"/>
            <a:headEnd/>
            <a:tailEnd/>
          </a:ln>
          <a:effectLst/>
        </p:spPr>
      </p:pic>
      <p:sp>
        <p:nvSpPr>
          <p:cNvPr id="6" name="Прямоугольник 5"/>
          <p:cNvSpPr/>
          <p:nvPr/>
        </p:nvSpPr>
        <p:spPr>
          <a:xfrm>
            <a:off x="7358083" y="6143644"/>
            <a:ext cx="1310935" cy="369332"/>
          </a:xfrm>
          <a:prstGeom prst="rect">
            <a:avLst/>
          </a:prstGeom>
        </p:spPr>
        <p:txBody>
          <a:bodyPr wrap="square">
            <a:spAutoFit/>
          </a:bodyPr>
          <a:lstStyle/>
          <a:p>
            <a:pPr marL="342900" indent="-342900" algn="r"/>
            <a:r>
              <a:rPr lang="en-US" dirty="0"/>
              <a:t>Stefan Evert</a:t>
            </a:r>
            <a:endParaRPr lang="ru-RU"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39784"/>
          </a:xfrm>
        </p:spPr>
        <p:txBody>
          <a:bodyPr>
            <a:normAutofit/>
          </a:bodyPr>
          <a:lstStyle/>
          <a:p>
            <a:pPr algn="l"/>
            <a:r>
              <a:rPr lang="ru-RU" sz="2400" dirty="0"/>
              <a:t>Еще </a:t>
            </a:r>
            <a:r>
              <a:rPr lang="ru-RU" sz="2400" dirty="0" err="1"/>
              <a:t>немнго</a:t>
            </a:r>
            <a:r>
              <a:rPr lang="ru-RU" sz="2400" dirty="0"/>
              <a:t> о дизайне</a:t>
            </a:r>
          </a:p>
        </p:txBody>
      </p:sp>
      <p:pic>
        <p:nvPicPr>
          <p:cNvPr id="1026" name="Picture 2"/>
          <p:cNvPicPr>
            <a:picLocks noGrp="1" noChangeAspect="1" noChangeArrowheads="1"/>
          </p:cNvPicPr>
          <p:nvPr>
            <p:ph idx="1"/>
          </p:nvPr>
        </p:nvPicPr>
        <p:blipFill>
          <a:blip r:embed="rId2"/>
          <a:srcRect/>
          <a:stretch>
            <a:fillRect/>
          </a:stretch>
        </p:blipFill>
        <p:spPr bwMode="auto">
          <a:xfrm>
            <a:off x="0" y="1357298"/>
            <a:ext cx="8929718" cy="5072098"/>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39784"/>
          </a:xfrm>
        </p:spPr>
        <p:txBody>
          <a:bodyPr>
            <a:normAutofit/>
          </a:bodyPr>
          <a:lstStyle/>
          <a:p>
            <a:pPr algn="l"/>
            <a:r>
              <a:rPr lang="ru-RU" sz="2400" dirty="0"/>
              <a:t>Математика: частые термины</a:t>
            </a:r>
          </a:p>
        </p:txBody>
      </p:sp>
      <p:sp>
        <p:nvSpPr>
          <p:cNvPr id="4" name="Содержимое 3"/>
          <p:cNvSpPr>
            <a:spLocks noGrp="1"/>
          </p:cNvSpPr>
          <p:nvPr>
            <p:ph idx="1"/>
          </p:nvPr>
        </p:nvSpPr>
        <p:spPr/>
        <p:txBody>
          <a:bodyPr>
            <a:normAutofit fontScale="92500" lnSpcReduction="10000"/>
          </a:bodyPr>
          <a:lstStyle/>
          <a:p>
            <a:r>
              <a:rPr lang="en-US" dirty="0"/>
              <a:t>TF-IDF – Term Frequency – Inverse Document Frequency</a:t>
            </a:r>
          </a:p>
          <a:p>
            <a:r>
              <a:rPr lang="en-US" dirty="0"/>
              <a:t>PMI – </a:t>
            </a:r>
            <a:r>
              <a:rPr lang="en-US" dirty="0" err="1"/>
              <a:t>Pointwise</a:t>
            </a:r>
            <a:r>
              <a:rPr lang="en-US" dirty="0"/>
              <a:t> Mutual Information</a:t>
            </a:r>
          </a:p>
          <a:p>
            <a:r>
              <a:rPr lang="en-US" dirty="0"/>
              <a:t>LSA – Latent Semantic Analysis</a:t>
            </a:r>
          </a:p>
          <a:p>
            <a:r>
              <a:rPr lang="en-US" dirty="0"/>
              <a:t>PLSA – Probabilistic Latent Semantic Analysis</a:t>
            </a:r>
          </a:p>
          <a:p>
            <a:r>
              <a:rPr lang="en-US" dirty="0"/>
              <a:t>PCA – Principal Component Analysis</a:t>
            </a:r>
          </a:p>
          <a:p>
            <a:r>
              <a:rPr lang="en-US" dirty="0"/>
              <a:t>LDA -- Latent </a:t>
            </a:r>
            <a:r>
              <a:rPr lang="en-US" dirty="0" err="1"/>
              <a:t>Dirichlet</a:t>
            </a:r>
            <a:r>
              <a:rPr lang="en-US" dirty="0"/>
              <a:t> Allocation</a:t>
            </a:r>
          </a:p>
          <a:p>
            <a:r>
              <a:rPr lang="en-US" dirty="0"/>
              <a:t>DCA – Decline Curve Analysis</a:t>
            </a:r>
          </a:p>
          <a:p>
            <a:r>
              <a:rPr lang="en-US" dirty="0"/>
              <a:t>KL – </a:t>
            </a:r>
            <a:r>
              <a:rPr lang="en-US" dirty="0" err="1"/>
              <a:t>Kullback-Leibler</a:t>
            </a:r>
            <a:r>
              <a:rPr lang="en-US" dirty="0"/>
              <a:t> Divergence</a:t>
            </a:r>
          </a:p>
          <a:p>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Основные предположения</a:t>
            </a:r>
          </a:p>
        </p:txBody>
      </p:sp>
      <p:sp>
        <p:nvSpPr>
          <p:cNvPr id="3" name="Содержимое 2"/>
          <p:cNvSpPr>
            <a:spLocks noGrp="1"/>
          </p:cNvSpPr>
          <p:nvPr>
            <p:ph idx="1"/>
          </p:nvPr>
        </p:nvSpPr>
        <p:spPr/>
        <p:txBody>
          <a:bodyPr>
            <a:normAutofit fontScale="62500" lnSpcReduction="20000"/>
          </a:bodyPr>
          <a:lstStyle/>
          <a:p>
            <a:endParaRPr lang="en-US" dirty="0"/>
          </a:p>
          <a:p>
            <a:pPr>
              <a:buNone/>
            </a:pPr>
            <a:r>
              <a:rPr lang="en-US" b="1" dirty="0"/>
              <a:t>Harris (1954:36) on levels of analysis:</a:t>
            </a:r>
          </a:p>
          <a:p>
            <a:r>
              <a:rPr lang="en-US" dirty="0"/>
              <a:t>Some question has been raised as to the reality of this structure. Does it really exist, or is it just a mathematical creation of the investigator’s? Skirting the philosophical difficulties of this problem, we should, in any case, realize that there are two quite different questions here. </a:t>
            </a:r>
            <a:endParaRPr lang="ru-RU" dirty="0"/>
          </a:p>
          <a:p>
            <a:r>
              <a:rPr lang="en-US" dirty="0"/>
              <a:t>One: Does the structure really exist in language? The answer is yes, as much as any scientific structure really obtains in the data which it describes — the scientific structure states a network of relations, and these relations really hold in the data investigated.</a:t>
            </a:r>
          </a:p>
          <a:p>
            <a:r>
              <a:rPr lang="en-US" dirty="0"/>
              <a:t>Two: Does the structure really exist in speakers? Here we are faced with a question of fact which is not directly or fully investigated in the process of determining the distributional structure. Clearly, certain behaviors of the speakers indicate perception along the lines of the distributional structure, for example, the fact that while people imitate nonlinguistic or foreign-language sounds, they </a:t>
            </a:r>
            <a:r>
              <a:rPr lang="en-US" i="1" dirty="0"/>
              <a:t>repeat utterances of their own </a:t>
            </a:r>
            <a:r>
              <a:rPr lang="en-US" dirty="0"/>
              <a:t>language.</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Основные предположения</a:t>
            </a:r>
          </a:p>
        </p:txBody>
      </p:sp>
      <p:sp>
        <p:nvSpPr>
          <p:cNvPr id="3" name="Содержимое 2"/>
          <p:cNvSpPr>
            <a:spLocks noGrp="1"/>
          </p:cNvSpPr>
          <p:nvPr>
            <p:ph idx="1"/>
          </p:nvPr>
        </p:nvSpPr>
        <p:spPr/>
        <p:txBody>
          <a:bodyPr>
            <a:normAutofit fontScale="85000" lnSpcReduction="20000"/>
          </a:bodyPr>
          <a:lstStyle/>
          <a:p>
            <a:pPr>
              <a:buNone/>
            </a:pPr>
            <a:r>
              <a:rPr lang="en-US" b="1" dirty="0"/>
              <a:t>Harris (1954:39) on meaning and context-dependence:</a:t>
            </a:r>
          </a:p>
          <a:p>
            <a:r>
              <a:rPr lang="en-US" dirty="0"/>
              <a:t>All this is not to say that there is not a great interconnection between language and meaning, in whatever sense it may be possible to use this work. But it is not a one-to-one relation between morphological structure and anything else. There is not even a one-to-one relation between vocabulary and any independent classification of meaning; we cannot say that each morpheme or word has a single central meaning or even that it has a continuous or coherent range of meanings.</a:t>
            </a:r>
            <a:r>
              <a:rPr lang="ru-RU" dirty="0"/>
              <a:t>[. . . ]</a:t>
            </a:r>
            <a:r>
              <a:rPr lang="en-US" dirty="0"/>
              <a:t> The correlation between language and meaning is much greater when we consider connected discourse.</a:t>
            </a: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Основные предположения</a:t>
            </a:r>
          </a:p>
        </p:txBody>
      </p:sp>
      <p:sp>
        <p:nvSpPr>
          <p:cNvPr id="3" name="Содержимое 2"/>
          <p:cNvSpPr>
            <a:spLocks noGrp="1"/>
          </p:cNvSpPr>
          <p:nvPr>
            <p:ph idx="1"/>
          </p:nvPr>
        </p:nvSpPr>
        <p:spPr/>
        <p:txBody>
          <a:bodyPr>
            <a:normAutofit fontScale="85000" lnSpcReduction="20000"/>
          </a:bodyPr>
          <a:lstStyle/>
          <a:p>
            <a:pPr>
              <a:buNone/>
            </a:pPr>
            <a:r>
              <a:rPr lang="en-US" b="1" dirty="0"/>
              <a:t>Harris (1954:43):</a:t>
            </a:r>
          </a:p>
          <a:p>
            <a:r>
              <a:rPr lang="en-US" dirty="0"/>
              <a:t>The fact that, for example, not every adjective occurs with every noun can be used as a measure of meaning difference. For it is not merely that different members of the one class have different selections of members of the other class with which they are actually found. More than that: if we consider words or morphemes </a:t>
            </a:r>
            <a:r>
              <a:rPr lang="en-US" i="1" dirty="0"/>
              <a:t>A and B to </a:t>
            </a:r>
            <a:r>
              <a:rPr lang="en-US" dirty="0"/>
              <a:t>be more different than </a:t>
            </a:r>
            <a:r>
              <a:rPr lang="en-US" i="1" dirty="0"/>
              <a:t>A and C, then we will often find that the distributions of A and B are more different than the distributions of A and C. In other words, difference in </a:t>
            </a:r>
            <a:r>
              <a:rPr lang="en-US" dirty="0"/>
              <a:t>meaning correlates with difference in distribution.</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Основные предположения</a:t>
            </a:r>
          </a:p>
        </p:txBody>
      </p:sp>
      <p:sp>
        <p:nvSpPr>
          <p:cNvPr id="3" name="Содержимое 2"/>
          <p:cNvSpPr>
            <a:spLocks noGrp="1"/>
          </p:cNvSpPr>
          <p:nvPr>
            <p:ph idx="1"/>
          </p:nvPr>
        </p:nvSpPr>
        <p:spPr>
          <a:xfrm>
            <a:off x="457200" y="1285860"/>
            <a:ext cx="8229600" cy="5286412"/>
          </a:xfrm>
        </p:spPr>
        <p:txBody>
          <a:bodyPr>
            <a:normAutofit fontScale="55000" lnSpcReduction="20000"/>
          </a:bodyPr>
          <a:lstStyle/>
          <a:p>
            <a:pPr>
              <a:buNone/>
            </a:pPr>
            <a:r>
              <a:rPr lang="en-US" b="1" dirty="0" err="1"/>
              <a:t>Turney</a:t>
            </a:r>
            <a:r>
              <a:rPr lang="en-US" b="1" dirty="0"/>
              <a:t> &amp; </a:t>
            </a:r>
            <a:r>
              <a:rPr lang="en-US" b="1" dirty="0" err="1"/>
              <a:t>Pantel</a:t>
            </a:r>
            <a:r>
              <a:rPr lang="en-US" b="1" dirty="0"/>
              <a:t> (2010:153):</a:t>
            </a:r>
          </a:p>
          <a:p>
            <a:r>
              <a:rPr lang="en-US" b="1" dirty="0"/>
              <a:t>Statistical semantics hypothesis: Statistical patterns of human word usage can be </a:t>
            </a:r>
            <a:r>
              <a:rPr lang="en-US" dirty="0"/>
              <a:t>used to figure out what people mean (Weaver, 1955; Furnas et al., 1983). – If units of text have similar vectors in a text frequency matrix, then they tend to have similar meanings. (We take this to be a general hypothesis that subsumes the four more specific hypotheses that follow.)</a:t>
            </a:r>
          </a:p>
          <a:p>
            <a:r>
              <a:rPr lang="en-US" b="1" dirty="0"/>
              <a:t>Bag of words hypothesis: The frequencies of words in a document tend to indicate </a:t>
            </a:r>
            <a:r>
              <a:rPr lang="en-US" dirty="0"/>
              <a:t>the relevance of the document to a query (Salton et al., 1975). – If documents and pseudo-documents (queries) have similar column vectors in a term–document matrix, then they tend to have similar meanings.</a:t>
            </a:r>
          </a:p>
          <a:p>
            <a:r>
              <a:rPr lang="en-US" b="1" dirty="0"/>
              <a:t>Distributional hypothesis: Words that occur in similar contexts tend to have similar </a:t>
            </a:r>
            <a:r>
              <a:rPr lang="en-US" dirty="0"/>
              <a:t>meanings (Harris, 1954; Firth, 1957; </a:t>
            </a:r>
            <a:r>
              <a:rPr lang="en-US" dirty="0" err="1"/>
              <a:t>Deerwester</a:t>
            </a:r>
            <a:r>
              <a:rPr lang="en-US" dirty="0"/>
              <a:t> et al., 1990). – If words have similar row vectors in a word–context matrix, then they tend to have similar meanings.</a:t>
            </a:r>
          </a:p>
          <a:p>
            <a:r>
              <a:rPr lang="en-US" b="1" dirty="0"/>
              <a:t>Extended distributional hypothesis: Patterns that co-occur with similar pairs tend to </a:t>
            </a:r>
            <a:r>
              <a:rPr lang="en-US" dirty="0"/>
              <a:t>have similar meanings (Lin &amp; </a:t>
            </a:r>
            <a:r>
              <a:rPr lang="en-US" dirty="0" err="1"/>
              <a:t>Pantel</a:t>
            </a:r>
            <a:r>
              <a:rPr lang="en-US" dirty="0"/>
              <a:t>, 2001). – If patterns have similar column vectors in a pair–pattern matrix, then they tend to express similar semantic relations.</a:t>
            </a:r>
          </a:p>
          <a:p>
            <a:r>
              <a:rPr lang="en-US" b="1" dirty="0"/>
              <a:t>Latent relation hypothesis: Pairs of words that co-occur in similar patterns tend to </a:t>
            </a:r>
            <a:r>
              <a:rPr lang="en-US" dirty="0"/>
              <a:t>have similar semantic relations (</a:t>
            </a:r>
            <a:r>
              <a:rPr lang="en-US" dirty="0" err="1"/>
              <a:t>Turney</a:t>
            </a:r>
            <a:r>
              <a:rPr lang="en-US" dirty="0"/>
              <a:t> et al., 2003). – If word pairs have similar row vectors in a pair–pattern matrix, then they tend to have similar semantic relations.</a:t>
            </a: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368280"/>
          </a:xfrm>
        </p:spPr>
        <p:txBody>
          <a:bodyPr>
            <a:normAutofit fontScale="90000"/>
          </a:bodyPr>
          <a:lstStyle/>
          <a:p>
            <a:r>
              <a:rPr lang="ru-RU" dirty="0"/>
              <a:t>Какое значение у слова «</a:t>
            </a:r>
            <a:r>
              <a:rPr lang="en-US" dirty="0" err="1"/>
              <a:t>bardiwac</a:t>
            </a:r>
            <a:r>
              <a:rPr lang="ru-RU" dirty="0"/>
              <a:t>»</a:t>
            </a:r>
            <a:r>
              <a:rPr lang="en-US" dirty="0"/>
              <a:t>?</a:t>
            </a:r>
            <a:endParaRPr lang="ru-RU" dirty="0"/>
          </a:p>
        </p:txBody>
      </p:sp>
      <p:sp>
        <p:nvSpPr>
          <p:cNvPr id="3" name="Содержимое 2"/>
          <p:cNvSpPr>
            <a:spLocks noGrp="1"/>
          </p:cNvSpPr>
          <p:nvPr>
            <p:ph idx="1"/>
          </p:nvPr>
        </p:nvSpPr>
        <p:spPr>
          <a:xfrm>
            <a:off x="457200" y="1000108"/>
            <a:ext cx="8229600" cy="5572164"/>
          </a:xfrm>
        </p:spPr>
        <p:txBody>
          <a:bodyPr>
            <a:normAutofit fontScale="55000" lnSpcReduction="20000"/>
          </a:bodyPr>
          <a:lstStyle/>
          <a:p>
            <a:pPr>
              <a:buNone/>
            </a:pPr>
            <a:r>
              <a:rPr lang="ru-RU" dirty="0"/>
              <a:t>Примеры из </a:t>
            </a:r>
            <a:r>
              <a:rPr lang="en-US" dirty="0"/>
              <a:t>BNC:</a:t>
            </a:r>
          </a:p>
          <a:p>
            <a:pPr>
              <a:buNone/>
            </a:pPr>
            <a:endParaRPr lang="en-US" dirty="0"/>
          </a:p>
          <a:p>
            <a:r>
              <a:rPr lang="en-US" dirty="0"/>
              <a:t>He handed her </a:t>
            </a:r>
            <a:r>
              <a:rPr lang="en-US" dirty="0" err="1"/>
              <a:t>her</a:t>
            </a:r>
            <a:r>
              <a:rPr lang="en-US" dirty="0"/>
              <a:t> glass of </a:t>
            </a:r>
            <a:r>
              <a:rPr lang="en-US" dirty="0" err="1">
                <a:solidFill>
                  <a:srgbClr val="7030A0"/>
                </a:solidFill>
              </a:rPr>
              <a:t>bardiwac</a:t>
            </a:r>
            <a:r>
              <a:rPr lang="en-US" dirty="0"/>
              <a:t>.</a:t>
            </a:r>
          </a:p>
          <a:p>
            <a:pPr>
              <a:buNone/>
            </a:pPr>
            <a:endParaRPr lang="en-US" dirty="0"/>
          </a:p>
          <a:p>
            <a:r>
              <a:rPr lang="en-US" dirty="0"/>
              <a:t>Beef dishes are made to complement the </a:t>
            </a:r>
            <a:r>
              <a:rPr lang="en-US" dirty="0" err="1">
                <a:solidFill>
                  <a:srgbClr val="7030A0"/>
                </a:solidFill>
              </a:rPr>
              <a:t>bardiwacs</a:t>
            </a:r>
            <a:r>
              <a:rPr lang="en-US" dirty="0"/>
              <a:t>.</a:t>
            </a:r>
          </a:p>
          <a:p>
            <a:pPr>
              <a:buNone/>
            </a:pPr>
            <a:endParaRPr lang="en-US" dirty="0"/>
          </a:p>
          <a:p>
            <a:r>
              <a:rPr lang="en-US" dirty="0"/>
              <a:t>Nigel staggered to his feet, face flushed from too much </a:t>
            </a:r>
            <a:r>
              <a:rPr lang="en-US" dirty="0" err="1">
                <a:solidFill>
                  <a:srgbClr val="7030A0"/>
                </a:solidFill>
              </a:rPr>
              <a:t>bardiwac</a:t>
            </a:r>
            <a:r>
              <a:rPr lang="en-US" dirty="0"/>
              <a:t>.</a:t>
            </a:r>
          </a:p>
          <a:p>
            <a:pPr>
              <a:buNone/>
            </a:pPr>
            <a:endParaRPr lang="en-US" dirty="0"/>
          </a:p>
          <a:p>
            <a:r>
              <a:rPr lang="en-US" dirty="0" err="1"/>
              <a:t>Malbec</a:t>
            </a:r>
            <a:r>
              <a:rPr lang="en-US" dirty="0"/>
              <a:t>, one of the lesser-known </a:t>
            </a:r>
            <a:r>
              <a:rPr lang="en-US" dirty="0" err="1">
                <a:solidFill>
                  <a:srgbClr val="7030A0"/>
                </a:solidFill>
              </a:rPr>
              <a:t>bardiwac</a:t>
            </a:r>
            <a:r>
              <a:rPr lang="en-US" dirty="0">
                <a:solidFill>
                  <a:srgbClr val="7030A0"/>
                </a:solidFill>
              </a:rPr>
              <a:t> </a:t>
            </a:r>
            <a:r>
              <a:rPr lang="en-US" dirty="0"/>
              <a:t>grapes, responds well to Australia’s sunshine.</a:t>
            </a:r>
          </a:p>
          <a:p>
            <a:pPr>
              <a:buNone/>
            </a:pPr>
            <a:endParaRPr lang="en-US" dirty="0"/>
          </a:p>
          <a:p>
            <a:r>
              <a:rPr lang="en-US" dirty="0"/>
              <a:t>I dined off bread and cheese and this excellent </a:t>
            </a:r>
            <a:r>
              <a:rPr lang="en-US" dirty="0" err="1">
                <a:solidFill>
                  <a:srgbClr val="7030A0"/>
                </a:solidFill>
              </a:rPr>
              <a:t>bardiwac</a:t>
            </a:r>
            <a:r>
              <a:rPr lang="en-US" dirty="0"/>
              <a:t>.</a:t>
            </a:r>
          </a:p>
          <a:p>
            <a:pPr>
              <a:buNone/>
            </a:pPr>
            <a:endParaRPr lang="en-US" dirty="0"/>
          </a:p>
          <a:p>
            <a:r>
              <a:rPr lang="en-US" dirty="0"/>
              <a:t>The drinks were delicious: blood-red </a:t>
            </a:r>
            <a:r>
              <a:rPr lang="en-US" dirty="0" err="1">
                <a:solidFill>
                  <a:srgbClr val="7030A0"/>
                </a:solidFill>
              </a:rPr>
              <a:t>bardiwac</a:t>
            </a:r>
            <a:r>
              <a:rPr lang="en-US" dirty="0"/>
              <a:t> as well as light, sweet </a:t>
            </a:r>
            <a:r>
              <a:rPr lang="en-US" dirty="0" err="1"/>
              <a:t>Rhenish</a:t>
            </a:r>
            <a:r>
              <a:rPr lang="en-US" dirty="0"/>
              <a:t>.</a:t>
            </a:r>
          </a:p>
          <a:p>
            <a:pPr>
              <a:buNone/>
            </a:pPr>
            <a:endParaRPr lang="en-US" dirty="0"/>
          </a:p>
          <a:p>
            <a:pPr algn="r">
              <a:buNone/>
            </a:pPr>
            <a:endParaRPr lang="en-US" dirty="0"/>
          </a:p>
          <a:p>
            <a:pPr algn="r">
              <a:buNone/>
            </a:pPr>
            <a:endParaRPr lang="en-US" dirty="0"/>
          </a:p>
          <a:p>
            <a:pPr algn="r">
              <a:buNone/>
            </a:pPr>
            <a:r>
              <a:rPr lang="en-US" dirty="0"/>
              <a:t>Stefan Evert</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Какое значение у слова «</a:t>
            </a:r>
            <a:r>
              <a:rPr lang="en-US" dirty="0" err="1"/>
              <a:t>bardiwac</a:t>
            </a:r>
            <a:r>
              <a:rPr lang="ru-RU" dirty="0"/>
              <a:t>»</a:t>
            </a:r>
            <a:r>
              <a:rPr lang="en-US" dirty="0"/>
              <a:t>?</a:t>
            </a:r>
            <a:endParaRPr lang="ru-RU" dirty="0"/>
          </a:p>
        </p:txBody>
      </p:sp>
      <p:sp>
        <p:nvSpPr>
          <p:cNvPr id="3" name="Содержимое 2"/>
          <p:cNvSpPr>
            <a:spLocks noGrp="1"/>
          </p:cNvSpPr>
          <p:nvPr>
            <p:ph idx="1"/>
          </p:nvPr>
        </p:nvSpPr>
        <p:spPr/>
        <p:txBody>
          <a:bodyPr/>
          <a:lstStyle/>
          <a:p>
            <a:pPr>
              <a:buFont typeface="Wingdings" pitchFamily="2" charset="2"/>
              <a:buChar char="Ø"/>
            </a:pPr>
            <a:r>
              <a:rPr lang="en-US" dirty="0" err="1"/>
              <a:t>bardiwac</a:t>
            </a:r>
            <a:r>
              <a:rPr lang="en-US" dirty="0"/>
              <a:t> is a heavy red alcoholic beverage made from grapes</a:t>
            </a:r>
          </a:p>
          <a:p>
            <a:pPr>
              <a:buNone/>
            </a:pPr>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1471</Words>
  <Application>Microsoft Office PowerPoint</Application>
  <PresentationFormat>Экран (4:3)</PresentationFormat>
  <Paragraphs>130</Paragraphs>
  <Slides>38</Slides>
  <Notes>1</Notes>
  <HiddenSlides>6</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38</vt:i4>
      </vt:variant>
    </vt:vector>
  </HeadingPairs>
  <TitlesOfParts>
    <vt:vector size="42" baseType="lpstr">
      <vt:lpstr>Arial</vt:lpstr>
      <vt:lpstr>Calibri</vt:lpstr>
      <vt:lpstr>Wingdings</vt:lpstr>
      <vt:lpstr>Тема Office</vt:lpstr>
      <vt:lpstr>Дистрибутивная семантика. Векторные модели</vt:lpstr>
      <vt:lpstr>Основные предположения</vt:lpstr>
      <vt:lpstr>Основные предположения</vt:lpstr>
      <vt:lpstr>Основные предположения</vt:lpstr>
      <vt:lpstr>Основные предположения</vt:lpstr>
      <vt:lpstr>Основные предположения</vt:lpstr>
      <vt:lpstr>Основные предположения</vt:lpstr>
      <vt:lpstr>Какое значение у слова «bardiwac»?</vt:lpstr>
      <vt:lpstr>Какое значение у слова «bardiwac»?</vt:lpstr>
      <vt:lpstr>Какое значение у слова «bardiwac»?</vt:lpstr>
      <vt:lpstr>Ментальный эксперимент: дешифровываем иероглифы</vt:lpstr>
      <vt:lpstr>Ментальный эксперимент: дешифровываем иероглифы</vt:lpstr>
      <vt:lpstr>Ментальный эксперимент: дешифровываем иероглифы</vt:lpstr>
      <vt:lpstr>Презентация PowerPoint</vt:lpstr>
      <vt:lpstr>Как компьютер видит английский…</vt:lpstr>
      <vt:lpstr>Геометрическая интерпретация</vt:lpstr>
      <vt:lpstr>Геометрическая интерпретация</vt:lpstr>
      <vt:lpstr>Геометрическая интерпретация</vt:lpstr>
      <vt:lpstr>Геометрическая интерпретация</vt:lpstr>
      <vt:lpstr>Геометрическая интерпретация</vt:lpstr>
      <vt:lpstr>Презентация PowerPoint</vt:lpstr>
      <vt:lpstr>Параметры дизайна:  матрица: слово x документ</vt:lpstr>
      <vt:lpstr>Параметры дизайна:  матрица: слово x слово</vt:lpstr>
      <vt:lpstr>Параметры дизайна:  матрица: модифицируемое x адверб</vt:lpstr>
      <vt:lpstr>Параметры дизайна:  матрица: модифицируемое x адверб</vt:lpstr>
      <vt:lpstr>Параметры дизайна:  матрица: модифицируемое x адверб</vt:lpstr>
      <vt:lpstr>Параметры дизайна:  матрица: восклицание x речевой акт (Switchboard dialog act)</vt:lpstr>
      <vt:lpstr>Параметры дизайна:  матрица: аффикс x основа (google N-grams)</vt:lpstr>
      <vt:lpstr>Параметры дизайна: расстояние: Эвклидово расстояние (Euclidian distance)</vt:lpstr>
      <vt:lpstr>Параметры дизайна: расстояние: косинусное расстояние (cosine distance)</vt:lpstr>
      <vt:lpstr>Параметры дизайна: уменьшение размерности</vt:lpstr>
      <vt:lpstr>Параметры дизайна: уменьшение размерности</vt:lpstr>
      <vt:lpstr>Параметры дизайна: уменьшение размерности: LSA</vt:lpstr>
      <vt:lpstr>Параметры дизайна: кластеризация: семантические карты</vt:lpstr>
      <vt:lpstr>Параметры дизайна: кластеризация:</vt:lpstr>
      <vt:lpstr>Параметры дизайна: кластеризация: графы</vt:lpstr>
      <vt:lpstr>Еще немнго о дизайне</vt:lpstr>
      <vt:lpstr>Математика: частые термины</vt:lpstr>
    </vt:vector>
  </TitlesOfParts>
  <Company>Reanimator Extreme Edition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Admin</dc:creator>
  <cp:lastModifiedBy>Anna Polyanskaya</cp:lastModifiedBy>
  <cp:revision>15</cp:revision>
  <dcterms:created xsi:type="dcterms:W3CDTF">2020-02-10T15:27:42Z</dcterms:created>
  <dcterms:modified xsi:type="dcterms:W3CDTF">2020-04-22T15:30:03Z</dcterms:modified>
</cp:coreProperties>
</file>