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2"/>
  </p:notesMasterIdLst>
  <p:sldIdLst>
    <p:sldId id="256" r:id="rId2"/>
    <p:sldId id="361" r:id="rId3"/>
    <p:sldId id="262" r:id="rId4"/>
    <p:sldId id="319" r:id="rId5"/>
    <p:sldId id="326" r:id="rId6"/>
    <p:sldId id="350" r:id="rId7"/>
    <p:sldId id="354" r:id="rId8"/>
    <p:sldId id="355" r:id="rId9"/>
    <p:sldId id="356" r:id="rId10"/>
    <p:sldId id="359" r:id="rId11"/>
    <p:sldId id="358" r:id="rId12"/>
    <p:sldId id="327" r:id="rId13"/>
    <p:sldId id="261" r:id="rId14"/>
    <p:sldId id="334" r:id="rId15"/>
    <p:sldId id="335" r:id="rId16"/>
    <p:sldId id="266" r:id="rId17"/>
    <p:sldId id="267" r:id="rId18"/>
    <p:sldId id="268" r:id="rId19"/>
    <p:sldId id="269" r:id="rId20"/>
    <p:sldId id="270" r:id="rId21"/>
    <p:sldId id="375" r:id="rId22"/>
    <p:sldId id="272" r:id="rId23"/>
    <p:sldId id="273" r:id="rId24"/>
    <p:sldId id="274" r:id="rId25"/>
    <p:sldId id="275" r:id="rId26"/>
    <p:sldId id="376" r:id="rId27"/>
    <p:sldId id="351" r:id="rId28"/>
    <p:sldId id="336" r:id="rId29"/>
    <p:sldId id="348" r:id="rId30"/>
    <p:sldId id="37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6" autoAdjust="0"/>
  </p:normalViewPr>
  <p:slideViewPr>
    <p:cSldViewPr snapToGrid="0">
      <p:cViewPr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04B4-94B8-43B7-90FA-395D04D5D577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7882-42FF-4DB5-AA60-AA55C469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Какие словари</a:t>
            </a:r>
            <a:r>
              <a:rPr lang="ru-RU" baseline="0" dirty="0"/>
              <a:t> бывают? Когда последний раз держали в руках бумажный? Почему перестали ими пользоваться? А что в них плохого с точки зрения содержания? (есть две проблемы: формат и содержание)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4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e199f1de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e199f1de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4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199f1d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199f1d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 что похоже? Список </a:t>
            </a:r>
            <a:r>
              <a:rPr lang="ru-RU" dirty="0" err="1"/>
              <a:t>сводеша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663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199f1d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199f1de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429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a39ff97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a39ff97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70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a39ff97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a39ff97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621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6a6c32d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6a6c32d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767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a6c32d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a6c32d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383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a6c32d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a6c32d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10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c5cf96834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c5cf96834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066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Лингвистика накопила много данных, которыми невозможно пользоваться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537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</a:t>
            </a:r>
            <a:r>
              <a:rPr lang="ru-RU" baseline="0" dirty="0"/>
              <a:t> так?</a:t>
            </a:r>
          </a:p>
          <a:p>
            <a:r>
              <a:rPr lang="ru-RU" baseline="0" dirty="0"/>
              <a:t>Во-первых, огромная задача. Во-вторых, долгое время идей о системности лексики вообще не возникало: хаос, который системно всё равно не описать (значения всё равно слишком причудливы, а слов очень-очень много)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5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ХХ веке: новые технологии – новые задачи. Во-первых, стало возможно использовать в работе новые инструменты,</a:t>
            </a:r>
            <a:r>
              <a:rPr lang="ru-RU" baseline="0" dirty="0"/>
              <a:t> а во-вторых, возникла идея компьютерной обработки языка (и с лексикой, в таком случае, тоже надо что-то делать)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27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E2FA-2B1A-46CA-AAE1-39649216EB26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77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Предполагается, что</a:t>
            </a:r>
            <a:r>
              <a:rPr lang="ru-RU" baseline="0" dirty="0"/>
              <a:t> они универсальны и в каждом языке для них есть простое лексическое средство (т.е. слово, а не словосочетание). И любое значение можно выразить как комбинацию примитивов. Метаязык толкований – подъязык естественного языка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E2FA-2B1A-46CA-AAE1-39649216EB2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89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5cf96834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5cf96834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405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Что дает </a:t>
            </a:r>
            <a:r>
              <a:rPr lang="ru-RU" dirty="0" err="1"/>
              <a:t>дигитализация</a:t>
            </a:r>
            <a:r>
              <a:rPr lang="ru-RU" dirty="0"/>
              <a:t>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58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885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199f1de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199f1de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 этому же примыкают банки данных + библиотеки, упрощающие пользование такими ресурсами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999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C1990-3392-4677-B9CD-800B9CED4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A609D2-C55F-471B-BD8F-6EFA85AE4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D3410-52D7-4A9A-B51B-D94D7901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9F1FE-69B3-4F3F-BF66-8237B5CB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A63C98-C2A3-4F1F-A763-A410B45D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80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C9D36-297A-49D3-8197-DC05F9BC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CF6419-723A-4071-A554-C4626886D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0B9C0-A79D-4E01-923D-34B42F67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C98FE1-FC14-46AC-9C0B-78B5501E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F0650A-8D08-45B3-86BD-E78E11FD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3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8D1D59-7B32-4493-B4DB-E98FF870C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26E5DE-9A77-43D0-9807-B389F2D8D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B7880C-57D0-4D6C-80AF-0AF191C2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DD55E0-31C2-4AB7-AE32-4A13CE03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299A3-E651-43CC-8279-117F667A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893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722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4010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126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BBB7A-8432-46DE-9D53-EC3F37A0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BA8AA-22E3-4F54-9DC0-7DC0F369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17361-B187-4217-B716-BBA01F8A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79CDBD-864C-4643-BCD8-3B8A9CC6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824B-557F-4A6B-BB53-1238928D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06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E68F-2785-4EA5-B421-9EB0E474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B593BC-143F-4569-ACAD-754B6B97B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0D644-4F7B-410F-9CC9-F5487A92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823BF0-A96D-4AD6-BACE-D44EF120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4739FE-D8CC-45BE-971F-C1458AA3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32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DCBBE-294B-4F28-99BA-6C942AB2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06275E-5405-4727-8B83-BC3D37041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C1325B-BC14-496D-AB1F-68D8C960C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85E2C6-DDD1-4DFA-81F4-EEF70436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CD71-2532-48E9-91A1-62279A39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B21FE5-C554-4EB9-B9C5-3A762129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59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CE6A4-3C75-4FD1-BAC3-1A4BA67E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16D4CF-179F-45D8-B51D-94A10B7C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DD0EC6-2189-4282-8313-0AF33EBE2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B304A4-829E-432A-803A-B5C371ACE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D22A50-0722-46AC-9E09-D2B024DAE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ADC998-5246-4F20-BF1F-5FA5FBDC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FBD544-AC62-4769-801E-9333067A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DA0DDE-F218-4935-AC01-18E2FD2F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80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0130A-DBCE-4DA7-85B5-45437A40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B7F33E-79BC-4CED-AC61-822F0C4C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361094-B9A9-412C-B4B1-6345B59A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388B96-AF54-4F1F-B550-9606BD39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47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8FB72F-C21F-450E-BECB-966FAE87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76F568-65A5-4FEC-846D-C9CBF3AC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2DE054-5A35-457E-8CF0-3853A472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06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A5674-B362-40D6-AFF0-9AF1361A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C9131F-4631-44FE-AD04-8A940A18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23FC00-7DE6-48BA-944C-662BE90FC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A11673-FE11-4536-8705-08329CF1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08720F-4CE0-4F51-9B2E-B6BB81E4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D96EC0-0A8F-4382-8C38-09C4A195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72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A9116-DAC6-4B48-BAA2-B359874B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00BC25-6BAA-4803-BED2-A2C2761F3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8C6C01-FF87-4938-B102-9F1C0235B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748005-FB87-4F8B-9D84-4E0E937D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CAC94C-1C44-4F62-8576-55ADBF0F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39F1CF-AAF8-4ED2-B6A7-5845D1B6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99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AAA32-B4A5-455E-9CC6-16F9A221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967B6A-524B-4DE2-8174-40F21A815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67E22B-218E-4209-8705-E48DCE35F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FA711C-7869-456F-A765-3E9D1CE81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8E19A-AB73-4341-9CB7-214D02367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0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ld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old.clld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ia.clld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cs.clld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eb-corpora.net/synonym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eb-corpora.net/wsgi/oldrus.wsgi/" TargetMode="External"/><Relationship Id="rId4" Type="http://schemas.openxmlformats.org/officeDocument/2006/relationships/hyperlink" Target="http://web-corpora.net/wsgi/antonyms.wsgi/antonym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babelnet.org/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tolstoy.ru/projects/tolstoy-digital/" TargetMode="External"/><Relationship Id="rId2" Type="http://schemas.openxmlformats.org/officeDocument/2006/relationships/hyperlink" Target="http://tolstoy.ru/projects/tolstoy-in-one-click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vk.com/sysblok" TargetMode="External"/><Relationship Id="rId4" Type="http://schemas.openxmlformats.org/officeDocument/2006/relationships/hyperlink" Target="http://republicofletters.stanford.ed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Компьютерная лексикография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Полянская Анна, 2020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презентация: Дарья Рыжова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8219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4962" y="0"/>
            <a:ext cx="10396882" cy="1151965"/>
          </a:xfrm>
        </p:spPr>
        <p:txBody>
          <a:bodyPr>
            <a:normAutofit/>
          </a:bodyPr>
          <a:lstStyle/>
          <a:p>
            <a:r>
              <a:rPr lang="en-US" b="1" dirty="0">
                <a:cs typeface="Arial" pitchFamily="34" charset="0"/>
              </a:rPr>
              <a:t>NSM</a:t>
            </a:r>
            <a:r>
              <a:rPr lang="ru-RU" b="1" dirty="0">
                <a:cs typeface="Arial" pitchFamily="34" charset="0"/>
              </a:rPr>
              <a:t>: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54962" y="1037493"/>
            <a:ext cx="8153400" cy="485313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(a) 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подумал о ком-то еще нечто такое: </a:t>
            </a:r>
            <a:endParaRPr lang="en-US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b) “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что-то хорошее случалось с этим человеком прежде</a:t>
            </a:r>
            <a:endParaRPr lang="en-US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чувствовал что-то хорошее из-за этого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d)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думал: это хорошо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e)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теперь что-то плохое случилось с этим человеком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f)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чувствует что-то плохое из-за этого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g)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я думаю: это хорошо”</a:t>
            </a:r>
          </a:p>
          <a:p>
            <a:pPr marL="0" indent="0"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h)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думал так, 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чувствовал что-то хорошее из-за этого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>
                <a:solidFill>
                  <a:srgbClr val="FF0000"/>
                </a:solidFill>
              </a:rPr>
              <a:t>ЗЛОРАДСТВО</a:t>
            </a:r>
          </a:p>
        </p:txBody>
      </p:sp>
    </p:spTree>
    <p:extLst>
      <p:ext uri="{BB962C8B-B14F-4D97-AF65-F5344CB8AC3E}">
        <p14:creationId xmlns:p14="http://schemas.microsoft.com/office/powerpoint/2010/main" val="265496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4907" y="123092"/>
            <a:ext cx="10396882" cy="1151965"/>
          </a:xfrm>
        </p:spPr>
        <p:txBody>
          <a:bodyPr/>
          <a:lstStyle/>
          <a:p>
            <a:r>
              <a:rPr lang="en-US" dirty="0"/>
              <a:t>NSM </a:t>
            </a:r>
            <a:r>
              <a:rPr lang="ru-RU" dirty="0"/>
              <a:t>и проблемы перевода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62708" y="1115787"/>
            <a:ext cx="10849081" cy="49971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en-US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niebeski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(польск.)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(а) в некоторые моменты на небе можно видеть солнце; когда люди видят что-то, подобное Х-у, они могут подумать о небе в такие моменты</a:t>
            </a: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en-US" i="1" cap="none" dirty="0">
                <a:latin typeface="Arial" panose="020B0604020202020204" pitchFamily="34" charset="0"/>
                <a:cs typeface="Arial" panose="020B0604020202020204" pitchFamily="34" charset="0"/>
              </a:rPr>
              <a:t>blue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англ.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(а) в некоторые моменты на небе можно видеть солнце; когда люди видят что-то, подобное Х-у, они могут подумать о небе в такие моменты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(б) в некоторых местах можно видеть массу воды; не потому, что люди в этих местах что-то делали; когда люди далеко от таких мест, они могут видеть эту воду; когда они видят что-то, подобное Х-у, они могут подумать об этом</a:t>
            </a:r>
          </a:p>
        </p:txBody>
      </p:sp>
    </p:spTree>
    <p:extLst>
      <p:ext uri="{BB962C8B-B14F-4D97-AF65-F5344CB8AC3E}">
        <p14:creationId xmlns:p14="http://schemas.microsoft.com/office/powerpoint/2010/main" val="370870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Активный словарь русского языка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Ю.Д. Апресян и др. (Московская Семантическая Школа)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Цель – соблюдение всех требований системности (четкая структура толкований; список слов, которые могут быть использованы в толковании – примерно 1200 – и т.д.)</a:t>
            </a:r>
            <a:endParaRPr lang="ru-RU" sz="2400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Подробные лексикографические описания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База данных в дополнение к бумажному носителю</a:t>
            </a:r>
          </a:p>
        </p:txBody>
      </p:sp>
    </p:spTree>
    <p:extLst>
      <p:ext uri="{BB962C8B-B14F-4D97-AF65-F5344CB8AC3E}">
        <p14:creationId xmlns:p14="http://schemas.microsoft.com/office/powerpoint/2010/main" val="129246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ru" dirty="0"/>
              <a:t>Современная лексикография:</a:t>
            </a:r>
            <a:endParaRPr dirty="0"/>
          </a:p>
          <a:p>
            <a:r>
              <a:rPr lang="ru" dirty="0"/>
              <a:t>стандартизация и дигитализация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электронный словарь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Новые возможности: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аудио- и видеоинформация, картинки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гиперссылки и новые возможности поиска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подключения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мультиязычных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данных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больше примеров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визуализации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845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машиночитаемые словари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 формате, поддающемся компьютерной обработке (начиная с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Дополнительно: разметка для эффективного поиска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Желательно: унифицированная, чтобы можно было объединять разные словари на одной платформе 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Что дальше: форматы разметки (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xml)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9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В сторону глобальной стандартизации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91054">
              <a:buSzPts val="2200"/>
            </a:pPr>
            <a:r>
              <a:rPr lang="ru" sz="2933"/>
              <a:t>Intercontinental Dictionary Series (IDS, https://ids.clld.org/) как один из первых шагов</a:t>
            </a:r>
            <a:endParaRPr sz="2933"/>
          </a:p>
          <a:p>
            <a:pPr indent="-491054">
              <a:buSzPts val="2200"/>
            </a:pPr>
            <a:r>
              <a:rPr lang="ru" sz="2933"/>
              <a:t>Cross-Linguistic Linked Data (</a:t>
            </a:r>
            <a:r>
              <a:rPr lang="ru" sz="2933" u="sng">
                <a:solidFill>
                  <a:schemeClr val="accent5"/>
                </a:solidFill>
                <a:hlinkClick r:id="rId3"/>
              </a:rPr>
              <a:t>https://clld.org/</a:t>
            </a:r>
            <a:r>
              <a:rPr lang="ru" sz="2933"/>
              <a:t>) как центр стандартизации</a:t>
            </a:r>
            <a:endParaRPr sz="2933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415600" y="2383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Intercontinental Dictionary Series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415600" y="11514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91054">
              <a:lnSpc>
                <a:spcPct val="120000"/>
              </a:lnSpc>
              <a:spcBef>
                <a:spcPts val="800"/>
              </a:spcBef>
              <a:buClr>
                <a:srgbClr val="000000"/>
              </a:buClr>
              <a:buSzPts val="2200"/>
            </a:pPr>
            <a:r>
              <a:rPr lang="ru" sz="2933" dirty="0">
                <a:solidFill>
                  <a:srgbClr val="000000"/>
                </a:solidFill>
              </a:rPr>
              <a:t>Автор идеи и руководитель проекта: Mary Ritchie Key (1924-2003), 1980-е (University of California, Irvine)</a:t>
            </a:r>
            <a:endParaRPr sz="2933" dirty="0">
              <a:solidFill>
                <a:srgbClr val="000000"/>
              </a:solidFill>
            </a:endParaRPr>
          </a:p>
          <a:p>
            <a:pPr indent="-491054">
              <a:lnSpc>
                <a:spcPct val="120000"/>
              </a:lnSpc>
              <a:buClr>
                <a:srgbClr val="000000"/>
              </a:buClr>
              <a:buSzPts val="2200"/>
            </a:pPr>
            <a:r>
              <a:rPr lang="ru" sz="2933" dirty="0">
                <a:solidFill>
                  <a:srgbClr val="000000"/>
                </a:solidFill>
              </a:rPr>
              <a:t>Начиная с 1998 – в сотрудничестве с Бернардом Комри (Max Planck Institute for Evolutionary Anthropology, Лейпциг, Германия)</a:t>
            </a:r>
            <a:endParaRPr sz="2933" dirty="0">
              <a:solidFill>
                <a:srgbClr val="000000"/>
              </a:solidFill>
            </a:endParaRPr>
          </a:p>
          <a:p>
            <a:pPr indent="-491054">
              <a:lnSpc>
                <a:spcPct val="120000"/>
              </a:lnSpc>
              <a:buClr>
                <a:srgbClr val="000000"/>
              </a:buClr>
              <a:buSzPts val="2200"/>
            </a:pPr>
            <a:r>
              <a:rPr lang="ru" sz="2933" dirty="0">
                <a:solidFill>
                  <a:srgbClr val="000000"/>
                </a:solidFill>
              </a:rPr>
              <a:t>Один из первых глобальных кросс-лингвистических проектов</a:t>
            </a:r>
            <a:endParaRPr sz="2933" dirty="0">
              <a:solidFill>
                <a:srgbClr val="000000"/>
              </a:solidFill>
            </a:endParaRPr>
          </a:p>
          <a:p>
            <a:pPr indent="-491054">
              <a:lnSpc>
                <a:spcPct val="120000"/>
              </a:lnSpc>
              <a:buClr>
                <a:srgbClr val="000000"/>
              </a:buClr>
              <a:buSzPts val="2200"/>
            </a:pPr>
            <a:r>
              <a:rPr lang="ru" sz="2933" dirty="0">
                <a:solidFill>
                  <a:srgbClr val="000000"/>
                </a:solidFill>
              </a:rPr>
              <a:t>Серия электронных словников, находящихся в открытом доступе</a:t>
            </a:r>
            <a:endParaRPr sz="2933" dirty="0">
              <a:solidFill>
                <a:srgbClr val="000000"/>
              </a:solidFill>
            </a:endParaRPr>
          </a:p>
          <a:p>
            <a:pPr marL="0" indent="0">
              <a:spcAft>
                <a:spcPts val="2133"/>
              </a:spcAft>
              <a:buNone/>
            </a:pPr>
            <a:endParaRPr lang="ru" sz="2933" dirty="0">
              <a:solidFill>
                <a:srgbClr val="000000"/>
              </a:solidFill>
            </a:endParaRPr>
          </a:p>
          <a:p>
            <a:pPr marL="0" indent="0">
              <a:spcAft>
                <a:spcPts val="2133"/>
              </a:spcAft>
              <a:buNone/>
            </a:pPr>
            <a:r>
              <a:rPr lang="ru" sz="2933" dirty="0">
                <a:solidFill>
                  <a:srgbClr val="000000"/>
                </a:solidFill>
              </a:rPr>
              <a:t>Общая база: 1310 «входов», разбитых на 22 раздела</a:t>
            </a:r>
            <a:endParaRPr sz="2933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415600" y="888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IDS: примеры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415600" y="740367"/>
            <a:ext cx="11360800" cy="575612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ru" sz="2400" dirty="0">
                <a:solidFill>
                  <a:srgbClr val="000000"/>
                </a:solidFill>
              </a:rPr>
              <a:t>Физический мир: sand, water, sea, island, mountain, sun, moon, wind, burn (v)...</a:t>
            </a: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ru" sz="2400" dirty="0">
                <a:solidFill>
                  <a:srgbClr val="000000"/>
                </a:solidFill>
              </a:rPr>
              <a:t>Термины родства: boy, girl, man, woman, brother, sister, marry, marriage… + личные местоимения</a:t>
            </a: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ru" sz="2400" dirty="0">
                <a:solidFill>
                  <a:srgbClr val="000000"/>
                </a:solidFill>
              </a:rPr>
              <a:t>Животные</a:t>
            </a: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ru" sz="2400" dirty="0">
                <a:solidFill>
                  <a:srgbClr val="000000"/>
                </a:solidFill>
              </a:rPr>
              <a:t>Части тела</a:t>
            </a: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ru" sz="2400" dirty="0">
                <a:solidFill>
                  <a:srgbClr val="000000"/>
                </a:solidFill>
              </a:rPr>
              <a:t>Еда и напитки</a:t>
            </a: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ru" sz="2400" dirty="0">
                <a:solidFill>
                  <a:srgbClr val="000000"/>
                </a:solidFill>
              </a:rPr>
              <a:t>Одежда</a:t>
            </a: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ru" sz="2400" dirty="0">
                <a:solidFill>
                  <a:srgbClr val="000000"/>
                </a:solidFill>
              </a:rPr>
              <a:t>Дом, домашняя утварь</a:t>
            </a: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ru" sz="2400" dirty="0">
                <a:solidFill>
                  <a:srgbClr val="000000"/>
                </a:solidFill>
              </a:rPr>
              <a:t>Сельское хозяйство</a:t>
            </a: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ru" sz="2400" dirty="0">
                <a:solidFill>
                  <a:srgbClr val="000000"/>
                </a:solidFill>
              </a:rPr>
              <a:t>Базовые действия и технологии: do / make, work, bend, cut, break, pull, stretch…</a:t>
            </a: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ru" sz="2400" dirty="0">
                <a:solidFill>
                  <a:srgbClr val="000000"/>
                </a:solidFill>
              </a:rPr>
              <a:t>Движение...</a:t>
            </a:r>
            <a:endParaRPr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Исследования на базе IDS: заимствования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buSzPts val="2400"/>
            </a:pPr>
            <a:r>
              <a:rPr lang="ru" sz="3200"/>
              <a:t>M. Haspelmath, U. Tadmor. Loanwords in the World's Languages: A Comparative Handbook</a:t>
            </a:r>
            <a:endParaRPr sz="3200"/>
          </a:p>
          <a:p>
            <a:pPr indent="-507987">
              <a:buSzPts val="2400"/>
            </a:pPr>
            <a:r>
              <a:rPr lang="ru" sz="3200"/>
              <a:t>World Loanword Database: </a:t>
            </a:r>
            <a:r>
              <a:rPr lang="ru" sz="3200" u="sng">
                <a:solidFill>
                  <a:schemeClr val="accent5"/>
                </a:solidFill>
                <a:hlinkClick r:id="rId3"/>
              </a:rPr>
              <a:t>https://wold.clld.org/</a:t>
            </a:r>
            <a:endParaRPr sz="3200"/>
          </a:p>
          <a:p>
            <a:pPr indent="-507987">
              <a:buSzPts val="2400"/>
            </a:pPr>
            <a:r>
              <a:rPr lang="ru" sz="3200"/>
              <a:t>Типология заимствований, материалы 41 языка; в основе -- словник проекта IDS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 и о вас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971956"/>
            <a:ext cx="10394707" cy="3897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Кто я?</a:t>
            </a:r>
          </a:p>
          <a:p>
            <a:pPr marL="0" indent="0">
              <a:buNone/>
            </a:pPr>
            <a:r>
              <a:rPr lang="ru-RU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тг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Polyana_A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vk.com/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aglade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| off.polaysnaya.a@gmail.com</a:t>
            </a:r>
            <a:b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Кто вы?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Что вы знаете? (лингвистика)</a:t>
            </a:r>
          </a:p>
          <a:p>
            <a:pPr marL="0" indent="0">
              <a:buNone/>
            </a:pP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Что вы умеете? (программирование)</a:t>
            </a:r>
          </a:p>
          <a:p>
            <a:pPr marL="0" indent="0">
              <a:buNone/>
            </a:pP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но к этому еще вернемся</a:t>
            </a:r>
            <a:endParaRPr lang="ru-RU" sz="20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3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Cross-Linguistic Linked Data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sz="2667" dirty="0"/>
              <a:t>Martin Haspelmath &amp; Robert Forkel</a:t>
            </a:r>
            <a:endParaRPr sz="2667" dirty="0"/>
          </a:p>
          <a:p>
            <a:pPr indent="-474121">
              <a:spcBef>
                <a:spcPts val="2133"/>
              </a:spcBef>
              <a:buSzPts val="2000"/>
            </a:pPr>
            <a:r>
              <a:rPr lang="ru" sz="2667" dirty="0"/>
              <a:t>glottolog</a:t>
            </a:r>
            <a:endParaRPr sz="2667" dirty="0"/>
          </a:p>
          <a:p>
            <a:pPr indent="-474121">
              <a:buSzPts val="2000"/>
            </a:pPr>
            <a:r>
              <a:rPr lang="ru" sz="2667" dirty="0"/>
              <a:t>WALS, WOLD и другие базы данных</a:t>
            </a:r>
            <a:endParaRPr sz="2667" dirty="0"/>
          </a:p>
          <a:p>
            <a:pPr indent="-474121">
              <a:buSzPts val="2000"/>
            </a:pPr>
            <a:r>
              <a:rPr lang="ru" sz="2667" dirty="0"/>
              <a:t>агрегаторы типа CLICS</a:t>
            </a:r>
            <a:endParaRPr sz="2667" dirty="0"/>
          </a:p>
          <a:p>
            <a:pPr indent="-474121">
              <a:buSzPts val="2000"/>
            </a:pPr>
            <a:r>
              <a:rPr lang="ru" sz="2667" dirty="0"/>
              <a:t>софт и формат данных</a:t>
            </a:r>
            <a:endParaRPr sz="2667" dirty="0"/>
          </a:p>
          <a:p>
            <a:pPr indent="-474121">
              <a:buSzPts val="2000"/>
            </a:pPr>
            <a:r>
              <a:rPr lang="ru" sz="2667" dirty="0"/>
              <a:t>журналы</a:t>
            </a:r>
            <a:br>
              <a:rPr lang="ru" sz="2667" dirty="0"/>
            </a:br>
            <a:r>
              <a:rPr lang="ru" sz="2667" dirty="0"/>
              <a:t>например, Dictionaria (</a:t>
            </a:r>
            <a:r>
              <a:rPr lang="ru" sz="2667" u="sng" dirty="0">
                <a:solidFill>
                  <a:schemeClr val="accent5"/>
                </a:solidFill>
                <a:hlinkClick r:id="rId3"/>
              </a:rPr>
              <a:t>https://dictionaria.clld.org/</a:t>
            </a:r>
            <a:r>
              <a:rPr lang="ru" sz="2667" dirty="0"/>
              <a:t>): словари малых языков с грамматическим комментарием</a:t>
            </a:r>
            <a:endParaRPr sz="2667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Database of Cross-Linguistic </a:t>
            </a:r>
            <a:r>
              <a:rPr lang="en-US" dirty="0" err="1"/>
              <a:t>Colexifications</a:t>
            </a:r>
            <a:r>
              <a:rPr lang="en-US" dirty="0"/>
              <a:t> (CLICS)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415600" y="1903227"/>
            <a:ext cx="11360800" cy="41886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-RU" sz="2667" dirty="0">
                <a:hlinkClick r:id="rId3"/>
              </a:rPr>
              <a:t>https://clics.clld.org/</a:t>
            </a:r>
            <a:endParaRPr lang="ru-RU" sz="2667" dirty="0"/>
          </a:p>
          <a:p>
            <a:pPr marL="0" indent="0">
              <a:buNone/>
            </a:pPr>
            <a:endParaRPr lang="ru-RU" sz="2667" dirty="0"/>
          </a:p>
          <a:p>
            <a:pPr marL="0" indent="0">
              <a:buNone/>
            </a:pPr>
            <a:r>
              <a:rPr lang="ru-RU" sz="2667" dirty="0"/>
              <a:t>Агрегатор доступных электронных словарей (словников) и баз данных</a:t>
            </a:r>
          </a:p>
          <a:p>
            <a:pPr marL="0" indent="0">
              <a:buNone/>
            </a:pPr>
            <a:r>
              <a:rPr lang="ru-RU" sz="2667" dirty="0"/>
              <a:t>Содержит:</a:t>
            </a:r>
          </a:p>
          <a:p>
            <a:pPr marL="457200" indent="-457200"/>
            <a:r>
              <a:rPr lang="ru-RU" sz="2667" dirty="0"/>
              <a:t>Набор лексических значений («концептов») -- IDS в основе</a:t>
            </a:r>
          </a:p>
          <a:p>
            <a:pPr marL="457200" indent="-457200"/>
            <a:r>
              <a:rPr lang="ru-RU" sz="2667" dirty="0"/>
              <a:t>Сведения о </a:t>
            </a:r>
            <a:r>
              <a:rPr lang="ru-RU" sz="2667" dirty="0" err="1"/>
              <a:t>колексификации</a:t>
            </a:r>
            <a:endParaRPr lang="ru-RU" sz="2667" dirty="0"/>
          </a:p>
          <a:p>
            <a:pPr marL="0" indent="0">
              <a:buNone/>
            </a:pPr>
            <a:endParaRPr lang="ru-RU" sz="2667" dirty="0"/>
          </a:p>
          <a:p>
            <a:pPr marL="0" indent="0">
              <a:buNone/>
            </a:pPr>
            <a:endParaRPr lang="ru-RU" sz="2667" dirty="0"/>
          </a:p>
        </p:txBody>
      </p:sp>
    </p:spTree>
    <p:extLst>
      <p:ext uri="{BB962C8B-B14F-4D97-AF65-F5344CB8AC3E}">
        <p14:creationId xmlns:p14="http://schemas.microsoft.com/office/powerpoint/2010/main" val="3980485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15600" y="1449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Колексификация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415600" y="10393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Два или более значений покрываются одним и тем же словом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Ср.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‘старший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" sz="3200" dirty="0">
                <a:solidFill>
                  <a:srgbClr val="000000"/>
                </a:solidFill>
              </a:rPr>
              <a:t>‘младший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VS. дислексификация: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‘старший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" sz="3200" dirty="0">
                <a:solidFill>
                  <a:srgbClr val="000000"/>
                </a:solidFill>
              </a:rPr>
              <a:t>‘младший брат’</a:t>
            </a:r>
            <a:endParaRPr dirty="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872" y="3000450"/>
            <a:ext cx="964237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051" y="3060700"/>
            <a:ext cx="46609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300" y="5221251"/>
            <a:ext cx="6350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300" y="5791333"/>
            <a:ext cx="6350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4101" y="4921400"/>
            <a:ext cx="22479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3367" y="5513350"/>
            <a:ext cx="39497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7756500" y="5090466"/>
            <a:ext cx="3569200" cy="6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(орокский &lt; тунгусо-маньчжурский)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228767" y="3661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sz="4000" dirty="0"/>
              <a:t>Кластер</a:t>
            </a:r>
            <a:endParaRPr sz="4000" dirty="0"/>
          </a:p>
          <a:p>
            <a:r>
              <a:rPr lang="ru" sz="4000" dirty="0"/>
              <a:t>‘старший брат’</a:t>
            </a:r>
            <a:endParaRPr sz="4000" dirty="0"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001" y="366101"/>
            <a:ext cx="8223400" cy="612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714600" y="686800"/>
            <a:ext cx="276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CLICS целиком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967" y="88367"/>
            <a:ext cx="6892767" cy="651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Что дальше?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/>
              <a:t>Таких баз (лексических и не только) становится все больше и больше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ru"/>
              <a:t>Их можно пополнять, можно ими пользоваться (в большинстве случаев открыты и данные, и код)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ru"/>
              <a:t>Один из ключевых вопросов современной лексической семантики: как сделать такие ресурсы более качественными -- и как создавать их (полу)автоматически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22351-7B4E-4770-BF54-86BEFACF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задачи можно решать?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8D848B-5ADB-4175-B4A9-0B94FE3E8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Типология, лексикография</a:t>
            </a:r>
          </a:p>
          <a:p>
            <a:r>
              <a:rPr lang="ru-RU" dirty="0"/>
              <a:t>Перевод</a:t>
            </a:r>
          </a:p>
          <a:p>
            <a:r>
              <a:rPr lang="ru-RU" dirty="0"/>
              <a:t>Разрешение многозначности (</a:t>
            </a:r>
            <a:r>
              <a:rPr lang="ru-RU" dirty="0" err="1"/>
              <a:t>дизамбигуация</a:t>
            </a:r>
            <a:r>
              <a:rPr lang="ru-RU" dirty="0"/>
              <a:t>)</a:t>
            </a:r>
          </a:p>
          <a:p>
            <a:r>
              <a:rPr lang="ru-RU" dirty="0"/>
              <a:t>Извлечение информации (</a:t>
            </a:r>
            <a:r>
              <a:rPr lang="en-US" dirty="0"/>
              <a:t># </a:t>
            </a:r>
            <a:r>
              <a:rPr lang="ru-RU" dirty="0"/>
              <a:t>именованные сущности)</a:t>
            </a:r>
          </a:p>
          <a:p>
            <a:r>
              <a:rPr lang="ru-RU" dirty="0"/>
              <a:t>Понимание + порождение речи</a:t>
            </a:r>
          </a:p>
          <a:p>
            <a:r>
              <a:rPr lang="ru-RU" dirty="0"/>
              <a:t>Ответы на вопросы</a:t>
            </a:r>
          </a:p>
          <a:p>
            <a:pPr lvl="1"/>
            <a:r>
              <a:rPr lang="ru-RU" dirty="0"/>
              <a:t>Анализ тональности</a:t>
            </a:r>
            <a:r>
              <a:rPr lang="en-US" dirty="0"/>
              <a:t> (sentiment, tone)</a:t>
            </a:r>
            <a:endParaRPr lang="ru-RU" dirty="0"/>
          </a:p>
          <a:p>
            <a:pPr lvl="1"/>
            <a:r>
              <a:rPr lang="en-US" dirty="0"/>
              <a:t>Hate speech, sarcasm, … detection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882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Оцифровка словарей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Объединенный словарь синонимов (из 5 различных словарей):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http://web-corpora.net/synonyms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Объединенный словарь антонимов (из 4 словарей):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http://web-corpora.net/wsgi/antonyms.wsgi/antonyms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Словарь русского языка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XI-XVII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веков: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http://web-corpora.net/wsgi/oldrus.wsgi/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81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Электронные словари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http://babelnet.org/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Автоматически объединенные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05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humanities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Весь Толстой в один клик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http://tolstoy.ru/projects/tolstoy-in-one-click/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Tolstoy digital: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http://tolstoy.ru/projects/tolstoy-digital/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Republic of Letters: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http://republicofletters.stanford.edu/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См. также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https://vk.com/sysblok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012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21566"/>
            <a:ext cx="10396882" cy="1151965"/>
          </a:xfrm>
        </p:spPr>
        <p:txBody>
          <a:bodyPr/>
          <a:lstStyle/>
          <a:p>
            <a:r>
              <a:rPr lang="ru-RU" dirty="0"/>
              <a:t>О «курсе»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22032" y="1505244"/>
            <a:ext cx="10658476" cy="4438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>
                <a:cs typeface="Arial" panose="020B0604020202020204" pitchFamily="34" charset="0"/>
              </a:rPr>
              <a:t>Будем говорить только о словарях?</a:t>
            </a:r>
            <a:endParaRPr lang="ru-RU" sz="2400" b="1" dirty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План капкан</a:t>
            </a:r>
            <a:r>
              <a:rPr lang="ru-RU" sz="2400" dirty="0"/>
              <a:t>:</a:t>
            </a:r>
            <a:endParaRPr lang="ru-RU" sz="2400" cap="none" dirty="0">
              <a:cs typeface="Arial" panose="020B0604020202020204" pitchFamily="34" charset="0"/>
            </a:endParaRPr>
          </a:p>
          <a:p>
            <a:r>
              <a:rPr lang="ru-RU" sz="2400" cap="none" dirty="0">
                <a:cs typeface="Arial" panose="020B0604020202020204" pitchFamily="34" charset="0"/>
              </a:rPr>
              <a:t>Проблемы традиционной лексикографии. Переход к машиночитаемым словарям и лексическим базам данных.</a:t>
            </a:r>
          </a:p>
          <a:p>
            <a:pPr marL="0" indent="0">
              <a:buNone/>
            </a:pPr>
            <a:endParaRPr lang="ru-RU" sz="2400" cap="none" dirty="0">
              <a:cs typeface="Arial" panose="020B0604020202020204" pitchFamily="34" charset="0"/>
            </a:endParaRPr>
          </a:p>
          <a:p>
            <a:r>
              <a:rPr lang="ru-RU" sz="2400" cap="none" dirty="0">
                <a:cs typeface="Arial" panose="020B0604020202020204" pitchFamily="34" charset="0"/>
              </a:rPr>
              <a:t>Анализ лексики с помощью моделей дистрибутивной семантики (+практика)</a:t>
            </a:r>
          </a:p>
          <a:p>
            <a:pPr marL="0" indent="0">
              <a:buNone/>
            </a:pPr>
            <a:endParaRPr lang="ru-RU" sz="2400" cap="none" dirty="0">
              <a:cs typeface="Arial" panose="020B0604020202020204" pitchFamily="34" charset="0"/>
            </a:endParaRPr>
          </a:p>
          <a:p>
            <a:r>
              <a:rPr lang="ru-RU" sz="2400" dirty="0">
                <a:cs typeface="Arial" panose="020B0604020202020204" pitchFamily="34" charset="0"/>
              </a:rPr>
              <a:t>Семантические отношения и с</a:t>
            </a:r>
            <a:r>
              <a:rPr lang="ru-RU" sz="2400" cap="none" dirty="0">
                <a:cs typeface="Arial" panose="020B0604020202020204" pitchFamily="34" charset="0"/>
              </a:rPr>
              <a:t>ети: </a:t>
            </a:r>
            <a:r>
              <a:rPr lang="en-US" sz="2400" cap="none" dirty="0">
                <a:cs typeface="Arial" panose="020B0604020202020204" pitchFamily="34" charset="0"/>
              </a:rPr>
              <a:t>WordNet</a:t>
            </a:r>
            <a:r>
              <a:rPr lang="ru-RU" sz="2400" cap="none" dirty="0">
                <a:cs typeface="Arial" panose="020B0604020202020204" pitchFamily="34" charset="0"/>
              </a:rPr>
              <a:t>, </a:t>
            </a:r>
            <a:r>
              <a:rPr lang="en-US" sz="2400" cap="none" dirty="0" err="1">
                <a:cs typeface="Arial" panose="020B0604020202020204" pitchFamily="34" charset="0"/>
              </a:rPr>
              <a:t>FrameNet</a:t>
            </a:r>
            <a:r>
              <a:rPr lang="en-US" sz="2400" dirty="0">
                <a:cs typeface="Arial" panose="020B0604020202020204" pitchFamily="34" charset="0"/>
              </a:rPr>
              <a:t>, </a:t>
            </a:r>
            <a:r>
              <a:rPr lang="ru-RU" sz="2400" dirty="0" err="1">
                <a:cs typeface="Arial" panose="020B0604020202020204" pitchFamily="34" charset="0"/>
              </a:rPr>
              <a:t>РуТез</a:t>
            </a:r>
            <a:r>
              <a:rPr lang="ru-RU" sz="2400" cap="none" dirty="0">
                <a:cs typeface="Arial" panose="020B0604020202020204" pitchFamily="34" charset="0"/>
              </a:rPr>
              <a:t> (+практика)</a:t>
            </a:r>
          </a:p>
          <a:p>
            <a:endParaRPr lang="ru-RU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20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3705C-D124-469A-B9C3-CB4B8A40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6B8A09-1FEA-492E-A98A-E160EBCB24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488557"/>
            <a:ext cx="10394707" cy="50043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Лингвистика:</a:t>
            </a:r>
          </a:p>
          <a:p>
            <a:pPr marL="0" indent="0">
              <a:buNone/>
            </a:pPr>
            <a:r>
              <a:rPr lang="ru-RU" dirty="0"/>
              <a:t>Семантика, синтаксис, морфология</a:t>
            </a:r>
            <a:r>
              <a:rPr lang="en-US" dirty="0"/>
              <a:t>; </a:t>
            </a:r>
            <a:r>
              <a:rPr lang="ru-RU" dirty="0"/>
              <a:t>корпус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Компьютерная лингвистика (</a:t>
            </a:r>
            <a:r>
              <a:rPr lang="ru-RU" dirty="0" err="1"/>
              <a:t>ака</a:t>
            </a:r>
            <a:r>
              <a:rPr lang="ru-RU" dirty="0"/>
              <a:t> </a:t>
            </a:r>
            <a:r>
              <a:rPr lang="ru-RU" dirty="0" err="1"/>
              <a:t>препроцессинг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dirty="0" err="1"/>
              <a:t>Токенизация</a:t>
            </a:r>
            <a:r>
              <a:rPr lang="ru-RU" dirty="0"/>
              <a:t>; </a:t>
            </a:r>
            <a:r>
              <a:rPr lang="ru-RU" dirty="0" err="1"/>
              <a:t>лемматизация</a:t>
            </a:r>
            <a:r>
              <a:rPr lang="ru-RU" dirty="0"/>
              <a:t>, </a:t>
            </a:r>
            <a:r>
              <a:rPr lang="ru-RU" dirty="0" err="1"/>
              <a:t>стемминг</a:t>
            </a:r>
            <a:r>
              <a:rPr lang="ru-RU" dirty="0"/>
              <a:t>; </a:t>
            </a:r>
            <a:r>
              <a:rPr lang="en-US" dirty="0"/>
              <a:t>POS </a:t>
            </a:r>
            <a:r>
              <a:rPr lang="ru-RU" dirty="0" err="1"/>
              <a:t>теггинг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NLP</a:t>
            </a:r>
            <a:r>
              <a:rPr lang="ru-RU" dirty="0"/>
              <a:t> библиотеки в </a:t>
            </a:r>
            <a:r>
              <a:rPr lang="en-US" dirty="0"/>
              <a:t>Python:</a:t>
            </a:r>
          </a:p>
          <a:p>
            <a:pPr marL="0" indent="0">
              <a:buNone/>
            </a:pPr>
            <a:r>
              <a:rPr lang="en-US" dirty="0"/>
              <a:t>NLTK, </a:t>
            </a:r>
            <a:r>
              <a:rPr lang="en-US" dirty="0" err="1"/>
              <a:t>SpaCy</a:t>
            </a:r>
            <a:r>
              <a:rPr lang="en-US" dirty="0"/>
              <a:t>, </a:t>
            </a:r>
            <a:r>
              <a:rPr lang="en-US" dirty="0" err="1"/>
              <a:t>StanfordNLP</a:t>
            </a:r>
            <a:r>
              <a:rPr lang="en-US" dirty="0"/>
              <a:t>; </a:t>
            </a:r>
            <a:r>
              <a:rPr lang="en-US" dirty="0" err="1"/>
              <a:t>MyStem</a:t>
            </a:r>
            <a:r>
              <a:rPr lang="en-US" dirty="0"/>
              <a:t>, </a:t>
            </a:r>
            <a:r>
              <a:rPr lang="en-US" dirty="0" err="1"/>
              <a:t>PyMorphy</a:t>
            </a:r>
            <a:r>
              <a:rPr lang="en-US" dirty="0"/>
              <a:t>; </a:t>
            </a:r>
            <a:r>
              <a:rPr lang="en-US" dirty="0" err="1"/>
              <a:t>DeepPavlov</a:t>
            </a:r>
            <a:r>
              <a:rPr lang="en-US" dirty="0"/>
              <a:t>; LDT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Визуализация в </a:t>
            </a:r>
            <a:r>
              <a:rPr lang="en-US" dirty="0"/>
              <a:t>Python</a:t>
            </a:r>
            <a:r>
              <a:rPr lang="ru-RU" dirty="0"/>
              <a:t>: </a:t>
            </a:r>
            <a:r>
              <a:rPr lang="en-US" dirty="0"/>
              <a:t>matplotlib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Математика:</a:t>
            </a:r>
          </a:p>
          <a:p>
            <a:pPr marL="0" indent="0">
              <a:buNone/>
            </a:pPr>
            <a:r>
              <a:rPr lang="ru-RU" dirty="0"/>
              <a:t>Вектор, матрица, косинус; </a:t>
            </a:r>
            <a:r>
              <a:rPr lang="en-US" dirty="0"/>
              <a:t>TF-IDF, PMI, PCA, SVD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78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401934"/>
            <a:ext cx="10515600" cy="916503"/>
          </a:xfrm>
        </p:spPr>
        <p:txBody>
          <a:bodyPr>
            <a:normAutofit/>
          </a:bodyPr>
          <a:lstStyle/>
          <a:p>
            <a:r>
              <a:rPr lang="ru-RU" sz="4800" dirty="0"/>
              <a:t>Вопросы: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1850" y="1562985"/>
            <a:ext cx="10515600" cy="452666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Какие словари бывают?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Когда последний раз держали в руках бумажный? Почему?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Какие проблемы?</a:t>
            </a:r>
          </a:p>
        </p:txBody>
      </p:sp>
    </p:spTree>
    <p:extLst>
      <p:ext uri="{BB962C8B-B14F-4D97-AF65-F5344CB8AC3E}">
        <p14:creationId xmlns:p14="http://schemas.microsoft.com/office/powerpoint/2010/main" val="204829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4274" y="165296"/>
            <a:ext cx="10396882" cy="1151965"/>
          </a:xfrm>
        </p:spPr>
        <p:txBody>
          <a:bodyPr/>
          <a:lstStyle/>
          <a:p>
            <a:r>
              <a:rPr lang="ru-RU" dirty="0"/>
              <a:t>традиционная лексикография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17261"/>
            <a:ext cx="10394707" cy="429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>
                <a:cs typeface="Arial" panose="020B0604020202020204" pitchFamily="34" charset="0"/>
              </a:rPr>
              <a:t>Известные проблемы:</a:t>
            </a:r>
            <a:endParaRPr lang="en-US" sz="2400" cap="none" dirty="0">
              <a:cs typeface="Arial" panose="020B0604020202020204" pitchFamily="34" charset="0"/>
            </a:endParaRPr>
          </a:p>
          <a:p>
            <a:r>
              <a:rPr lang="ru-RU" sz="2400" cap="none" dirty="0">
                <a:cs typeface="Arial" panose="020B0604020202020204" pitchFamily="34" charset="0"/>
              </a:rPr>
              <a:t>нет единого метаязыка</a:t>
            </a:r>
            <a:endParaRPr lang="en-US" sz="2400" cap="none" dirty="0">
              <a:cs typeface="Arial" panose="020B0604020202020204" pitchFamily="34" charset="0"/>
            </a:endParaRPr>
          </a:p>
          <a:p>
            <a:r>
              <a:rPr lang="ru-RU" sz="2400" cap="none" dirty="0">
                <a:cs typeface="Arial" panose="020B0604020202020204" pitchFamily="34" charset="0"/>
              </a:rPr>
              <a:t>порочные круги: грусть – это тоска, тоска – это грусть</a:t>
            </a:r>
          </a:p>
          <a:p>
            <a:r>
              <a:rPr lang="ru-RU" sz="2400" cap="none" dirty="0">
                <a:cs typeface="Arial" panose="020B0604020202020204" pitchFamily="34" charset="0"/>
              </a:rPr>
              <a:t>похожие явления описываются по-разному, ср.:</a:t>
            </a:r>
          </a:p>
          <a:p>
            <a:pPr marL="0" indent="0">
              <a:buNone/>
            </a:pPr>
            <a:r>
              <a:rPr lang="ru-RU" sz="2200" i="1" cap="none" dirty="0">
                <a:cs typeface="Arial" panose="020B0604020202020204" pitchFamily="34" charset="0"/>
              </a:rPr>
              <a:t>одна вторая, две третьих, три пятых…</a:t>
            </a:r>
          </a:p>
          <a:p>
            <a:pPr marL="0" indent="0">
              <a:buNone/>
            </a:pPr>
            <a:r>
              <a:rPr lang="ru-RU" sz="2200" cap="none" dirty="0">
                <a:cs typeface="Arial" panose="020B0604020202020204" pitchFamily="34" charset="0"/>
              </a:rPr>
              <a:t>В Малом академическом словаре есть словарные статьи для слов </a:t>
            </a:r>
            <a:r>
              <a:rPr lang="ru-RU" sz="2200" i="1" cap="none" dirty="0">
                <a:cs typeface="Arial" panose="020B0604020202020204" pitchFamily="34" charset="0"/>
              </a:rPr>
              <a:t>вторая, третья, четвертая, пятая, шестая, восьмая,</a:t>
            </a:r>
          </a:p>
          <a:p>
            <a:pPr marL="0" indent="0">
              <a:buNone/>
            </a:pPr>
            <a:r>
              <a:rPr lang="ru-RU" sz="2200" cap="none" dirty="0">
                <a:cs typeface="Arial" panose="020B0604020202020204" pitchFamily="34" charset="0"/>
              </a:rPr>
              <a:t>но нет статей для слов </a:t>
            </a:r>
            <a:r>
              <a:rPr lang="ru-RU" sz="2200" i="1" cap="none" dirty="0">
                <a:cs typeface="Arial" panose="020B0604020202020204" pitchFamily="34" charset="0"/>
              </a:rPr>
              <a:t>седьмая, девятая, десятая</a:t>
            </a:r>
            <a:endParaRPr lang="ru-RU" sz="2200" cap="none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Системная лексикография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>
                <a:cs typeface="Arial" panose="020B0604020202020204" pitchFamily="34" charset="0"/>
              </a:rPr>
              <a:t>Требования:</a:t>
            </a:r>
          </a:p>
          <a:p>
            <a:r>
              <a:rPr lang="ru-RU" sz="2400" cap="none" dirty="0">
                <a:cs typeface="Arial" panose="020B0604020202020204" pitchFamily="34" charset="0"/>
              </a:rPr>
              <a:t>унификация (похожие явления должны описываться одинаково)</a:t>
            </a:r>
          </a:p>
          <a:p>
            <a:r>
              <a:rPr lang="ru-RU" sz="2400" cap="none" dirty="0">
                <a:cs typeface="Arial" panose="020B0604020202020204" pitchFamily="34" charset="0"/>
              </a:rPr>
              <a:t>простой метаязык (ограниченный круг используемых в толкованиях слов)</a:t>
            </a:r>
          </a:p>
          <a:p>
            <a:r>
              <a:rPr lang="ru-RU" sz="2400" cap="none" dirty="0">
                <a:cs typeface="Arial" panose="020B0604020202020204" pitchFamily="34" charset="0"/>
              </a:rPr>
              <a:t>ориентация на грамматику</a:t>
            </a:r>
          </a:p>
          <a:p>
            <a:r>
              <a:rPr lang="ru-RU" sz="2400" cap="none" dirty="0">
                <a:cs typeface="Arial" panose="020B0604020202020204" pitchFamily="34" charset="0"/>
              </a:rPr>
              <a:t>опора на корпус и лингвистический эксперимент</a:t>
            </a:r>
          </a:p>
        </p:txBody>
      </p:sp>
    </p:spTree>
    <p:extLst>
      <p:ext uri="{BB962C8B-B14F-4D97-AF65-F5344CB8AC3E}">
        <p14:creationId xmlns:p14="http://schemas.microsoft.com/office/powerpoint/2010/main" val="70347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43" y="228600"/>
            <a:ext cx="10719582" cy="990600"/>
          </a:xfrm>
        </p:spPr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Natural Semantic Metalanguage</a:t>
            </a:r>
            <a:r>
              <a:rPr lang="ru-RU" dirty="0"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(NSM)</a:t>
            </a:r>
            <a:endParaRPr lang="ru-RU" dirty="0"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2172966" y="3508091"/>
            <a:ext cx="3526085" cy="598812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Anna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Wierzbicka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 descr="http://wydarzenia.edu.pl/wp-content/uploads/2011/01/del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7506" y="2383509"/>
            <a:ext cx="2847975" cy="2847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245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2363" y="0"/>
            <a:ext cx="9650437" cy="1196752"/>
          </a:xfrm>
        </p:spPr>
        <p:txBody>
          <a:bodyPr>
            <a:noAutofit/>
          </a:bodyPr>
          <a:lstStyle/>
          <a:p>
            <a:r>
              <a:rPr lang="en-US" sz="4800" b="1" dirty="0">
                <a:cs typeface="Arial" pitchFamily="34" charset="0"/>
              </a:rPr>
              <a:t>NSM</a:t>
            </a:r>
            <a:r>
              <a:rPr lang="ru-RU" sz="4800" b="1" dirty="0">
                <a:cs typeface="Arial" pitchFamily="34" charset="0"/>
              </a:rPr>
              <a:t>: семантические примитивы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989427" y="1224945"/>
            <a:ext cx="9144000" cy="421093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latin typeface="Arial" pitchFamily="34" charset="0"/>
                <a:cs typeface="Arial" pitchFamily="34" charset="0"/>
              </a:rPr>
              <a:t>I, you, somebody, something, people;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This, that, one two many, all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Want, think, know, feel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Do, happen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Good, bad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Big, small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Before, after, under, below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No, not, because, if, very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Kind of, part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Similar / like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642971" y="4974212"/>
            <a:ext cx="41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…в общей сложности: 60-70</a:t>
            </a:r>
          </a:p>
        </p:txBody>
      </p:sp>
    </p:spTree>
    <p:extLst>
      <p:ext uri="{BB962C8B-B14F-4D97-AF65-F5344CB8AC3E}">
        <p14:creationId xmlns:p14="http://schemas.microsoft.com/office/powerpoint/2010/main" val="269058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4962" y="0"/>
            <a:ext cx="10396882" cy="1151965"/>
          </a:xfrm>
        </p:spPr>
        <p:txBody>
          <a:bodyPr>
            <a:normAutofit/>
          </a:bodyPr>
          <a:lstStyle/>
          <a:p>
            <a:r>
              <a:rPr lang="en-US" b="1" dirty="0">
                <a:cs typeface="Arial" pitchFamily="34" charset="0"/>
              </a:rPr>
              <a:t>NSM</a:t>
            </a:r>
            <a:r>
              <a:rPr lang="ru-RU" b="1" dirty="0">
                <a:cs typeface="Arial" pitchFamily="34" charset="0"/>
              </a:rPr>
              <a:t>: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54962" y="981221"/>
            <a:ext cx="8153400" cy="485313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(a) 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подумал о ком-то еще нечто такое: </a:t>
            </a:r>
            <a:endParaRPr lang="en-US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b) “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что-то хорошее случалось с этим человеком прежде</a:t>
            </a:r>
            <a:endParaRPr lang="en-US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чувствовал что-то хорошее из-за этого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d)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думал: это хорошо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e)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теперь что-то плохое случилось с этим человеком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f)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чувствует что-то плохое из-за этого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g)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я думаю: это хорошо”</a:t>
            </a:r>
          </a:p>
          <a:p>
            <a:pPr marL="0" indent="0"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h)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думал так, 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чувствовал что-то хорошее из-за этого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</a:rPr>
              <a:t>ЗЛОРАДСТВО</a:t>
            </a:r>
          </a:p>
        </p:txBody>
      </p:sp>
    </p:spTree>
    <p:extLst>
      <p:ext uri="{BB962C8B-B14F-4D97-AF65-F5344CB8AC3E}">
        <p14:creationId xmlns:p14="http://schemas.microsoft.com/office/powerpoint/2010/main" val="5718762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8026</TotalTime>
  <Words>1585</Words>
  <Application>Microsoft Office PowerPoint</Application>
  <PresentationFormat>Широкоэкранный</PresentationFormat>
  <Paragraphs>213</Paragraphs>
  <Slides>30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Proxima Nova</vt:lpstr>
      <vt:lpstr>Тема Office</vt:lpstr>
      <vt:lpstr>Компьютерная лексикография</vt:lpstr>
      <vt:lpstr>о себе и о вас</vt:lpstr>
      <vt:lpstr>О «курсе»</vt:lpstr>
      <vt:lpstr>Вопросы:</vt:lpstr>
      <vt:lpstr>традиционная лексикография</vt:lpstr>
      <vt:lpstr>Системная лексикография</vt:lpstr>
      <vt:lpstr>Natural Semantic Metalanguage (NSM)</vt:lpstr>
      <vt:lpstr>NSM: семантические примитивы</vt:lpstr>
      <vt:lpstr>NSM: примеры</vt:lpstr>
      <vt:lpstr>NSM: примеры</vt:lpstr>
      <vt:lpstr>NSM и проблемы перевода</vt:lpstr>
      <vt:lpstr>Активный словарь русского языка</vt:lpstr>
      <vt:lpstr>Современная лексикография: стандартизация и дигитализация</vt:lpstr>
      <vt:lpstr>электронный словарь</vt:lpstr>
      <vt:lpstr>машиночитаемые словари</vt:lpstr>
      <vt:lpstr>В сторону глобальной стандартизации</vt:lpstr>
      <vt:lpstr>Intercontinental Dictionary Series</vt:lpstr>
      <vt:lpstr>IDS: примеры</vt:lpstr>
      <vt:lpstr>Исследования на базе IDS: заимствования</vt:lpstr>
      <vt:lpstr>Cross-Linguistic Linked Data</vt:lpstr>
      <vt:lpstr>Database of Cross-Linguistic Colexifications (CLICS)</vt:lpstr>
      <vt:lpstr>Колексификация</vt:lpstr>
      <vt:lpstr>Кластер ‘старший брат’</vt:lpstr>
      <vt:lpstr>CLICS целиком</vt:lpstr>
      <vt:lpstr>Что дальше?</vt:lpstr>
      <vt:lpstr>Какие задачи можно решать?</vt:lpstr>
      <vt:lpstr>Оцифровка словарей</vt:lpstr>
      <vt:lpstr>Электронные словари</vt:lpstr>
      <vt:lpstr>Digital humanities</vt:lpstr>
      <vt:lpstr>Технические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лексикография</dc:title>
  <dc:creator>Дарья Рыжова</dc:creator>
  <cp:lastModifiedBy>Anna Polyanskaya</cp:lastModifiedBy>
  <cp:revision>196</cp:revision>
  <dcterms:created xsi:type="dcterms:W3CDTF">2017-03-14T07:57:43Z</dcterms:created>
  <dcterms:modified xsi:type="dcterms:W3CDTF">2020-04-15T19:31:11Z</dcterms:modified>
</cp:coreProperties>
</file>