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57" r:id="rId3"/>
    <p:sldId id="339" r:id="rId4"/>
    <p:sldId id="353" r:id="rId5"/>
    <p:sldId id="360" r:id="rId6"/>
    <p:sldId id="346" r:id="rId7"/>
    <p:sldId id="361" r:id="rId8"/>
    <p:sldId id="355" r:id="rId9"/>
    <p:sldId id="362" r:id="rId10"/>
    <p:sldId id="363" r:id="rId11"/>
    <p:sldId id="356" r:id="rId12"/>
    <p:sldId id="345" r:id="rId13"/>
    <p:sldId id="268" r:id="rId14"/>
    <p:sldId id="292" r:id="rId15"/>
    <p:sldId id="271" r:id="rId16"/>
    <p:sldId id="338" r:id="rId17"/>
    <p:sldId id="273" r:id="rId18"/>
    <p:sldId id="364" r:id="rId19"/>
    <p:sldId id="275" r:id="rId20"/>
    <p:sldId id="348" r:id="rId21"/>
    <p:sldId id="349" r:id="rId22"/>
    <p:sldId id="350" r:id="rId23"/>
    <p:sldId id="351" r:id="rId24"/>
    <p:sldId id="352" r:id="rId25"/>
    <p:sldId id="365" r:id="rId26"/>
    <p:sldId id="366" r:id="rId27"/>
    <p:sldId id="276" r:id="rId28"/>
    <p:sldId id="277" r:id="rId29"/>
    <p:sldId id="278" r:id="rId30"/>
    <p:sldId id="294" r:id="rId31"/>
    <p:sldId id="279" r:id="rId32"/>
    <p:sldId id="280" r:id="rId33"/>
    <p:sldId id="281" r:id="rId34"/>
    <p:sldId id="282" r:id="rId35"/>
    <p:sldId id="283" r:id="rId36"/>
    <p:sldId id="284" r:id="rId37"/>
    <p:sldId id="288" r:id="rId38"/>
    <p:sldId id="335" r:id="rId39"/>
    <p:sldId id="289" r:id="rId40"/>
    <p:sldId id="290" r:id="rId41"/>
    <p:sldId id="295" r:id="rId42"/>
    <p:sldId id="296" r:id="rId43"/>
    <p:sldId id="297" r:id="rId44"/>
    <p:sldId id="286" r:id="rId45"/>
    <p:sldId id="330" r:id="rId46"/>
    <p:sldId id="336" r:id="rId47"/>
    <p:sldId id="357" r:id="rId48"/>
    <p:sldId id="299" r:id="rId49"/>
    <p:sldId id="301" r:id="rId50"/>
    <p:sldId id="302" r:id="rId51"/>
    <p:sldId id="303" r:id="rId52"/>
    <p:sldId id="358" r:id="rId53"/>
    <p:sldId id="359" r:id="rId54"/>
    <p:sldId id="329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Lato" panose="020B0604020202020204" charset="0"/>
      <p:regular r:id="rId61"/>
      <p:bold r:id="rId62"/>
      <p:italic r:id="rId63"/>
      <p:boldItalic r:id="rId64"/>
    </p:embeddedFont>
    <p:embeddedFont>
      <p:font typeface="Raleway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24A26-7703-471A-AD24-F346A205722D}">
  <a:tblStyle styleId="{F1D24A26-7703-471A-AD24-F346A2057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6E3398-A3D2-40AD-9EE9-3FC92372CC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05" autoAdjust="0"/>
  </p:normalViewPr>
  <p:slideViewPr>
    <p:cSldViewPr snapToGrid="0">
      <p:cViewPr varScale="1">
        <p:scale>
          <a:sx n="82" d="100"/>
          <a:sy n="82" d="100"/>
        </p:scale>
        <p:origin x="8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794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25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Как это можно доказать? Метод</a:t>
            </a:r>
            <a:r>
              <a:rPr lang="ru-RU" baseline="0" dirty="0"/>
              <a:t> в лоб: проверить много разных полей по огромным выборкам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79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Простой ответ на этот вопрос заключается в том, что надо отталкиваться</a:t>
            </a:r>
            <a:r>
              <a:rPr lang="ru-RU" baseline="0" dirty="0"/>
              <a:t> от данных (можно в этом месте цитату из ЕВ с Таней): фреймы – те типы ситуаций, на которые реагирует язык. Следующая проблема: что такое «реагирует язык»?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/>
              <a:t>Когда мы рассказываем про фреймы компьютерщикам, мы используем вот такую почти математическую модель, напоминающую определение падежа Колмогорова-Успенского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23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Группы одинаковых строк. Их и считаем нашими минимальными строительными</a:t>
            </a:r>
            <a:r>
              <a:rPr lang="ru-RU" baseline="0" dirty="0"/>
              <a:t> блоками, или минимальными </a:t>
            </a:r>
            <a:r>
              <a:rPr lang="ru-RU" baseline="0" dirty="0" err="1"/>
              <a:t>лекс.значениями</a:t>
            </a:r>
            <a:r>
              <a:rPr lang="ru-RU" baseline="0" dirty="0"/>
              <a:t>, или фреймами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63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altLang="ru-RU" dirty="0"/>
              <a:t>С содержательной точки зрения, эти разные группы строк как раз и представляют разные типы ситуаций,</a:t>
            </a:r>
            <a:r>
              <a:rPr lang="ru-RU" altLang="ru-RU" baseline="0" dirty="0"/>
              <a:t> их обычно легко обобщить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8943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По-видимому,</a:t>
            </a:r>
            <a:r>
              <a:rPr lang="ru-RU" baseline="0" dirty="0"/>
              <a:t> у фрейма есть ядро и есть периферия, и периферии эти, как водится, расплывчаты (фреймовый континуум, а не дискретная структура)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79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</a:t>
            </a:r>
            <a:r>
              <a:rPr lang="ru-RU" baseline="0" dirty="0"/>
              <a:t> стараемся всё это делать (и, конечно, здорово, когда данные каких-нибудь неожиданных языков не нарушают наших ожиданий; здесь можно рассказать историю про Левинсона и языки майя; или про конференцию, старого и кечуа)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/>
              <a:t>Жестовые языки: в целом укладываются, но дополнительно специфицируют топологические характеристики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999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course, that’s a very strong claim that must</a:t>
            </a:r>
            <a:r>
              <a:rPr lang="en-US" baseline="0" dirty="0"/>
              <a:t> be verified (double checked)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498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 results</a:t>
            </a:r>
            <a:r>
              <a:rPr lang="en-US" baseline="0" dirty="0"/>
              <a:t> were presented at the LREC conference in 2016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068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вектора – это уже математические объекты, и с ними уже легко проводить разные операции, самое</a:t>
            </a:r>
            <a:r>
              <a:rPr lang="ru-RU" baseline="0" dirty="0"/>
              <a:t> главное – можно считать между ними расстояние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0DA2E6B-9F6F-41C8-A4E1-A78BB4A582C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94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классически модель основывается на данных одного языка, поэтому в типологии эта методология не</a:t>
            </a:r>
            <a:r>
              <a:rPr lang="ru-RU" baseline="0" dirty="0"/>
              <a:t> очень популярна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82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Возможно, включить визуализацию в эксперимент 1 (как в диссертации)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30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1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добавить качание, упомянуть базу прилагательных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0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25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Computing for all possible pairs</a:t>
            </a:r>
          </a:p>
          <a:p>
            <a:pPr marL="158750" indent="0">
              <a:buNone/>
            </a:pPr>
            <a:r>
              <a:rPr lang="en-US" dirty="0"/>
              <a:t>A fragment of the whole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43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731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44536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309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90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016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метафоры: и хуже собраны, и все-таки иначе устроены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13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077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</a:t>
            </a:r>
            <a:r>
              <a:rPr lang="ru-RU" baseline="0" dirty="0"/>
              <a:t> только набор фреймов, но и относительные расстояния между ними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080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084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59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Reflect</a:t>
            </a:r>
            <a:r>
              <a:rPr lang="en-US" baseline="0" dirty="0"/>
              <a:t>s lexicalization patterns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003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468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906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87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Мы</a:t>
            </a:r>
            <a:r>
              <a:rPr lang="ru-RU" baseline="0" dirty="0"/>
              <a:t> бы хотели в том числе относительные расстояния, но для этого маловато типологических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56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эти слова не являются полными переводными эквивалентами</a:t>
            </a:r>
          </a:p>
        </p:txBody>
      </p:sp>
    </p:spTree>
    <p:extLst>
      <p:ext uri="{BB962C8B-B14F-4D97-AF65-F5344CB8AC3E}">
        <p14:creationId xmlns:p14="http://schemas.microsoft.com/office/powerpoint/2010/main" val="139579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эти слова не являются полными переводными эквивалентами</a:t>
            </a:r>
          </a:p>
        </p:txBody>
      </p:sp>
    </p:spTree>
    <p:extLst>
      <p:ext uri="{BB962C8B-B14F-4D97-AF65-F5344CB8AC3E}">
        <p14:creationId xmlns:p14="http://schemas.microsoft.com/office/powerpoint/2010/main" val="158734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/>
              <a:t>Чем наши фреймы отличаются от </a:t>
            </a:r>
            <a:r>
              <a:rPr lang="ru-RU" dirty="0" err="1"/>
              <a:t>филлморовских</a:t>
            </a:r>
            <a:r>
              <a:rPr lang="ru-RU" dirty="0"/>
              <a:t>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/>
              <a:t>Нужны более дробные единицы (пример – толстый)</a:t>
            </a:r>
          </a:p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19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6AAFF70-D827-42F0-A1D3-0B3F1C9F0D8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6AAFF70-D827-42F0-A1D3-0B3F1C9F0D8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6AAFF70-D827-42F0-A1D3-0B3F1C9F0D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4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2FEB7C4-2E33-419E-BC0B-DC9AAA1D3259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FD76-04C9-4CEF-A2A2-652181B20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01825" y="1322450"/>
            <a:ext cx="8492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0" dirty="0">
                <a:solidFill>
                  <a:srgbClr val="000000"/>
                </a:solidFill>
                <a:latin typeface="Calibri" panose="020F0502020204030204" pitchFamily="34" charset="0"/>
              </a:rPr>
              <a:t>К определению понятия фрейма</a:t>
            </a:r>
            <a:endParaRPr sz="4000" dirty="0">
              <a:latin typeface="Lato" panose="020B0604020202020204" charset="0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205825" y="4070195"/>
            <a:ext cx="7688100" cy="600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Дарья Рыжова, НИУ ВШЭ, 2019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99322"/>
            <a:ext cx="7688700" cy="535200"/>
          </a:xfrm>
        </p:spPr>
        <p:txBody>
          <a:bodyPr/>
          <a:lstStyle/>
          <a:p>
            <a:r>
              <a:rPr lang="ru-RU" dirty="0"/>
              <a:t>Универсальный набор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536192"/>
            <a:ext cx="7688700" cy="2803783"/>
          </a:xfrm>
        </p:spPr>
        <p:txBody>
          <a:bodyPr/>
          <a:lstStyle/>
          <a:p>
            <a:r>
              <a:rPr lang="ru-RU" sz="2000" dirty="0">
                <a:solidFill>
                  <a:schemeClr val="bg2"/>
                </a:solidFill>
              </a:rPr>
              <a:t>Существует ли?</a:t>
            </a: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Мы (Московская лексико-типологическая группа) верим, что да.  И стараемся это доказать (см. ниже)</a:t>
            </a:r>
          </a:p>
          <a:p>
            <a:pPr marL="146050" indent="0">
              <a:buNone/>
            </a:pPr>
            <a:endParaRPr lang="ru-RU" sz="2000" dirty="0">
              <a:solidFill>
                <a:schemeClr val="bg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814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99322"/>
            <a:ext cx="7688700" cy="535200"/>
          </a:xfrm>
        </p:spPr>
        <p:txBody>
          <a:bodyPr/>
          <a:lstStyle/>
          <a:p>
            <a:r>
              <a:rPr lang="ru-RU" dirty="0"/>
              <a:t>Универсальный набор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536192"/>
            <a:ext cx="7688700" cy="2803783"/>
          </a:xfrm>
        </p:spPr>
        <p:txBody>
          <a:bodyPr/>
          <a:lstStyle/>
          <a:p>
            <a:r>
              <a:rPr lang="ru-RU" sz="2000" dirty="0">
                <a:solidFill>
                  <a:schemeClr val="bg2"/>
                </a:solidFill>
              </a:rPr>
              <a:t>Существует ли?</a:t>
            </a: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Мы (Московская лексико-типологическая группа) верим, что да.  И стараемся это доказать (см. ниже)</a:t>
            </a:r>
          </a:p>
          <a:p>
            <a:pPr marL="146050" indent="0">
              <a:buNone/>
            </a:pPr>
            <a:endParaRPr lang="ru-RU" sz="2000" dirty="0">
              <a:solidFill>
                <a:schemeClr val="bg2"/>
              </a:solidFill>
            </a:endParaRPr>
          </a:p>
          <a:p>
            <a:r>
              <a:rPr lang="ru-RU" sz="2000" dirty="0">
                <a:solidFill>
                  <a:schemeClr val="bg2"/>
                </a:solidFill>
              </a:rPr>
              <a:t>Как такой набор составить / выявить?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8311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610312"/>
            <a:ext cx="7688700" cy="535200"/>
          </a:xfrm>
        </p:spPr>
        <p:txBody>
          <a:bodyPr/>
          <a:lstStyle/>
          <a:p>
            <a:r>
              <a:rPr lang="ru-RU" dirty="0"/>
              <a:t>Как составить такой набор?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47811"/>
            <a:ext cx="7688700" cy="2261100"/>
          </a:xfrm>
        </p:spPr>
        <p:txBody>
          <a:bodyPr/>
          <a:lstStyle/>
          <a:p>
            <a:r>
              <a:rPr lang="ru-RU" sz="2000" dirty="0">
                <a:solidFill>
                  <a:schemeClr val="bg2"/>
                </a:solidFill>
              </a:rPr>
              <a:t>На материале 3-5 языков подробно изучаем сочетаемость каждого слова, относящегося к интересующему нас полю</a:t>
            </a:r>
          </a:p>
          <a:p>
            <a:r>
              <a:rPr lang="ru-RU" sz="2000" dirty="0">
                <a:solidFill>
                  <a:schemeClr val="bg2"/>
                </a:solidFill>
              </a:rPr>
              <a:t>Составляем единый список допустимых контекстов </a:t>
            </a:r>
          </a:p>
          <a:p>
            <a:endParaRPr lang="ru-RU" sz="20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ср. русск. </a:t>
            </a:r>
            <a:r>
              <a:rPr lang="ru-RU" sz="2000" i="1" dirty="0">
                <a:solidFill>
                  <a:schemeClr val="bg2"/>
                </a:solidFill>
              </a:rPr>
              <a:t>острый</a:t>
            </a:r>
            <a:r>
              <a:rPr lang="ru-RU" sz="2000" dirty="0">
                <a:solidFill>
                  <a:schemeClr val="bg2"/>
                </a:solidFill>
              </a:rPr>
              <a:t>: </a:t>
            </a:r>
            <a:r>
              <a:rPr lang="ru-RU" sz="2000" i="1" dirty="0">
                <a:solidFill>
                  <a:schemeClr val="bg2"/>
                </a:solidFill>
              </a:rPr>
              <a:t>нож, копье, нос, аппендицит</a:t>
            </a:r>
            <a:r>
              <a:rPr lang="ru-RU" sz="2000" dirty="0">
                <a:solidFill>
                  <a:schemeClr val="bg2"/>
                </a:solidFill>
              </a:rPr>
              <a:t>…</a:t>
            </a: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англ. </a:t>
            </a:r>
            <a:r>
              <a:rPr lang="en-US" sz="2000" i="1" dirty="0">
                <a:solidFill>
                  <a:schemeClr val="bg2"/>
                </a:solidFill>
              </a:rPr>
              <a:t>sharp</a:t>
            </a:r>
            <a:r>
              <a:rPr lang="ru-RU" sz="2000" dirty="0">
                <a:solidFill>
                  <a:schemeClr val="bg2"/>
                </a:solidFill>
              </a:rPr>
              <a:t>: </a:t>
            </a:r>
            <a:r>
              <a:rPr lang="en-US" sz="2000" i="1" dirty="0">
                <a:solidFill>
                  <a:schemeClr val="bg2"/>
                </a:solidFill>
              </a:rPr>
              <a:t>knife, spear, nose,</a:t>
            </a:r>
            <a:r>
              <a:rPr lang="ru-RU" sz="2000" i="1" dirty="0">
                <a:solidFill>
                  <a:schemeClr val="bg2"/>
                </a:solidFill>
              </a:rPr>
              <a:t> </a:t>
            </a:r>
            <a:r>
              <a:rPr lang="en-US" sz="2000" b="1" i="1" dirty="0">
                <a:solidFill>
                  <a:schemeClr val="bg2"/>
                </a:solidFill>
              </a:rPr>
              <a:t>contrast, line</a:t>
            </a:r>
            <a:r>
              <a:rPr lang="en-US" sz="2000" dirty="0">
                <a:solidFill>
                  <a:schemeClr val="bg2"/>
                </a:solidFill>
              </a:rPr>
              <a:t>…</a:t>
            </a:r>
            <a:endParaRPr lang="ru-RU" sz="20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2000" dirty="0" err="1">
                <a:solidFill>
                  <a:schemeClr val="bg2"/>
                </a:solidFill>
              </a:rPr>
              <a:t>сербск</a:t>
            </a:r>
            <a:r>
              <a:rPr lang="ru-RU" sz="2000" dirty="0">
                <a:solidFill>
                  <a:schemeClr val="bg2"/>
                </a:solidFill>
              </a:rPr>
              <a:t>. </a:t>
            </a:r>
            <a:r>
              <a:rPr lang="ru-RU" sz="2000" i="1" dirty="0" err="1">
                <a:solidFill>
                  <a:schemeClr val="bg2"/>
                </a:solidFill>
              </a:rPr>
              <a:t>оштар</a:t>
            </a:r>
            <a:r>
              <a:rPr lang="ru-RU" sz="2000" dirty="0">
                <a:solidFill>
                  <a:schemeClr val="bg2"/>
                </a:solidFill>
              </a:rPr>
              <a:t>: </a:t>
            </a:r>
            <a:r>
              <a:rPr lang="en-US" sz="2000" dirty="0">
                <a:solidFill>
                  <a:schemeClr val="bg2"/>
                </a:solidFill>
              </a:rPr>
              <a:t>‘</a:t>
            </a:r>
            <a:r>
              <a:rPr lang="ru-RU" sz="2000" dirty="0">
                <a:solidFill>
                  <a:schemeClr val="bg2"/>
                </a:solidFill>
              </a:rPr>
              <a:t>нож</a:t>
            </a:r>
            <a:r>
              <a:rPr lang="en-US" sz="2000" dirty="0">
                <a:solidFill>
                  <a:schemeClr val="bg2"/>
                </a:solidFill>
              </a:rPr>
              <a:t>’, ‘</a:t>
            </a:r>
            <a:r>
              <a:rPr lang="ru-RU" sz="2000" dirty="0">
                <a:solidFill>
                  <a:schemeClr val="bg2"/>
                </a:solidFill>
              </a:rPr>
              <a:t>копье</a:t>
            </a:r>
            <a:r>
              <a:rPr lang="en-US" sz="2000" dirty="0">
                <a:solidFill>
                  <a:schemeClr val="bg2"/>
                </a:solidFill>
              </a:rPr>
              <a:t>’, ‘</a:t>
            </a:r>
            <a:r>
              <a:rPr lang="ru-RU" sz="2000" dirty="0">
                <a:solidFill>
                  <a:schemeClr val="bg2"/>
                </a:solidFill>
              </a:rPr>
              <a:t>линия</a:t>
            </a:r>
            <a:r>
              <a:rPr lang="en-US" sz="2000" dirty="0">
                <a:solidFill>
                  <a:schemeClr val="bg2"/>
                </a:solidFill>
              </a:rPr>
              <a:t>’, </a:t>
            </a:r>
            <a:r>
              <a:rPr lang="en-US" sz="2000" b="1" dirty="0">
                <a:solidFill>
                  <a:schemeClr val="bg2"/>
                </a:solidFill>
              </a:rPr>
              <a:t>‘</a:t>
            </a:r>
            <a:r>
              <a:rPr lang="ru-RU" sz="2000" b="1" dirty="0">
                <a:solidFill>
                  <a:schemeClr val="bg2"/>
                </a:solidFill>
              </a:rPr>
              <a:t>одеяло</a:t>
            </a:r>
            <a:r>
              <a:rPr lang="en-US" sz="2000" b="1" dirty="0">
                <a:solidFill>
                  <a:schemeClr val="bg2"/>
                </a:solidFill>
              </a:rPr>
              <a:t>’</a:t>
            </a:r>
            <a:r>
              <a:rPr lang="ru-RU" sz="2000" dirty="0">
                <a:solidFill>
                  <a:schemeClr val="bg2"/>
                </a:solidFill>
              </a:rPr>
              <a:t>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5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8427" y="555150"/>
            <a:ext cx="1052225" cy="19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620256" y="4442074"/>
            <a:ext cx="252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Рахилина</a:t>
            </a:r>
            <a:r>
              <a:rPr lang="ru-RU" dirty="0"/>
              <a:t>, </a:t>
            </a:r>
            <a:r>
              <a:rPr lang="ru-RU" dirty="0" err="1"/>
              <a:t>Резникова</a:t>
            </a:r>
            <a:r>
              <a:rPr lang="ru-RU" dirty="0"/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622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29450" y="5105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Список контекстов: ‘острый’</a:t>
            </a: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34956"/>
              </p:ext>
            </p:extLst>
          </p:nvPr>
        </p:nvGraphicFramePr>
        <p:xfrm>
          <a:off x="729450" y="1302888"/>
          <a:ext cx="7272339" cy="3706994"/>
        </p:xfrm>
        <a:graphic>
          <a:graphicData uri="http://schemas.openxmlformats.org/drawingml/2006/table">
            <a:tbl>
              <a:tblPr/>
              <a:tblGrid>
                <a:gridCol w="178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Russian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Chinese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Hungarian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French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Serbian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ostryj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jianrui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szuros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pointu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tranchant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oštar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</a:t>
                      </a:r>
                      <a:r>
                        <a:rPr lang="en-US" sz="13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knife</a:t>
                      </a:r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sword’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sabre’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needle’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arrow’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nose’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elbow’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beak’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‘prickly bush’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‘prickly beard’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‘prickly blanket’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29450" y="5105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Фреймы: </a:t>
            </a:r>
            <a:r>
              <a:rPr lang="en-US" dirty="0">
                <a:solidFill>
                  <a:srgbClr val="000000"/>
                </a:solidFill>
              </a:rPr>
              <a:t>‘</a:t>
            </a:r>
            <a:r>
              <a:rPr lang="ru-RU" dirty="0">
                <a:solidFill>
                  <a:srgbClr val="000000"/>
                </a:solidFill>
              </a:rPr>
              <a:t>острый</a:t>
            </a:r>
            <a:r>
              <a:rPr lang="en-US" dirty="0">
                <a:solidFill>
                  <a:srgbClr val="000000"/>
                </a:solidFill>
              </a:rPr>
              <a:t>’</a:t>
            </a: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26308"/>
              </p:ext>
            </p:extLst>
          </p:nvPr>
        </p:nvGraphicFramePr>
        <p:xfrm>
          <a:off x="729450" y="1302888"/>
          <a:ext cx="7272339" cy="3681236"/>
        </p:xfrm>
        <a:graphic>
          <a:graphicData uri="http://schemas.openxmlformats.org/drawingml/2006/table">
            <a:tbl>
              <a:tblPr/>
              <a:tblGrid>
                <a:gridCol w="178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Russian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Chinese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Hungarian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French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Serbian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ostryj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jianrui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szuros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pointu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tranchant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oštar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</a:t>
                      </a:r>
                      <a:r>
                        <a:rPr lang="en-US" sz="13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knife</a:t>
                      </a:r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sword’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sabre’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needle’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arrow’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nose’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elbow’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beak’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‘prickly bush’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‘prickly beard’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</a:t>
                      </a:r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pricky</a:t>
                      </a:r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blanket’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476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29450" y="563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Фреймы: </a:t>
            </a:r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83214" y="1313389"/>
            <a:ext cx="2618077" cy="63368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cutting instruments</a:t>
            </a:r>
            <a:r>
              <a:rPr lang="ru-RU" dirty="0">
                <a:solidFill>
                  <a:schemeClr val="bg2"/>
                </a:solidFill>
              </a:rPr>
              <a:t> (</a:t>
            </a:r>
            <a:r>
              <a:rPr lang="en-US" dirty="0">
                <a:solidFill>
                  <a:schemeClr val="bg2"/>
                </a:solidFill>
              </a:rPr>
              <a:t>‘knife’, ‘sword’, ‘blade’</a:t>
            </a:r>
            <a:r>
              <a:rPr lang="ru-RU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83215" y="2221846"/>
            <a:ext cx="2618078" cy="58126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piercing instruments (‘needle’, ‘arrow’)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788579" y="4090055"/>
            <a:ext cx="2618078" cy="52884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prickly surfaces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(‘bush’, ‘beard’, ‘blanket’)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49525" y="2686991"/>
            <a:ext cx="1209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400" i="1" dirty="0" err="1">
                <a:latin typeface="Lato" panose="020B0604020202020204" charset="0"/>
              </a:rPr>
              <a:t>oštar</a:t>
            </a:r>
            <a:endParaRPr lang="ru-RU" altLang="ru-RU" sz="1100" i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08731" y="1409235"/>
            <a:ext cx="1678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400" i="1" dirty="0" err="1">
                <a:latin typeface="Lato" panose="020B0604020202020204" charset="0"/>
              </a:rPr>
              <a:t>tranchant</a:t>
            </a:r>
            <a:endParaRPr lang="ru-RU" altLang="ru-RU" sz="2400" i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2018" y="2293582"/>
            <a:ext cx="1543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400" i="1" dirty="0" err="1">
                <a:latin typeface="Lato" panose="020B0604020202020204" charset="0"/>
              </a:rPr>
              <a:t>aigu</a:t>
            </a:r>
            <a:endParaRPr lang="ru-RU" altLang="ru-RU" sz="2400" i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76846" y="4132633"/>
            <a:ext cx="1662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400" i="1" dirty="0">
                <a:latin typeface="Lato" panose="020B0604020202020204" charset="0"/>
              </a:rPr>
              <a:t>piquant</a:t>
            </a:r>
            <a:endParaRPr lang="ru-RU" altLang="ru-RU" sz="2400" i="1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016596" y="1249110"/>
            <a:ext cx="484140" cy="3387768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5987111" y="1343549"/>
            <a:ext cx="182038" cy="63368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5979126" y="2233782"/>
            <a:ext cx="198306" cy="581267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5979126" y="4081067"/>
            <a:ext cx="167641" cy="54682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1987" y="4586536"/>
            <a:ext cx="1868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 dirty="0">
                <a:latin typeface="Lato" panose="020B0604020202020204" charset="0"/>
              </a:rPr>
              <a:t>Serbian</a:t>
            </a:r>
            <a:endParaRPr lang="ru-RU" altLang="ru-RU" sz="105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90244" y="4586536"/>
            <a:ext cx="14770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 dirty="0">
                <a:latin typeface="Lato" panose="020B0604020202020204" charset="0"/>
              </a:rPr>
              <a:t>French</a:t>
            </a:r>
            <a:endParaRPr lang="ru-RU" altLang="ru-RU" sz="105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83215" y="3170037"/>
            <a:ext cx="2618077" cy="581267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objects with a sharp form (‘nose’, ‘elbow’)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869848" y="2833509"/>
            <a:ext cx="1543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400" i="1" dirty="0" err="1">
                <a:latin typeface="Lato" panose="020B0604020202020204" charset="0"/>
              </a:rPr>
              <a:t>pointu</a:t>
            </a:r>
            <a:endParaRPr lang="ru-RU" altLang="ru-RU" sz="2400" i="1" dirty="0"/>
          </a:p>
        </p:txBody>
      </p:sp>
      <p:sp>
        <p:nvSpPr>
          <p:cNvPr id="19" name="Правая фигурная скобка 18"/>
          <p:cNvSpPr/>
          <p:nvPr/>
        </p:nvSpPr>
        <p:spPr>
          <a:xfrm>
            <a:off x="5517327" y="2224827"/>
            <a:ext cx="295823" cy="151796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26914"/>
            <a:ext cx="7688700" cy="535200"/>
          </a:xfrm>
        </p:spPr>
        <p:txBody>
          <a:bodyPr/>
          <a:lstStyle/>
          <a:p>
            <a:r>
              <a:rPr lang="ru-RU" dirty="0"/>
              <a:t>Сложности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05054"/>
            <a:ext cx="7688700" cy="2934921"/>
          </a:xfrm>
        </p:spPr>
        <p:txBody>
          <a:bodyPr/>
          <a:lstStyle/>
          <a:p>
            <a:r>
              <a:rPr lang="ru-RU" sz="2000" dirty="0"/>
              <a:t>Вариативность (в каком случае можно ставить в таблице «+»?)</a:t>
            </a:r>
          </a:p>
          <a:p>
            <a:r>
              <a:rPr lang="ru-RU" sz="2000" dirty="0"/>
              <a:t>Бывают переходные случаи (ср. </a:t>
            </a:r>
            <a:r>
              <a:rPr lang="ru-RU" sz="2000" i="1" dirty="0"/>
              <a:t>острые локти</a:t>
            </a:r>
            <a:r>
              <a:rPr lang="ru-RU" sz="2000" dirty="0"/>
              <a:t>)</a:t>
            </a:r>
          </a:p>
          <a:p>
            <a:r>
              <a:rPr lang="ru-RU" sz="2000" dirty="0"/>
              <a:t>Достаточно ли 3-5 языков?</a:t>
            </a:r>
          </a:p>
          <a:p>
            <a:r>
              <a:rPr lang="ru-RU" sz="2000" dirty="0"/>
              <a:t>…</a:t>
            </a:r>
          </a:p>
          <a:p>
            <a:endParaRPr lang="ru-RU" sz="2000" dirty="0"/>
          </a:p>
          <a:p>
            <a:pPr marL="146050" indent="0">
              <a:buNone/>
            </a:pPr>
            <a:r>
              <a:rPr lang="ru-RU" sz="2000" dirty="0"/>
              <a:t>Универсальность фреймовой структуры поля нуждается в доказательстве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3759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29450" y="56950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Методы проверки</a:t>
            </a: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29450" y="138481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sz="2400" dirty="0"/>
              <a:t>Сбор нового материала: анализ новых полей, расширение выборок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dirty="0"/>
              <a:t>Анализ «экзотических» языков, включая жестовые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dirty="0"/>
              <a:t>Квантитативные методы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dirty="0"/>
              <a:t>Психолингвистические эксперименты</a:t>
            </a:r>
            <a:endParaRPr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29450" y="56950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Методы проверки</a:t>
            </a:r>
            <a:endParaRPr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29450" y="138481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sz="2400" dirty="0"/>
              <a:t>Сбор нового материала: анализ новых полей расширение выборок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dirty="0"/>
              <a:t>Анализ «экзотических» языков, включая жестовые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b="1" dirty="0"/>
              <a:t>Квантитативные методы</a:t>
            </a:r>
          </a:p>
          <a:p>
            <a:pPr marL="285750" indent="-285750">
              <a:spcAft>
                <a:spcPts val="1600"/>
              </a:spcAft>
            </a:pPr>
            <a:r>
              <a:rPr lang="ru-RU" sz="2400" b="1" dirty="0"/>
              <a:t>Психолингвистические эксперименты</a:t>
            </a:r>
            <a:endParaRPr sz="24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7744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dirty="0"/>
              <a:t>Эксперимент 1</a:t>
            </a:r>
            <a:endParaRPr sz="54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07334" y="1978650"/>
            <a:ext cx="8332631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bg1"/>
                </a:solidFill>
              </a:rPr>
              <a:t>Модели дистрибутивной семантики</a:t>
            </a:r>
            <a:endParaRPr sz="28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" sz="2000" dirty="0">
                <a:solidFill>
                  <a:schemeClr val="bg1"/>
                </a:solidFill>
              </a:rPr>
              <a:t>Ryzhova, Kyuseva, Paperno 2016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sz="20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555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лекции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7650" y="1381875"/>
            <a:ext cx="7688700" cy="3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2400" dirty="0"/>
              <a:t>К определению понятия фрейма</a:t>
            </a:r>
            <a:endParaRPr sz="2400" dirty="0"/>
          </a:p>
          <a:p>
            <a:pPr marL="285750" indent="-285750">
              <a:spcBef>
                <a:spcPts val="1600"/>
              </a:spcBef>
            </a:pPr>
            <a:r>
              <a:rPr lang="ru" sz="2400" dirty="0"/>
              <a:t>Фрейм в лексической типологии</a:t>
            </a:r>
            <a:endParaRPr sz="2400" dirty="0"/>
          </a:p>
          <a:p>
            <a:pPr marL="285750" indent="-285750">
              <a:spcBef>
                <a:spcPts val="1600"/>
              </a:spcBef>
            </a:pPr>
            <a:r>
              <a:rPr lang="ru-RU" sz="2400" dirty="0"/>
              <a:t>Эксперимент</a:t>
            </a:r>
            <a:r>
              <a:rPr lang="en-US" sz="2400" dirty="0"/>
              <a:t> 1: </a:t>
            </a:r>
            <a:r>
              <a:rPr lang="ru-RU" sz="2400" dirty="0"/>
              <a:t>Модели дистрибутивной семантики</a:t>
            </a:r>
            <a:endParaRPr lang="en-US" sz="2400" dirty="0"/>
          </a:p>
          <a:p>
            <a:pPr marL="285750" indent="-285750">
              <a:spcBef>
                <a:spcPts val="1600"/>
              </a:spcBef>
            </a:pPr>
            <a:r>
              <a:rPr lang="ru-RU" sz="2400" dirty="0"/>
              <a:t>Эксперимент</a:t>
            </a:r>
            <a:r>
              <a:rPr lang="en-US" sz="2400" dirty="0"/>
              <a:t> 2:</a:t>
            </a:r>
            <a:r>
              <a:rPr lang="ru-RU" sz="2400" dirty="0"/>
              <a:t> </a:t>
            </a:r>
            <a:r>
              <a:rPr lang="ru-RU" sz="2400"/>
              <a:t>Ментальный лексикон</a:t>
            </a:r>
            <a:endParaRPr lang="en-U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79866"/>
            <a:ext cx="8113350" cy="535200"/>
          </a:xfrm>
        </p:spPr>
        <p:txBody>
          <a:bodyPr/>
          <a:lstStyle/>
          <a:p>
            <a:r>
              <a:rPr lang="ru-RU" dirty="0"/>
              <a:t>Модели дистрибутивной семантики: идеология </a:t>
            </a:r>
            <a:r>
              <a:rPr lang="en-US" sz="2100" dirty="0"/>
              <a:t>(</a:t>
            </a:r>
            <a:r>
              <a:rPr lang="en-US" sz="2100" dirty="0" err="1"/>
              <a:t>Baroni</a:t>
            </a:r>
            <a:r>
              <a:rPr lang="en-US" sz="2100" dirty="0"/>
              <a:t> et al.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29450" y="1548384"/>
            <a:ext cx="7688700" cy="336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u="sng" dirty="0"/>
              <a:t>Основная идея:</a:t>
            </a:r>
            <a:r>
              <a:rPr lang="ru-RU" sz="1800" dirty="0"/>
              <a:t> значение слова можно определить по контексту</a:t>
            </a:r>
          </a:p>
          <a:p>
            <a:endParaRPr lang="ru-RU" sz="1800" dirty="0"/>
          </a:p>
          <a:p>
            <a:r>
              <a:rPr lang="ru-RU" sz="1800" dirty="0"/>
              <a:t>Псу достался бледный и толстый кусок осетрины, которая ему не понравилась, а непосредственно за этим ломоть окровавленного </a:t>
            </a:r>
            <a:r>
              <a:rPr lang="ru-RU" sz="1800" b="1" dirty="0" err="1"/>
              <a:t>барказота</a:t>
            </a:r>
            <a:r>
              <a:rPr lang="ru-RU" sz="1800" dirty="0"/>
              <a:t>. </a:t>
            </a:r>
          </a:p>
          <a:p>
            <a:r>
              <a:rPr lang="ru-RU" sz="1800" dirty="0"/>
              <a:t>Мы тут кушали на славу: икра, семга, балык, белорыбица, омары, селедка, с одной стороны, и всякого рода </a:t>
            </a:r>
            <a:r>
              <a:rPr lang="ru-RU" sz="1800" b="1" dirty="0" err="1"/>
              <a:t>барказот</a:t>
            </a:r>
            <a:r>
              <a:rPr lang="ru-RU" sz="1800" dirty="0"/>
              <a:t>, ветчина, телятина, свежие огурцы, соус провансаль― с другой. </a:t>
            </a:r>
          </a:p>
          <a:p>
            <a:r>
              <a:rPr lang="ru-RU" sz="1800" dirty="0"/>
              <a:t>Ну еще бы ― бифштексы, да </a:t>
            </a:r>
            <a:r>
              <a:rPr lang="ru-RU" sz="1800" b="1" dirty="0" err="1"/>
              <a:t>барказоты</a:t>
            </a:r>
            <a:r>
              <a:rPr lang="ru-RU" sz="1800" dirty="0"/>
              <a:t>, да филеи разные это чего-нибудь да стоит.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01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347" y="562746"/>
            <a:ext cx="8018905" cy="535200"/>
          </a:xfrm>
        </p:spPr>
        <p:txBody>
          <a:bodyPr/>
          <a:lstStyle/>
          <a:p>
            <a:r>
              <a:rPr lang="ru-RU" dirty="0"/>
              <a:t>Модели дистрибутивной семантики: идеология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29450" y="1767840"/>
            <a:ext cx="7688700" cy="257213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Понятие контекста легко формализовать: можно считать контекстом все знаменательные слова в окне ±5 (или ±25 – в зависимости от задачи):</a:t>
            </a:r>
          </a:p>
          <a:p>
            <a:endParaRPr lang="ru-RU" sz="2000" dirty="0"/>
          </a:p>
          <a:p>
            <a:r>
              <a:rPr lang="ru-RU" sz="2000" dirty="0"/>
              <a:t>Мы тут кушали на славу: икра, семга, балык, белорыбица, омары, </a:t>
            </a:r>
            <a:r>
              <a:rPr lang="en-US" sz="2000" dirty="0"/>
              <a:t>[</a:t>
            </a:r>
            <a:r>
              <a:rPr lang="ru-RU" sz="2000" b="1" dirty="0"/>
              <a:t>селедка</a:t>
            </a:r>
            <a:r>
              <a:rPr lang="ru-RU" sz="2000" dirty="0"/>
              <a:t>, с </a:t>
            </a:r>
            <a:r>
              <a:rPr lang="ru-RU" sz="2000" b="1" dirty="0"/>
              <a:t>одной</a:t>
            </a:r>
            <a:r>
              <a:rPr lang="ru-RU" sz="2000" dirty="0"/>
              <a:t> </a:t>
            </a:r>
            <a:r>
              <a:rPr lang="ru-RU" sz="2000" b="1" dirty="0"/>
              <a:t>стороны</a:t>
            </a:r>
            <a:r>
              <a:rPr lang="ru-RU" sz="2000" dirty="0"/>
              <a:t>, и </a:t>
            </a:r>
            <a:r>
              <a:rPr lang="ru-RU" sz="2000" b="1" dirty="0"/>
              <a:t>всякого</a:t>
            </a:r>
            <a:r>
              <a:rPr lang="ru-RU" sz="2000" dirty="0"/>
              <a:t> </a:t>
            </a:r>
            <a:r>
              <a:rPr lang="ru-RU" sz="2000" b="1" dirty="0"/>
              <a:t>рода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барказот</a:t>
            </a:r>
            <a:r>
              <a:rPr lang="ru-RU" sz="2000" dirty="0"/>
              <a:t>, </a:t>
            </a:r>
            <a:r>
              <a:rPr lang="ru-RU" sz="2000" b="1" dirty="0"/>
              <a:t>ветчина</a:t>
            </a:r>
            <a:r>
              <a:rPr lang="ru-RU" sz="2000" dirty="0"/>
              <a:t>, </a:t>
            </a:r>
            <a:r>
              <a:rPr lang="ru-RU" sz="2000" b="1" dirty="0"/>
              <a:t>телятина</a:t>
            </a:r>
            <a:r>
              <a:rPr lang="ru-RU" sz="2000" dirty="0"/>
              <a:t>, </a:t>
            </a:r>
            <a:r>
              <a:rPr lang="ru-RU" sz="2000" b="1" dirty="0"/>
              <a:t>свежие</a:t>
            </a:r>
            <a:r>
              <a:rPr lang="ru-RU" sz="2000" dirty="0"/>
              <a:t> </a:t>
            </a:r>
            <a:r>
              <a:rPr lang="ru-RU" sz="2000" b="1" dirty="0"/>
              <a:t>огурцы</a:t>
            </a:r>
            <a:r>
              <a:rPr lang="ru-RU" sz="2000" dirty="0"/>
              <a:t>, </a:t>
            </a:r>
            <a:r>
              <a:rPr lang="ru-RU" sz="2000" b="1" dirty="0"/>
              <a:t>соус</a:t>
            </a:r>
            <a:r>
              <a:rPr lang="en-US" sz="2000" b="1" dirty="0"/>
              <a:t>]</a:t>
            </a:r>
            <a:r>
              <a:rPr lang="ru-RU" sz="2000" dirty="0"/>
              <a:t> провансаль― с другой.</a:t>
            </a:r>
          </a:p>
        </p:txBody>
      </p:sp>
    </p:spTree>
    <p:extLst>
      <p:ext uri="{BB962C8B-B14F-4D97-AF65-F5344CB8AC3E}">
        <p14:creationId xmlns:p14="http://schemas.microsoft.com/office/powerpoint/2010/main" val="285552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505" y="545917"/>
            <a:ext cx="8044663" cy="535200"/>
          </a:xfrm>
        </p:spPr>
        <p:txBody>
          <a:bodyPr/>
          <a:lstStyle/>
          <a:p>
            <a:r>
              <a:rPr lang="ru-RU" dirty="0"/>
              <a:t>Модели дистрибутивной семантики: идеология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80404" y="1262857"/>
            <a:ext cx="7688700" cy="22611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Сочетаемость слова можно представить в виде вектора:</a:t>
            </a:r>
          </a:p>
          <a:p>
            <a:pPr marL="385763" indent="-385763">
              <a:buAutoNum type="arabicParenR"/>
            </a:pPr>
            <a:r>
              <a:rPr lang="ru-RU" sz="2000" dirty="0"/>
              <a:t>измерения которого – несколько тысяч знаменательных слов;</a:t>
            </a:r>
          </a:p>
          <a:p>
            <a:pPr marL="385763" indent="-385763">
              <a:buAutoNum type="arabicParenR"/>
            </a:pPr>
            <a:r>
              <a:rPr lang="ru-RU" sz="2000" dirty="0"/>
              <a:t>значения измерений – количество попаданий этих лексем в нужное окно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90074"/>
              </p:ext>
            </p:extLst>
          </p:nvPr>
        </p:nvGraphicFramePr>
        <p:xfrm>
          <a:off x="520505" y="2919046"/>
          <a:ext cx="8208498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ru-RU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пойти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избрать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ступить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последствие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разговор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очень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дорога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 baseline="0" dirty="0">
                          <a:solidFill>
                            <a:schemeClr val="bg2"/>
                          </a:solidFill>
                        </a:rPr>
                        <a:t>путь</a:t>
                      </a:r>
                      <a:endParaRPr lang="ru-RU" sz="15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паркет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ru-RU" sz="1500" baseline="0" dirty="0">
                          <a:solidFill>
                            <a:schemeClr val="bg2"/>
                          </a:solidFill>
                        </a:rPr>
                        <a:t>тема</a:t>
                      </a:r>
                      <a:endParaRPr lang="ru-RU" sz="15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067951" y="3523957"/>
            <a:ext cx="6646985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48457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99322"/>
            <a:ext cx="7688700" cy="535200"/>
          </a:xfrm>
        </p:spPr>
        <p:txBody>
          <a:bodyPr/>
          <a:lstStyle/>
          <a:p>
            <a:r>
              <a:rPr lang="ru-RU" dirty="0"/>
              <a:t>Модели дистрибутивной семантики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50848"/>
            <a:ext cx="7688700" cy="2889127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Используются для решения разного рода задач:</a:t>
            </a:r>
          </a:p>
          <a:p>
            <a:r>
              <a:rPr lang="ru-RU" sz="1800" dirty="0"/>
              <a:t>семантическая </a:t>
            </a:r>
            <a:r>
              <a:rPr lang="ru-RU" sz="1800" dirty="0" err="1"/>
              <a:t>дизамбигуация</a:t>
            </a:r>
            <a:r>
              <a:rPr lang="en-US" sz="1800" dirty="0"/>
              <a:t> (</a:t>
            </a:r>
            <a:r>
              <a:rPr lang="en-US" sz="1800" dirty="0" err="1"/>
              <a:t>Sch</a:t>
            </a:r>
            <a:r>
              <a:rPr lang="en-US" sz="1800" dirty="0" err="1">
                <a:cs typeface="Times New Roman" panose="02020603050405020304" pitchFamily="18" charset="0"/>
              </a:rPr>
              <a:t>ütze</a:t>
            </a:r>
            <a:r>
              <a:rPr lang="en-US" sz="1800" dirty="0">
                <a:cs typeface="Times New Roman" panose="02020603050405020304" pitchFamily="18" charset="0"/>
              </a:rPr>
              <a:t> 1998</a:t>
            </a:r>
            <a:r>
              <a:rPr lang="en-US" sz="1800" dirty="0"/>
              <a:t>)</a:t>
            </a:r>
          </a:p>
          <a:p>
            <a:r>
              <a:rPr lang="ru-RU" sz="1800" dirty="0"/>
              <a:t>информационный поиск</a:t>
            </a:r>
          </a:p>
          <a:p>
            <a:r>
              <a:rPr lang="ru-RU" sz="1800" dirty="0"/>
              <a:t>теоретические исследования:</a:t>
            </a:r>
          </a:p>
          <a:p>
            <a:pPr marL="146050" indent="0">
              <a:buNone/>
            </a:pPr>
            <a:r>
              <a:rPr lang="ru-RU" sz="1600" dirty="0"/>
              <a:t>Исчисляемые</a:t>
            </a:r>
            <a:r>
              <a:rPr lang="en-US" sz="1600" dirty="0"/>
              <a:t> vs. </a:t>
            </a:r>
            <a:r>
              <a:rPr lang="ru-RU" sz="1600" dirty="0"/>
              <a:t>неисчисляемые существительные (</a:t>
            </a:r>
            <a:r>
              <a:rPr lang="en-US" sz="1600" dirty="0" err="1"/>
              <a:t>Hürlimann</a:t>
            </a:r>
            <a:r>
              <a:rPr lang="ru-RU" sz="1600" dirty="0"/>
              <a:t> </a:t>
            </a:r>
            <a:r>
              <a:rPr lang="en-US" sz="1600" dirty="0"/>
              <a:t>et al. 2014</a:t>
            </a:r>
            <a:r>
              <a:rPr lang="ru-RU" sz="1600" dirty="0"/>
              <a:t>)</a:t>
            </a:r>
          </a:p>
          <a:p>
            <a:pPr marL="146050" indent="0">
              <a:buNone/>
            </a:pPr>
            <a:r>
              <a:rPr lang="ru-RU" sz="1600" dirty="0"/>
              <a:t>Исторические изменения</a:t>
            </a:r>
            <a:r>
              <a:rPr lang="en-US" sz="1600" dirty="0"/>
              <a:t> (</a:t>
            </a:r>
            <a:r>
              <a:rPr lang="en-US" sz="1600" dirty="0" err="1"/>
              <a:t>Dubossarky</a:t>
            </a:r>
            <a:r>
              <a:rPr lang="en-US" sz="1600" dirty="0"/>
              <a:t> et al. 2016)</a:t>
            </a:r>
            <a:endParaRPr lang="ru-RU" sz="1600" dirty="0"/>
          </a:p>
          <a:p>
            <a:pPr marL="146050" indent="0">
              <a:buNone/>
            </a:pPr>
            <a:r>
              <a:rPr lang="ru-RU" sz="1600" dirty="0"/>
              <a:t>Видовая семантика</a:t>
            </a:r>
            <a:r>
              <a:rPr lang="en-US" sz="1600" dirty="0"/>
              <a:t> (</a:t>
            </a:r>
            <a:r>
              <a:rPr lang="en-US" sz="1600" dirty="0" err="1"/>
              <a:t>Kuzmenko</a:t>
            </a:r>
            <a:r>
              <a:rPr lang="en-US" sz="1600" dirty="0"/>
              <a:t> 2016)</a:t>
            </a:r>
          </a:p>
          <a:p>
            <a:r>
              <a:rPr lang="ru-RU" sz="1800" dirty="0"/>
              <a:t>Иногда считается, что отражают некоторую когнитивную реальность (</a:t>
            </a:r>
            <a:r>
              <a:rPr lang="en-US" sz="1800" dirty="0" err="1"/>
              <a:t>Lung&amp;Burgess</a:t>
            </a:r>
            <a:r>
              <a:rPr lang="en-US" sz="1800" dirty="0"/>
              <a:t> 1996, Xu, Murphy, </a:t>
            </a:r>
            <a:r>
              <a:rPr lang="en-US" sz="1800" dirty="0" err="1"/>
              <a:t>Fyshe</a:t>
            </a:r>
            <a:r>
              <a:rPr lang="en-US" sz="1800" dirty="0"/>
              <a:t> 2016</a:t>
            </a:r>
            <a:r>
              <a:rPr lang="ru-RU" sz="1800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1010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38362"/>
            <a:ext cx="7688700" cy="535200"/>
          </a:xfrm>
        </p:spPr>
        <p:txBody>
          <a:bodyPr/>
          <a:lstStyle/>
          <a:p>
            <a:r>
              <a:rPr lang="ru-RU" dirty="0"/>
              <a:t>Наша гипотеза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29450" y="1463040"/>
            <a:ext cx="7688700" cy="288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Фреймы универсальны</a:t>
            </a:r>
          </a:p>
          <a:p>
            <a:pPr marL="0" indent="0">
              <a:buNone/>
            </a:pPr>
            <a:r>
              <a:rPr lang="ru-RU" sz="2000" dirty="0"/>
              <a:t>Фреймовая структура поля должна как-то проявляться в каждом языке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238442" y="1978289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47777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38362"/>
            <a:ext cx="7688700" cy="535200"/>
          </a:xfrm>
        </p:spPr>
        <p:txBody>
          <a:bodyPr/>
          <a:lstStyle/>
          <a:p>
            <a:r>
              <a:rPr lang="ru-RU" dirty="0"/>
              <a:t>Наша гипотеза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29450" y="1463040"/>
            <a:ext cx="7688700" cy="288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Фреймы универсальны</a:t>
            </a:r>
          </a:p>
          <a:p>
            <a:pPr marL="0" indent="0">
              <a:buNone/>
            </a:pPr>
            <a:r>
              <a:rPr lang="ru-RU" sz="2000" dirty="0"/>
              <a:t>Фреймовая структура поля должна как-то проявляться в каждом языке</a:t>
            </a:r>
          </a:p>
          <a:p>
            <a:pPr marL="0" indent="0">
              <a:buNone/>
            </a:pPr>
            <a:r>
              <a:rPr lang="ru-RU" sz="2000" dirty="0"/>
              <a:t>Словосочетания из одного фрейма должны появляться в более близких (похожих) контекстах, чем словосочетания из разных фреймов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238442" y="1978289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Стрелка вправо 4"/>
          <p:cNvSpPr/>
          <p:nvPr/>
        </p:nvSpPr>
        <p:spPr>
          <a:xfrm>
            <a:off x="238442" y="2642989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370675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38362"/>
            <a:ext cx="7688700" cy="535200"/>
          </a:xfrm>
        </p:spPr>
        <p:txBody>
          <a:bodyPr/>
          <a:lstStyle/>
          <a:p>
            <a:r>
              <a:rPr lang="ru-RU" dirty="0"/>
              <a:t>Наша гипотеза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729450" y="1463040"/>
            <a:ext cx="7688700" cy="2889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Фреймы универсальны</a:t>
            </a:r>
          </a:p>
          <a:p>
            <a:pPr marL="0" indent="0">
              <a:buNone/>
            </a:pPr>
            <a:r>
              <a:rPr lang="ru-RU" sz="2000" dirty="0"/>
              <a:t>Фреймовая структура поля должна как-то проявляться в каждом языке</a:t>
            </a:r>
          </a:p>
          <a:p>
            <a:pPr marL="0" indent="0">
              <a:buNone/>
            </a:pPr>
            <a:r>
              <a:rPr lang="ru-RU" sz="2000" dirty="0"/>
              <a:t>Словосочетания из одного фрейма должны появляться в более близких (похожих) контекстах, чем словосочетания из разных фреймов</a:t>
            </a:r>
          </a:p>
          <a:p>
            <a:pPr marL="0" indent="0">
              <a:buNone/>
            </a:pPr>
            <a:r>
              <a:rPr lang="ru-RU" sz="2000" dirty="0"/>
              <a:t>Вектора словосочетаний из одного фрейма должны быть ближе друг к другу, чем вектора словосочетаний из разных фреймов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238442" y="1978289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5" name="Стрелка вправо 4"/>
          <p:cNvSpPr/>
          <p:nvPr/>
        </p:nvSpPr>
        <p:spPr>
          <a:xfrm>
            <a:off x="238442" y="2642989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6" name="Стрелка вправо 5"/>
          <p:cNvSpPr/>
          <p:nvPr/>
        </p:nvSpPr>
        <p:spPr>
          <a:xfrm>
            <a:off x="238442" y="3556692"/>
            <a:ext cx="440608" cy="188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355694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29450" y="53836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Данные</a:t>
            </a:r>
            <a:endParaRPr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29450" y="173749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Два набора: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– Типологические данные (собраны вручную)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– Дистрибутивные модели (на материале одного языка)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27650" y="54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Типологические данные</a:t>
            </a:r>
            <a:endParaRPr dirty="0"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27650" y="1076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bg2"/>
                </a:solidFill>
              </a:rPr>
              <a:t>1.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ru-RU" sz="1800" dirty="0">
                <a:solidFill>
                  <a:schemeClr val="bg2"/>
                </a:solidFill>
              </a:rPr>
              <a:t>Семантическое поле</a:t>
            </a:r>
            <a:r>
              <a:rPr lang="ru" sz="1800" dirty="0">
                <a:solidFill>
                  <a:schemeClr val="bg2"/>
                </a:solidFill>
              </a:rPr>
              <a:t> ‘острый’  (Kyusev</a:t>
            </a:r>
            <a:r>
              <a:rPr lang="en-US" sz="1800" dirty="0">
                <a:solidFill>
                  <a:schemeClr val="bg2"/>
                </a:solidFill>
              </a:rPr>
              <a:t>a</a:t>
            </a:r>
            <a:r>
              <a:rPr lang="ru-RU" sz="1800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et al. 2019</a:t>
            </a:r>
            <a:r>
              <a:rPr lang="ru" sz="1800" dirty="0">
                <a:solidFill>
                  <a:schemeClr val="bg2"/>
                </a:solidFill>
              </a:rPr>
              <a:t>)</a:t>
            </a:r>
            <a:endParaRPr sz="180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chemeClr val="bg2"/>
                </a:solidFill>
              </a:rPr>
              <a:t>–15 </a:t>
            </a:r>
            <a:r>
              <a:rPr lang="ru-RU" sz="1600" dirty="0">
                <a:solidFill>
                  <a:schemeClr val="bg2"/>
                </a:solidFill>
              </a:rPr>
              <a:t>языков</a:t>
            </a:r>
            <a:r>
              <a:rPr lang="ru" sz="1600" dirty="0">
                <a:solidFill>
                  <a:schemeClr val="bg2"/>
                </a:solidFill>
              </a:rPr>
              <a:t>, 33 слова</a:t>
            </a:r>
            <a:endParaRPr sz="160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chemeClr val="bg2"/>
                </a:solidFill>
              </a:rPr>
              <a:t>–150 контекстов, </a:t>
            </a:r>
            <a:r>
              <a:rPr lang="ru-RU" sz="1600" dirty="0">
                <a:solidFill>
                  <a:schemeClr val="bg2"/>
                </a:solidFill>
              </a:rPr>
              <a:t>разбитых на 34 фрейма (из них 4 фрейма прямых значений)</a:t>
            </a:r>
            <a:endParaRPr sz="1600" dirty="0">
              <a:solidFill>
                <a:schemeClr val="bg2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bg2"/>
                </a:solidFill>
              </a:rPr>
              <a:t>2.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ru" sz="1800" dirty="0">
                <a:solidFill>
                  <a:schemeClr val="bg2"/>
                </a:solidFill>
              </a:rPr>
              <a:t>‘гладкий’  (Кашкин</a:t>
            </a:r>
            <a:r>
              <a:rPr lang="en-US" sz="1800" dirty="0">
                <a:solidFill>
                  <a:schemeClr val="bg2"/>
                </a:solidFill>
              </a:rPr>
              <a:t> 2013</a:t>
            </a:r>
            <a:r>
              <a:rPr lang="ru" sz="1800" dirty="0">
                <a:solidFill>
                  <a:schemeClr val="bg2"/>
                </a:solidFill>
              </a:rPr>
              <a:t>)</a:t>
            </a:r>
            <a:endParaRPr sz="180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chemeClr val="bg2"/>
                </a:solidFill>
              </a:rPr>
              <a:t>–9 языков, 32 слова</a:t>
            </a:r>
            <a:endParaRPr sz="160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chemeClr val="bg2"/>
                </a:solidFill>
              </a:rPr>
              <a:t>–89 </a:t>
            </a:r>
            <a:r>
              <a:rPr lang="ru-RU" sz="1600" dirty="0">
                <a:solidFill>
                  <a:schemeClr val="bg2"/>
                </a:solidFill>
              </a:rPr>
              <a:t>контекстов, разбитых на </a:t>
            </a:r>
            <a:r>
              <a:rPr lang="ru" sz="1600" dirty="0">
                <a:solidFill>
                  <a:schemeClr val="bg2"/>
                </a:solidFill>
              </a:rPr>
              <a:t>22 фрейма (из них 11 – прямые)</a:t>
            </a:r>
            <a:endParaRPr lang="en-US" sz="1600" dirty="0">
              <a:solidFill>
                <a:schemeClr val="bg2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3. ‘</a:t>
            </a:r>
            <a:r>
              <a:rPr lang="ru-RU" sz="1800" dirty="0">
                <a:solidFill>
                  <a:schemeClr val="bg2"/>
                </a:solidFill>
              </a:rPr>
              <a:t>качание</a:t>
            </a:r>
            <a:r>
              <a:rPr lang="en-US" sz="1800" dirty="0">
                <a:solidFill>
                  <a:schemeClr val="bg2"/>
                </a:solidFill>
              </a:rPr>
              <a:t>’ (</a:t>
            </a:r>
            <a:r>
              <a:rPr lang="ru-RU" sz="1800" dirty="0">
                <a:solidFill>
                  <a:schemeClr val="bg2"/>
                </a:solidFill>
              </a:rPr>
              <a:t>Шапиро</a:t>
            </a:r>
            <a:r>
              <a:rPr lang="en-US" sz="1800" dirty="0">
                <a:solidFill>
                  <a:schemeClr val="bg2"/>
                </a:solidFill>
              </a:rPr>
              <a:t> 2015)</a:t>
            </a: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chemeClr val="bg2"/>
                </a:solidFill>
              </a:rPr>
              <a:t>– </a:t>
            </a:r>
            <a:r>
              <a:rPr lang="en-US" sz="1600" dirty="0">
                <a:solidFill>
                  <a:schemeClr val="bg2"/>
                </a:solidFill>
              </a:rPr>
              <a:t>7 </a:t>
            </a:r>
            <a:r>
              <a:rPr lang="ru-RU" sz="1600" dirty="0">
                <a:solidFill>
                  <a:schemeClr val="bg2"/>
                </a:solidFill>
              </a:rPr>
              <a:t>языков</a:t>
            </a:r>
            <a:r>
              <a:rPr lang="en-US" sz="1600" dirty="0">
                <a:solidFill>
                  <a:schemeClr val="bg2"/>
                </a:solidFill>
              </a:rPr>
              <a:t>, 41 </a:t>
            </a:r>
            <a:r>
              <a:rPr lang="ru-RU" sz="1600" dirty="0">
                <a:solidFill>
                  <a:schemeClr val="bg2"/>
                </a:solidFill>
              </a:rPr>
              <a:t>слово</a:t>
            </a:r>
            <a:endParaRPr lang="en-US" sz="160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700"/>
              </a:spcBef>
              <a:buNone/>
            </a:pPr>
            <a:r>
              <a:rPr lang="ru" sz="1600" dirty="0">
                <a:solidFill>
                  <a:srgbClr val="000000"/>
                </a:solidFill>
              </a:rPr>
              <a:t>–</a:t>
            </a:r>
            <a:r>
              <a:rPr lang="en-US" sz="1600" dirty="0">
                <a:solidFill>
                  <a:srgbClr val="000000"/>
                </a:solidFill>
              </a:rPr>
              <a:t> 30 </a:t>
            </a:r>
            <a:r>
              <a:rPr lang="ru-RU" sz="1600" dirty="0">
                <a:solidFill>
                  <a:srgbClr val="000000"/>
                </a:solidFill>
              </a:rPr>
              <a:t>контекстов, разбитых на 1</a:t>
            </a:r>
            <a:r>
              <a:rPr lang="en-US" sz="1600" dirty="0">
                <a:solidFill>
                  <a:srgbClr val="000000"/>
                </a:solidFill>
              </a:rPr>
              <a:t>1 </a:t>
            </a:r>
            <a:r>
              <a:rPr lang="ru-RU" sz="1600" dirty="0">
                <a:solidFill>
                  <a:srgbClr val="000000"/>
                </a:solidFill>
              </a:rPr>
              <a:t>фреймов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ru-RU" sz="1600" dirty="0">
                <a:solidFill>
                  <a:srgbClr val="000000"/>
                </a:solidFill>
              </a:rPr>
              <a:t>только прямые значения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en-US" sz="1600" dirty="0">
              <a:solidFill>
                <a:srgbClr val="663300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solidFill>
                <a:srgbClr val="6633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28</a:t>
            </a:fld>
            <a:endParaRPr lang="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29450" y="338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Метрика типологической близости: косинусное расстояние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66254"/>
              </p:ext>
            </p:extLst>
          </p:nvPr>
        </p:nvGraphicFramePr>
        <p:xfrm>
          <a:off x="817585" y="1278772"/>
          <a:ext cx="7272339" cy="3744919"/>
        </p:xfrm>
        <a:graphic>
          <a:graphicData uri="http://schemas.openxmlformats.org/drawingml/2006/table">
            <a:tbl>
              <a:tblPr/>
              <a:tblGrid>
                <a:gridCol w="178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Russian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Chinese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Hungarian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French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Serbian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ostryj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jianrui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szuros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pointu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tranchant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oštar</a:t>
                      </a:r>
                      <a:endParaRPr lang="en-US" sz="13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</a:t>
                      </a:r>
                      <a:r>
                        <a:rPr lang="en-US" sz="1300" b="0" i="0" u="none" strike="noStrike" baseline="0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knife</a:t>
                      </a:r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sword’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sabre’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needle’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arrow’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nose’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0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elbow’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‘sharp beak’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‘thorny bush’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‘thorny beard’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‘thorny blanket’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19" marR="7619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729450" y="1905918"/>
            <a:ext cx="7456083" cy="550843"/>
          </a:xfrm>
          <a:prstGeom prst="roundRect">
            <a:avLst/>
          </a:prstGeom>
          <a:solidFill>
            <a:schemeClr val="tx1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29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84555"/>
            <a:ext cx="7688700" cy="535200"/>
          </a:xfrm>
        </p:spPr>
        <p:txBody>
          <a:bodyPr/>
          <a:lstStyle/>
          <a:p>
            <a:r>
              <a:rPr lang="ru-RU" dirty="0"/>
              <a:t>«Фрейм»: к истории понятия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55313"/>
            <a:ext cx="7688700" cy="3116482"/>
          </a:xfrm>
        </p:spPr>
        <p:txBody>
          <a:bodyPr/>
          <a:lstStyle/>
          <a:p>
            <a:r>
              <a:rPr lang="ru-RU" sz="2000" dirty="0"/>
              <a:t>Минский 1979, искусственный интеллект:</a:t>
            </a:r>
          </a:p>
          <a:p>
            <a:pPr marL="146050" indent="0">
              <a:buNone/>
            </a:pPr>
            <a:r>
              <a:rPr lang="ru-RU" sz="2000" dirty="0"/>
              <a:t>Фреймы – особые единицы памяти, пучки связанных между собой смыслов в задачах моделирования баз знаний; ситуации-сценарии, предполагающие определенный состав участников и взаимоотношений между ними</a:t>
            </a:r>
          </a:p>
          <a:p>
            <a:endParaRPr lang="ru-RU" sz="2000" dirty="0"/>
          </a:p>
          <a:p>
            <a:r>
              <a:rPr lang="ru-RU" sz="2000" dirty="0"/>
              <a:t>В лингвистике – Чарльз </a:t>
            </a:r>
            <a:r>
              <a:rPr lang="ru-RU" sz="2000" dirty="0" err="1"/>
              <a:t>Филлмор</a:t>
            </a:r>
            <a:r>
              <a:rPr lang="ru-RU" sz="2000" dirty="0"/>
              <a:t> (</a:t>
            </a:r>
            <a:r>
              <a:rPr lang="en-US" sz="2000" dirty="0"/>
              <a:t>Fillmore 1982</a:t>
            </a:r>
            <a:r>
              <a:rPr lang="ru-RU" sz="2000" dirty="0"/>
              <a:t>)</a:t>
            </a:r>
          </a:p>
          <a:p>
            <a:pPr marL="146050" indent="0">
              <a:buNone/>
            </a:pPr>
            <a:endParaRPr lang="en-US" sz="1400" i="1" dirty="0"/>
          </a:p>
          <a:p>
            <a:pPr marL="146050" indent="0">
              <a:buNone/>
            </a:pPr>
            <a:endParaRPr lang="ru-RU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752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36453"/>
            <a:ext cx="7688700" cy="535200"/>
          </a:xfrm>
        </p:spPr>
        <p:txBody>
          <a:bodyPr/>
          <a:lstStyle/>
          <a:p>
            <a:r>
              <a:rPr lang="ru-RU" dirty="0"/>
              <a:t>Типологическая близость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7913"/>
              </p:ext>
            </p:extLst>
          </p:nvPr>
        </p:nvGraphicFramePr>
        <p:xfrm>
          <a:off x="1794813" y="1258640"/>
          <a:ext cx="6096000" cy="37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Row 1</a:t>
                      </a:r>
                      <a:endParaRPr lang="ru-RU" sz="14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Row 2</a:t>
                      </a:r>
                      <a:endParaRPr lang="ru-RU" sz="14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Metrics of closeness</a:t>
                      </a:r>
                      <a:endParaRPr lang="ru-RU" sz="14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02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sabre’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ru-RU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needle’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nose’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elbow’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beak’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ru-RU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‘savory sauce’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‘hot pepper’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4</a:t>
                      </a:r>
                      <a:endParaRPr lang="ru-RU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‘savory taste’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sabre’</a:t>
                      </a:r>
                      <a:endParaRPr lang="ru-RU" sz="14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 ‘sharp needle’</a:t>
                      </a:r>
                      <a:endParaRPr lang="ru-RU" sz="14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73</a:t>
                      </a:r>
                      <a:endParaRPr lang="ru-RU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5501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27650" y="555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Дистрибутивные модели</a:t>
            </a:r>
            <a:endParaRPr dirty="0"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27650" y="128322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Данные только одного языка (русского или английского)</a:t>
            </a:r>
            <a:endParaRPr sz="220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Словосочетания, соответствующие строкам анкеты:</a:t>
            </a:r>
            <a:endParaRPr sz="2200" dirty="0">
              <a:solidFill>
                <a:srgbClr val="000000"/>
              </a:solidFill>
            </a:endParaRPr>
          </a:p>
        </p:txBody>
      </p:sp>
      <p:graphicFrame>
        <p:nvGraphicFramePr>
          <p:cNvPr id="254" name="Shape 254"/>
          <p:cNvGraphicFramePr/>
          <p:nvPr>
            <p:extLst>
              <p:ext uri="{D42A27DB-BD31-4B8C-83A1-F6EECF244321}">
                <p14:modId xmlns:p14="http://schemas.microsoft.com/office/powerpoint/2010/main" val="2166994985"/>
              </p:ext>
            </p:extLst>
          </p:nvPr>
        </p:nvGraphicFramePr>
        <p:xfrm>
          <a:off x="892099" y="2385429"/>
          <a:ext cx="6629916" cy="2233618"/>
        </p:xfrm>
        <a:graphic>
          <a:graphicData uri="http://schemas.openxmlformats.org/drawingml/2006/table">
            <a:tbl>
              <a:tblPr>
                <a:noFill/>
                <a:tableStyleId>{446E3398-A3D2-40AD-9EE9-3FC92372CCA8}</a:tableStyleId>
              </a:tblPr>
              <a:tblGrid>
                <a:gridCol w="191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Контекст</a:t>
                      </a:r>
                      <a:r>
                        <a:rPr lang="ru" sz="1800" b="1" baseline="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из анкеты</a:t>
                      </a:r>
                      <a:endParaRPr sz="18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Русское</a:t>
                      </a:r>
                      <a:r>
                        <a:rPr lang="ru" sz="1800" b="1" baseline="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словосочетание</a:t>
                      </a:r>
                      <a:endParaRPr sz="18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Английское словосочетание</a:t>
                      </a:r>
                      <a:endParaRPr sz="18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‘sharp knife’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i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острый нож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sharp knife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‘sharp needle’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i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острая игла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sharp</a:t>
                      </a:r>
                      <a:r>
                        <a:rPr lang="en-US" sz="1800" i="1" baseline="0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 needle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2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Lato"/>
                          <a:ea typeface="Lato"/>
                          <a:cs typeface="Lato"/>
                          <a:sym typeface="Lato"/>
                        </a:rPr>
                        <a:t>‘thorny bush’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i="1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колючий</a:t>
                      </a:r>
                      <a:r>
                        <a:rPr lang="ru" sz="1800" i="1" baseline="0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 куст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latin typeface="Lato" panose="020B0604020202020204" charset="0"/>
                          <a:ea typeface="Lato"/>
                          <a:cs typeface="Lato"/>
                          <a:sym typeface="Lato"/>
                        </a:rPr>
                        <a:t>thorny bush</a:t>
                      </a:r>
                      <a:endParaRPr sz="1800" i="1" dirty="0">
                        <a:latin typeface="Lato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31</a:t>
            </a:fld>
            <a:endParaRPr lang="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729450" y="59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Дистрибутивные модели: параметры</a:t>
            </a:r>
            <a:endParaRPr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29450" y="103139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800"/>
              </a:spcBef>
            </a:pPr>
            <a:r>
              <a:rPr lang="ru" sz="2200" b="1" dirty="0">
                <a:solidFill>
                  <a:srgbClr val="000000"/>
                </a:solidFill>
              </a:rPr>
              <a:t>Векторное представление </a:t>
            </a:r>
            <a:r>
              <a:rPr lang="ru" sz="2200" dirty="0">
                <a:solidFill>
                  <a:srgbClr val="000000"/>
                </a:solidFill>
              </a:rPr>
              <a:t>словосочетаний «прилагательное + существительное»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ru-RU" sz="1600" dirty="0">
                <a:solidFill>
                  <a:srgbClr val="000000"/>
                </a:solidFill>
              </a:rPr>
              <a:t>аддитивная модель композиции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sz="2200" b="1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800"/>
              </a:spcBef>
            </a:pPr>
            <a:r>
              <a:rPr lang="ru" sz="2200" b="1" dirty="0">
                <a:solidFill>
                  <a:srgbClr val="000000"/>
                </a:solidFill>
              </a:rPr>
              <a:t>Измерения:</a:t>
            </a:r>
            <a:r>
              <a:rPr lang="ru" sz="2200" dirty="0">
                <a:solidFill>
                  <a:srgbClr val="000000"/>
                </a:solidFill>
              </a:rPr>
              <a:t> 10000 самых частотных знаменательных слов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800"/>
              </a:spcBef>
            </a:pPr>
            <a:r>
              <a:rPr lang="ru" sz="2200" b="1" dirty="0">
                <a:solidFill>
                  <a:srgbClr val="000000"/>
                </a:solidFill>
              </a:rPr>
              <a:t>Значение измерений: </a:t>
            </a:r>
            <a:r>
              <a:rPr lang="ru" sz="2200" dirty="0">
                <a:solidFill>
                  <a:srgbClr val="000000"/>
                </a:solidFill>
              </a:rPr>
              <a:t>абсолютная частота совместной встречаемости +</a:t>
            </a:r>
            <a:r>
              <a:rPr lang="en-US" sz="2200" dirty="0">
                <a:solidFill>
                  <a:srgbClr val="000000"/>
                </a:solidFill>
              </a:rPr>
              <a:t> PPMI</a:t>
            </a:r>
            <a:endParaRPr sz="22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800"/>
              </a:spcBef>
            </a:pPr>
            <a:r>
              <a:rPr lang="ru" sz="2200" b="1" dirty="0">
                <a:solidFill>
                  <a:srgbClr val="000000"/>
                </a:solidFill>
              </a:rPr>
              <a:t>Окно: </a:t>
            </a:r>
            <a:r>
              <a:rPr lang="ru" sz="2200" dirty="0">
                <a:solidFill>
                  <a:srgbClr val="000000"/>
                </a:solidFill>
              </a:rPr>
              <a:t>±5 знаменательных слов</a:t>
            </a: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800"/>
              </a:spcBef>
            </a:pPr>
            <a:r>
              <a:rPr lang="ru-RU" sz="2200" b="1" dirty="0">
                <a:solidFill>
                  <a:srgbClr val="000000"/>
                </a:solidFill>
              </a:rPr>
              <a:t>Корпуса</a:t>
            </a:r>
            <a:r>
              <a:rPr lang="en-US" sz="2200" b="1" dirty="0">
                <a:solidFill>
                  <a:srgbClr val="000000"/>
                </a:solidFill>
              </a:rPr>
              <a:t>: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НКРЯ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ruWaC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ukWaC</a:t>
            </a:r>
            <a:endParaRPr lang="en-US" sz="22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800"/>
              </a:spcBef>
            </a:pPr>
            <a:r>
              <a:rPr lang="ru-RU" sz="2200" b="1" dirty="0">
                <a:solidFill>
                  <a:srgbClr val="000000"/>
                </a:solidFill>
              </a:rPr>
              <a:t>Косинус</a:t>
            </a:r>
            <a:r>
              <a:rPr lang="ru-RU" sz="2200" dirty="0">
                <a:solidFill>
                  <a:srgbClr val="000000"/>
                </a:solidFill>
              </a:rPr>
              <a:t> как мера степени близости для всех пар векторов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32</a:t>
            </a:fld>
            <a:endParaRPr lang="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29450" y="61357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Дистрибутивная близость</a:t>
            </a:r>
            <a:endParaRPr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53820"/>
              </p:ext>
            </p:extLst>
          </p:nvPr>
        </p:nvGraphicFramePr>
        <p:xfrm>
          <a:off x="1794812" y="1314815"/>
          <a:ext cx="6096000" cy="363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92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Row 1</a:t>
                      </a:r>
                      <a:endParaRPr lang="ru-RU" sz="16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Row 2</a:t>
                      </a:r>
                      <a:endParaRPr lang="ru-RU" sz="16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Близость между векторами (косинус)</a:t>
                      </a:r>
                      <a:endParaRPr lang="ru-RU" sz="1600" b="1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4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0,96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sabre’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0,96</a:t>
                      </a:r>
                      <a:endParaRPr lang="ru-RU" sz="16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needle’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nose’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ru-RU" sz="16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elbow’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‘savory sauce’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ru-RU" sz="16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knife’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‘hot pepper’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52</a:t>
                      </a:r>
                      <a:endParaRPr lang="ru-RU" sz="16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Lato" panose="020B0604020202020204" charset="0"/>
                        </a:rPr>
                        <a:t>  ‘sharp sabre’</a:t>
                      </a:r>
                      <a:endParaRPr lang="ru-RU" sz="16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 sword’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 ‘sharp needle’</a:t>
                      </a:r>
                      <a:endParaRPr lang="ru-RU" sz="1600" b="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0,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</a:rPr>
                        <a:t>55</a:t>
                      </a:r>
                      <a:endParaRPr lang="ru-RU" sz="1600" dirty="0">
                        <a:solidFill>
                          <a:schemeClr val="bg2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33</a:t>
            </a:fld>
            <a:endParaRPr lang="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729450" y="55848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Сопоставление двух наборов данных</a:t>
            </a:r>
            <a:endParaRPr dirty="0"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29450" y="1118065"/>
            <a:ext cx="7688700" cy="303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Коэффициент корреляции Пирсона между: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rgbClr val="000000"/>
                </a:solidFill>
              </a:rPr>
              <a:t>–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" sz="2200" dirty="0">
                <a:solidFill>
                  <a:srgbClr val="000000"/>
                </a:solidFill>
              </a:rPr>
              <a:t>Значениями метрики типологической близости</a:t>
            </a:r>
            <a:endParaRPr lang="en-US" sz="2200" dirty="0">
              <a:solidFill>
                <a:srgbClr val="000000"/>
              </a:solidFill>
            </a:endParaRPr>
          </a:p>
          <a:p>
            <a:pPr marL="0" lvl="0" indent="0">
              <a:spcBef>
                <a:spcPts val="700"/>
              </a:spcBef>
              <a:buNone/>
            </a:pPr>
            <a:r>
              <a:rPr lang="ru" sz="2200" dirty="0">
                <a:solidFill>
                  <a:srgbClr val="000000"/>
                </a:solidFill>
              </a:rPr>
              <a:t>– Значениями метрики дистрибутивной близости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34</a:t>
            </a:fld>
            <a:endParaRPr lang="ru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019615" y="2866242"/>
            <a:ext cx="64087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200" dirty="0">
                <a:solidFill>
                  <a:schemeClr val="bg2"/>
                </a:solidFill>
                <a:latin typeface="Lato" panose="020B0604020202020204" charset="0"/>
              </a:rPr>
              <a:t>‘sharp knife’</a:t>
            </a:r>
            <a:r>
              <a:rPr lang="ru-RU" altLang="ru-RU" sz="2200" dirty="0">
                <a:solidFill>
                  <a:schemeClr val="bg2"/>
                </a:solidFill>
              </a:rPr>
              <a:t>	</a:t>
            </a:r>
            <a:r>
              <a:rPr lang="en-US" altLang="ru-RU" sz="2200" dirty="0">
                <a:solidFill>
                  <a:schemeClr val="bg2"/>
                </a:solidFill>
              </a:rPr>
              <a:t>	</a:t>
            </a:r>
            <a:r>
              <a:rPr lang="en-US" altLang="ru-RU" sz="2200" dirty="0">
                <a:solidFill>
                  <a:schemeClr val="bg2"/>
                </a:solidFill>
                <a:latin typeface="Lato" panose="020B0604020202020204" charset="0"/>
              </a:rPr>
              <a:t>‘sharp sword’</a:t>
            </a:r>
            <a:r>
              <a:rPr lang="en-US" altLang="ru-RU" sz="2200" dirty="0">
                <a:solidFill>
                  <a:schemeClr val="bg2"/>
                </a:solidFill>
              </a:rPr>
              <a:t>		</a:t>
            </a:r>
            <a:r>
              <a:rPr lang="en-US" altLang="ru-RU" sz="2200" dirty="0">
                <a:solidFill>
                  <a:schemeClr val="bg2"/>
                </a:solidFill>
                <a:latin typeface="Lato" panose="020B0604020202020204" charset="0"/>
              </a:rPr>
              <a:t>1</a:t>
            </a:r>
            <a:endParaRPr lang="ru-RU" altLang="ru-RU" sz="2200" dirty="0">
              <a:solidFill>
                <a:schemeClr val="bg2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1028" y="2849375"/>
            <a:ext cx="1511300" cy="422635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Lato" panose="020B0604020202020204" charset="0"/>
              </a:rPr>
              <a:t>typology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Управляющая кнопка: справка 6">
            <a:hlinkClick r:id="" action="ppaction://noaction" highlightClick="1"/>
          </p:cNvPr>
          <p:cNvSpPr/>
          <p:nvPr/>
        </p:nvSpPr>
        <p:spPr>
          <a:xfrm>
            <a:off x="3988105" y="3369320"/>
            <a:ext cx="662761" cy="486584"/>
          </a:xfrm>
          <a:prstGeom prst="actionButtonHelp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19615" y="4093680"/>
            <a:ext cx="64087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200" i="1" dirty="0">
                <a:solidFill>
                  <a:schemeClr val="bg2"/>
                </a:solidFill>
                <a:latin typeface="Lato" panose="020B0604020202020204" charset="0"/>
              </a:rPr>
              <a:t>острый нож</a:t>
            </a:r>
            <a:r>
              <a:rPr lang="en-US" altLang="ru-RU" sz="2200" i="1" dirty="0">
                <a:solidFill>
                  <a:schemeClr val="bg2"/>
                </a:solidFill>
                <a:latin typeface="Lato" panose="020B0604020202020204" charset="0"/>
              </a:rPr>
              <a:t>  		</a:t>
            </a:r>
            <a:r>
              <a:rPr lang="ru-RU" altLang="ru-RU" sz="2200" i="1" dirty="0">
                <a:solidFill>
                  <a:schemeClr val="bg2"/>
                </a:solidFill>
                <a:latin typeface="Lato" panose="020B0604020202020204" charset="0"/>
              </a:rPr>
              <a:t>острый меч</a:t>
            </a:r>
            <a:r>
              <a:rPr lang="en-US" altLang="ru-RU" sz="2200" i="1" dirty="0">
                <a:solidFill>
                  <a:schemeClr val="bg2"/>
                </a:solidFill>
                <a:latin typeface="Lato" panose="020B0604020202020204" charset="0"/>
              </a:rPr>
              <a:t>		</a:t>
            </a:r>
            <a:r>
              <a:rPr lang="en-US" altLang="ru-RU" sz="2200" dirty="0">
                <a:solidFill>
                  <a:schemeClr val="bg2"/>
                </a:solidFill>
                <a:latin typeface="Lato" panose="020B0604020202020204" charset="0"/>
              </a:rPr>
              <a:t>0,96</a:t>
            </a:r>
            <a:endParaRPr lang="ru-RU" altLang="ru-RU" sz="2200" dirty="0">
              <a:solidFill>
                <a:schemeClr val="bg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76191" y="4141873"/>
            <a:ext cx="1600974" cy="39121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Lato" panose="020B0604020202020204" charset="0"/>
              </a:rPr>
              <a:t>distribution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729450" y="5474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35</a:t>
            </a:fld>
            <a:endParaRPr lang="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60203"/>
              </p:ext>
            </p:extLst>
          </p:nvPr>
        </p:nvGraphicFramePr>
        <p:xfrm>
          <a:off x="817584" y="1718554"/>
          <a:ext cx="7389714" cy="2214880"/>
        </p:xfrm>
        <a:graphic>
          <a:graphicData uri="http://schemas.openxmlformats.org/drawingml/2006/table">
            <a:tbl>
              <a:tblPr firstRow="1" bandRow="1">
                <a:tableStyleId>{F1D24A26-7703-471A-AD24-F346A205722D}</a:tableStyleId>
              </a:tblPr>
              <a:tblGrid>
                <a:gridCol w="252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</a:rPr>
                        <a:t>Коэффициент</a:t>
                      </a:r>
                      <a:r>
                        <a:rPr lang="ru-RU" sz="1400" baseline="0" dirty="0">
                          <a:solidFill>
                            <a:schemeClr val="bg2"/>
                          </a:solidFill>
                        </a:rPr>
                        <a:t> корреляции Пирсона</a:t>
                      </a:r>
                      <a:endParaRPr lang="ru-RU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2"/>
                          </a:solidFill>
                          <a:latin typeface="+mn-lt"/>
                        </a:rPr>
                        <a:t>Коэффициент корреляции</a:t>
                      </a:r>
                      <a:r>
                        <a:rPr lang="ru-RU" sz="1400" baseline="0" dirty="0">
                          <a:solidFill>
                            <a:schemeClr val="bg2"/>
                          </a:solidFill>
                          <a:latin typeface="+mn-lt"/>
                        </a:rPr>
                        <a:t> Пирсона (только прямые значения)</a:t>
                      </a:r>
                      <a:endParaRPr lang="ru-RU" sz="14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‘sharp’ ~ </a:t>
                      </a:r>
                      <a:r>
                        <a:rPr lang="ru-RU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ДСМ</a:t>
                      </a:r>
                      <a:r>
                        <a:rPr lang="ru-RU" sz="1600" baseline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(русск.)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CS" sz="1600" dirty="0">
                          <a:solidFill>
                            <a:schemeClr val="bg2"/>
                          </a:solidFill>
                        </a:rPr>
                        <a:t>0.3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CS" sz="1600" b="1" dirty="0">
                          <a:solidFill>
                            <a:schemeClr val="bg2"/>
                          </a:solidFill>
                        </a:rPr>
                        <a:t>0.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654 (0.726 - PLF)</a:t>
                      </a:r>
                      <a:endParaRPr lang="ru-RU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‘sharp’ ~ </a:t>
                      </a:r>
                      <a:r>
                        <a:rPr lang="ru-RU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ДСМ</a:t>
                      </a:r>
                      <a:r>
                        <a:rPr lang="ru-RU" sz="1600" baseline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(англ.)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0.311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0.728</a:t>
                      </a:r>
                      <a:endParaRPr lang="ru-RU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‘smooth’ ~ </a:t>
                      </a:r>
                      <a:r>
                        <a:rPr lang="ru-RU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ДСМ</a:t>
                      </a:r>
                      <a:r>
                        <a:rPr lang="ru-RU" sz="1600" baseline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(русск.)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CS" sz="1600" dirty="0">
                          <a:solidFill>
                            <a:schemeClr val="bg2"/>
                          </a:solidFill>
                        </a:rPr>
                        <a:t>0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.589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CS" sz="1600" b="1" dirty="0">
                          <a:solidFill>
                            <a:schemeClr val="bg2"/>
                          </a:solidFill>
                        </a:rPr>
                        <a:t>0.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74 (0.946 - PLF)</a:t>
                      </a:r>
                      <a:endParaRPr lang="ru-RU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‘oscillation’ ~ </a:t>
                      </a:r>
                      <a:r>
                        <a:rPr lang="ru-RU" sz="160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ДСМ</a:t>
                      </a:r>
                      <a:r>
                        <a:rPr lang="ru-RU" sz="1600" baseline="0" dirty="0">
                          <a:solidFill>
                            <a:schemeClr val="bg2"/>
                          </a:solidFill>
                          <a:latin typeface="Lato" panose="020B0604020202020204" charset="0"/>
                        </a:rPr>
                        <a:t> (русск.)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-</a:t>
                      </a:r>
                      <a:endParaRPr lang="ru-RU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CS" sz="1600" b="1" dirty="0">
                          <a:solidFill>
                            <a:schemeClr val="bg2"/>
                          </a:solidFill>
                        </a:rPr>
                        <a:t>0.7</a:t>
                      </a:r>
                      <a:endParaRPr lang="ru-RU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729450" y="56950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29450" y="1564395"/>
            <a:ext cx="7688700" cy="277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Сопоставимые значения коэффициента корреляции для всех семантических полей</a:t>
            </a:r>
          </a:p>
          <a:p>
            <a:pPr marL="342900" indent="-342900">
              <a:spcAft>
                <a:spcPts val="1600"/>
              </a:spcAft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Корреляция значительно выше для прямых значений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Очень близкие результаты в экспериментах с русским и с английским материалом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Словосочетания из одного фрейма встречаются в более близких контекстах, чем сочетания из разных фреймов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36</a:t>
            </a:fld>
            <a:endParaRPr lang="ru"/>
          </a:p>
        </p:txBody>
      </p:sp>
      <p:sp>
        <p:nvSpPr>
          <p:cNvPr id="3" name="Стрелка вправо 2"/>
          <p:cNvSpPr/>
          <p:nvPr/>
        </p:nvSpPr>
        <p:spPr>
          <a:xfrm>
            <a:off x="278780" y="4125951"/>
            <a:ext cx="450670" cy="21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729450" y="295646"/>
            <a:ext cx="793504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Относительные расстояния между фреймами: семантические карты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37</a:t>
            </a:fld>
            <a:endParaRPr lang="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3888953"/>
            <a:ext cx="7688700" cy="451021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Принцип смежности</a:t>
            </a:r>
            <a:r>
              <a:rPr lang="en-US" sz="1800" dirty="0">
                <a:solidFill>
                  <a:schemeClr val="bg2"/>
                </a:solidFill>
              </a:rPr>
              <a:t> (Croft 2001, </a:t>
            </a:r>
            <a:r>
              <a:rPr lang="en-US" sz="1800" dirty="0" err="1">
                <a:solidFill>
                  <a:schemeClr val="bg2"/>
                </a:solidFill>
              </a:rPr>
              <a:t>Haspelmath</a:t>
            </a:r>
            <a:r>
              <a:rPr lang="en-US" sz="1800" dirty="0">
                <a:solidFill>
                  <a:schemeClr val="bg2"/>
                </a:solidFill>
              </a:rPr>
              <a:t> 2003)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7" y="1281867"/>
            <a:ext cx="8594725" cy="26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6118" y="1393902"/>
            <a:ext cx="155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B0604020202020204" charset="0"/>
              </a:rPr>
              <a:t>‘</a:t>
            </a:r>
            <a:r>
              <a:rPr lang="ru-RU" sz="2400" dirty="0"/>
              <a:t>острый</a:t>
            </a:r>
            <a:r>
              <a:rPr lang="en-US" sz="2400" dirty="0">
                <a:latin typeface="Lato" panose="020B0604020202020204" charset="0"/>
              </a:rPr>
              <a:t>’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84554"/>
            <a:ext cx="7688700" cy="5352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r>
              <a:rPr lang="ru-RU" dirty="0"/>
              <a:t>: французский язык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38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91" y="1287522"/>
            <a:ext cx="6437474" cy="32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729450" y="34916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Дистрибутивные модели: картирование</a:t>
            </a:r>
            <a:endParaRPr dirty="0"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287552" y="884366"/>
            <a:ext cx="2523100" cy="384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(Lung, Burgess 1996: 206)</a:t>
            </a:r>
            <a:endParaRPr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39</a:t>
            </a:fld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85" y="884366"/>
            <a:ext cx="4270471" cy="4069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62746"/>
            <a:ext cx="7688700" cy="535200"/>
          </a:xfrm>
        </p:spPr>
        <p:txBody>
          <a:bodyPr/>
          <a:lstStyle/>
          <a:p>
            <a:r>
              <a:rPr lang="ru-RU" dirty="0"/>
              <a:t>Фреймы у Ч. </a:t>
            </a:r>
            <a:r>
              <a:rPr lang="ru-RU" dirty="0" err="1"/>
              <a:t>Филлмора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510235"/>
            <a:ext cx="7688700" cy="3239616"/>
          </a:xfrm>
        </p:spPr>
        <p:txBody>
          <a:bodyPr/>
          <a:lstStyle/>
          <a:p>
            <a:pPr marL="146050" indent="0">
              <a:buNone/>
            </a:pPr>
            <a:r>
              <a:rPr lang="ru-RU" sz="1600" dirty="0"/>
              <a:t>ср. </a:t>
            </a:r>
            <a:r>
              <a:rPr lang="en-US" sz="1600" dirty="0"/>
              <a:t>CUTTING</a:t>
            </a:r>
            <a:r>
              <a:rPr lang="ru-RU" sz="1600" dirty="0"/>
              <a:t> </a:t>
            </a:r>
            <a:r>
              <a:rPr lang="en-US" sz="1600" dirty="0"/>
              <a:t>‘</a:t>
            </a:r>
            <a:r>
              <a:rPr lang="ru-RU" sz="1600" dirty="0"/>
              <a:t>разделение на части</a:t>
            </a:r>
            <a:r>
              <a:rPr lang="en-US" sz="1600" dirty="0"/>
              <a:t>’</a:t>
            </a:r>
            <a:r>
              <a:rPr lang="ru-RU" sz="1600" dirty="0"/>
              <a:t>:</a:t>
            </a:r>
          </a:p>
          <a:p>
            <a:pPr marL="146050" indent="0">
              <a:buNone/>
            </a:pPr>
            <a:r>
              <a:rPr lang="en-US" sz="1600" dirty="0"/>
              <a:t>An </a:t>
            </a:r>
            <a:r>
              <a:rPr lang="en-US" sz="1600" b="1" dirty="0">
                <a:solidFill>
                  <a:srgbClr val="FF0000"/>
                </a:solidFill>
              </a:rPr>
              <a:t>Agent</a:t>
            </a:r>
            <a:r>
              <a:rPr lang="en-US" sz="1600" dirty="0"/>
              <a:t> cuts a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Item</a:t>
            </a:r>
            <a:r>
              <a:rPr lang="en-US" sz="1600" dirty="0"/>
              <a:t> into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Pieces</a:t>
            </a:r>
            <a:r>
              <a:rPr lang="en-US" sz="1600" dirty="0"/>
              <a:t> using an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Instrument</a:t>
            </a:r>
            <a:r>
              <a:rPr lang="en-US" sz="1600" dirty="0"/>
              <a:t> (which may or may not be expressed). </a:t>
            </a:r>
            <a:br>
              <a:rPr lang="en-US" sz="1600" dirty="0"/>
            </a:br>
            <a:r>
              <a:rPr lang="ru-RU" sz="16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Перочинным ножичком</a:t>
            </a:r>
            <a:r>
              <a:rPr lang="ru-RU" sz="1600" i="1" dirty="0"/>
              <a:t> </a:t>
            </a:r>
            <a:r>
              <a:rPr lang="ru-RU" sz="1600" b="1" i="1" dirty="0">
                <a:solidFill>
                  <a:srgbClr val="FF0000"/>
                </a:solidFill>
              </a:rPr>
              <a:t>старик</a:t>
            </a:r>
            <a:r>
              <a:rPr lang="ru-RU" sz="1600" i="1" dirty="0"/>
              <a:t> </a:t>
            </a:r>
            <a:r>
              <a:rPr lang="ru-RU" sz="1600" b="1" i="1" dirty="0"/>
              <a:t>разрезал</a:t>
            </a:r>
            <a:r>
              <a:rPr lang="ru-RU" sz="1600" i="1" dirty="0"/>
              <a:t> </a:t>
            </a:r>
            <a:r>
              <a:rPr lang="ru-RU" sz="1600" b="1" i="1" dirty="0">
                <a:solidFill>
                  <a:schemeClr val="tx1">
                    <a:lumMod val="75000"/>
                  </a:schemeClr>
                </a:solidFill>
              </a:rPr>
              <a:t>картофелину</a:t>
            </a:r>
            <a:r>
              <a:rPr lang="ru-RU" sz="1600" i="1" dirty="0"/>
              <a:t>, стал сдёргивать с неё кожуру.</a:t>
            </a:r>
            <a:r>
              <a:rPr lang="ru-RU" sz="1600" dirty="0"/>
              <a:t> </a:t>
            </a:r>
            <a:r>
              <a:rPr lang="ru-RU" sz="1400" dirty="0"/>
              <a:t>[Анатолий </a:t>
            </a:r>
            <a:r>
              <a:rPr lang="ru-RU" sz="1400" dirty="0" err="1"/>
              <a:t>Азольский</a:t>
            </a:r>
            <a:r>
              <a:rPr lang="ru-RU" sz="1400" dirty="0"/>
              <a:t>. Лопушок // «Новый Мир», 1998]</a:t>
            </a:r>
            <a:endParaRPr lang="ru-RU" sz="16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6691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86" y="1345615"/>
            <a:ext cx="4915013" cy="3504221"/>
          </a:xfrm>
          <a:prstGeom prst="rect">
            <a:avLst/>
          </a:prstGeom>
        </p:spPr>
      </p:pic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707013" y="325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r>
              <a:rPr lang="ru-RU" dirty="0"/>
              <a:t> </a:t>
            </a:r>
            <a:r>
              <a:rPr lang="en-US" dirty="0"/>
              <a:t>(MDS): </a:t>
            </a:r>
            <a:r>
              <a:rPr lang="ru-RU" dirty="0"/>
              <a:t>типологическое пространство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40</a:t>
            </a:fld>
            <a:endParaRPr lang="ru"/>
          </a:p>
        </p:txBody>
      </p:sp>
      <p:sp>
        <p:nvSpPr>
          <p:cNvPr id="3" name="TextBox 2"/>
          <p:cNvSpPr txBox="1"/>
          <p:nvPr/>
        </p:nvSpPr>
        <p:spPr>
          <a:xfrm>
            <a:off x="617212" y="3462521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instruments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3174" y="3985741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Piercing instruments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57880" y="3557750"/>
            <a:ext cx="9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Pointed objects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98788" y="1818676"/>
            <a:ext cx="13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Prickly objects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10" y="1012826"/>
            <a:ext cx="5244465" cy="39338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781" y="347319"/>
            <a:ext cx="8709102" cy="535200"/>
          </a:xfrm>
        </p:spPr>
        <p:txBody>
          <a:bodyPr/>
          <a:lstStyle/>
          <a:p>
            <a:r>
              <a:rPr lang="en-US" dirty="0"/>
              <a:t>MDS: </a:t>
            </a:r>
            <a:r>
              <a:rPr lang="ru-RU" dirty="0"/>
              <a:t>дистрибутивное пространство</a:t>
            </a:r>
            <a:r>
              <a:rPr lang="en-US" dirty="0"/>
              <a:t> (</a:t>
            </a:r>
            <a:r>
              <a:rPr lang="ru-RU" dirty="0"/>
              <a:t>русский язык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41</a:t>
            </a:fld>
            <a:endParaRPr lang="ru"/>
          </a:p>
        </p:txBody>
      </p:sp>
      <p:sp>
        <p:nvSpPr>
          <p:cNvPr id="6" name="TextBox 5"/>
          <p:cNvSpPr txBox="1"/>
          <p:nvPr/>
        </p:nvSpPr>
        <p:spPr>
          <a:xfrm>
            <a:off x="1950275" y="3975572"/>
            <a:ext cx="13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Prickly objects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62148" y="2596119"/>
            <a:ext cx="1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>
                <a:solidFill>
                  <a:srgbClr val="FF0000"/>
                </a:solidFill>
              </a:rPr>
              <a:t>колючий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9177" y="1516926"/>
            <a:ext cx="1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>
                <a:solidFill>
                  <a:srgbClr val="FF0000"/>
                </a:solidFill>
              </a:rPr>
              <a:t>острый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96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66" y="1031876"/>
            <a:ext cx="5219065" cy="39147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98" y="342116"/>
            <a:ext cx="9085002" cy="535200"/>
          </a:xfrm>
        </p:spPr>
        <p:txBody>
          <a:bodyPr/>
          <a:lstStyle/>
          <a:p>
            <a:r>
              <a:rPr lang="en-US" sz="2500" dirty="0"/>
              <a:t>MDS: </a:t>
            </a:r>
            <a:r>
              <a:rPr lang="ru-RU" sz="2500" dirty="0"/>
              <a:t>дистрибутивное пространство </a:t>
            </a:r>
            <a:r>
              <a:rPr lang="en-US" sz="2500" dirty="0"/>
              <a:t>(</a:t>
            </a:r>
            <a:r>
              <a:rPr lang="ru-RU" sz="2500" dirty="0"/>
              <a:t>французский язык</a:t>
            </a:r>
            <a:r>
              <a:rPr lang="en-US" sz="2500" dirty="0"/>
              <a:t>)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42</a:t>
            </a:fld>
            <a:endParaRPr lang="ru"/>
          </a:p>
        </p:txBody>
      </p:sp>
      <p:sp>
        <p:nvSpPr>
          <p:cNvPr id="6" name="TextBox 5"/>
          <p:cNvSpPr txBox="1"/>
          <p:nvPr/>
        </p:nvSpPr>
        <p:spPr>
          <a:xfrm>
            <a:off x="5999355" y="2551973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instruments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7054" y="1969531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Piercing instruments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73393" y="1808990"/>
            <a:ext cx="9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Pointed objects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33922" y="3674393"/>
            <a:ext cx="1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rgbClr val="FF0000"/>
                </a:solidFill>
                <a:latin typeface="Lato" panose="020B0604020202020204" charset="0"/>
              </a:rPr>
              <a:t>tranchant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7020" y="3632543"/>
            <a:ext cx="1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rgbClr val="FF0000"/>
                </a:solidFill>
                <a:latin typeface="Lato" panose="020B0604020202020204" charset="0"/>
              </a:rPr>
              <a:t>pointu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1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063" y="-22872"/>
            <a:ext cx="6978034" cy="535200"/>
          </a:xfrm>
        </p:spPr>
        <p:txBody>
          <a:bodyPr/>
          <a:lstStyle/>
          <a:p>
            <a:r>
              <a:rPr lang="en-US" dirty="0"/>
              <a:t>MDS: </a:t>
            </a:r>
            <a:r>
              <a:rPr lang="ru-RU" dirty="0"/>
              <a:t>усредненные координаты фреймов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43</a:t>
            </a:fld>
            <a:endParaRPr lang="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0183" y="1233647"/>
            <a:ext cx="4579702" cy="3239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4916" y="1344059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instruments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48" y="1047571"/>
            <a:ext cx="5109452" cy="3612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544" y="1082449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instruments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57439" y="3402376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Piercing instruments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2543" y="1957330"/>
            <a:ext cx="13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Piercing instruments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82543" y="3978159"/>
            <a:ext cx="9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Pointed objects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57439" y="4472845"/>
            <a:ext cx="9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Pointed objects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433543" y="2545823"/>
            <a:ext cx="13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Prickly objects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62909" y="3801889"/>
            <a:ext cx="982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Prickly objects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-1" y="443442"/>
            <a:ext cx="289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Типологическое пространство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45448" y="633555"/>
            <a:ext cx="303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Дистрибутивное пространство</a:t>
            </a:r>
          </a:p>
        </p:txBody>
      </p:sp>
    </p:spTree>
    <p:extLst>
      <p:ext uri="{BB962C8B-B14F-4D97-AF65-F5344CB8AC3E}">
        <p14:creationId xmlns:p14="http://schemas.microsoft.com/office/powerpoint/2010/main" val="2047670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Предварительные результаты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83025" y="1342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Высокий коэффициент корреляции, сопоставимые визуализации 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</a:rPr>
              <a:t>Дистрибутивные модели отражают фреймовую структуру поля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800"/>
              </a:spcBef>
              <a:buNone/>
            </a:pPr>
            <a:r>
              <a:rPr lang="ru-RU" sz="2400" dirty="0">
                <a:solidFill>
                  <a:srgbClr val="000000"/>
                </a:solidFill>
              </a:rPr>
              <a:t>Состоятельность фрейма как лингвистической единицы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</a:rPr>
              <a:t>Говорит ли это о когнитивной значимости фреймов?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44</a:t>
            </a:fld>
            <a:endParaRPr lang="ru"/>
          </a:p>
        </p:txBody>
      </p:sp>
      <p:sp>
        <p:nvSpPr>
          <p:cNvPr id="3" name="Стрелка вправо 2"/>
          <p:cNvSpPr/>
          <p:nvPr/>
        </p:nvSpPr>
        <p:spPr>
          <a:xfrm>
            <a:off x="351589" y="2620852"/>
            <a:ext cx="431436" cy="206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51589" y="3603275"/>
            <a:ext cx="431436" cy="2060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dirty="0"/>
              <a:t>Эксперимент </a:t>
            </a:r>
            <a:r>
              <a:rPr lang="en-US" sz="5400" dirty="0"/>
              <a:t>2</a:t>
            </a:r>
            <a:endParaRPr sz="5400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52371" y="1978650"/>
            <a:ext cx="8332631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bg1"/>
                </a:solidFill>
              </a:rPr>
              <a:t>Хранение качественных прилагательных в ментальном лексиконе</a:t>
            </a: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bg1"/>
                </a:solidFill>
              </a:rPr>
              <a:t>(совместная работа с Майей Короткой и Анастасией Лопухиной)</a:t>
            </a:r>
            <a:endParaRPr sz="2800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18106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976" y="538065"/>
            <a:ext cx="8675648" cy="535200"/>
          </a:xfrm>
        </p:spPr>
        <p:txBody>
          <a:bodyPr/>
          <a:lstStyle/>
          <a:p>
            <a:r>
              <a:rPr lang="ru-RU" sz="2400" dirty="0"/>
              <a:t>Представления об организации ментального лексикона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089" y="1315843"/>
            <a:ext cx="7688700" cy="2845712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ru-RU" sz="1800" dirty="0">
                <a:solidFill>
                  <a:schemeClr val="bg2"/>
                </a:solidFill>
              </a:rPr>
              <a:t>Разные значения многозначных слов – в разных репрезентациях </a:t>
            </a:r>
            <a:r>
              <a:rPr lang="ru-RU" sz="1600" dirty="0">
                <a:solidFill>
                  <a:schemeClr val="bg2"/>
                </a:solidFill>
              </a:rPr>
              <a:t>(</a:t>
            </a:r>
            <a:r>
              <a:rPr lang="ru-RU" sz="1600" dirty="0" err="1">
                <a:solidFill>
                  <a:schemeClr val="bg2"/>
                </a:solidFill>
              </a:rPr>
              <a:t>Klein</a:t>
            </a:r>
            <a:r>
              <a:rPr lang="ru-RU" sz="1600" dirty="0">
                <a:solidFill>
                  <a:schemeClr val="bg2"/>
                </a:solidFill>
              </a:rPr>
              <a:t> </a:t>
            </a:r>
            <a:r>
              <a:rPr lang="ru-RU" sz="1600" dirty="0" err="1">
                <a:solidFill>
                  <a:schemeClr val="bg2"/>
                </a:solidFill>
              </a:rPr>
              <a:t>and</a:t>
            </a:r>
            <a:r>
              <a:rPr lang="ru-RU" sz="1600" dirty="0">
                <a:solidFill>
                  <a:schemeClr val="bg2"/>
                </a:solidFill>
              </a:rPr>
              <a:t> </a:t>
            </a:r>
            <a:r>
              <a:rPr lang="ru-RU" sz="1600" dirty="0" err="1">
                <a:solidFill>
                  <a:schemeClr val="bg2"/>
                </a:solidFill>
              </a:rPr>
              <a:t>Murphy</a:t>
            </a:r>
            <a:r>
              <a:rPr lang="ru-RU" sz="1600" dirty="0">
                <a:solidFill>
                  <a:schemeClr val="bg2"/>
                </a:solidFill>
              </a:rPr>
              <a:t>, 2001)</a:t>
            </a:r>
            <a:endParaRPr lang="ru-RU" sz="1800" dirty="0">
              <a:solidFill>
                <a:schemeClr val="bg2"/>
              </a:solidFill>
            </a:endParaRPr>
          </a:p>
          <a:p>
            <a:pPr marL="488950" indent="-342900">
              <a:buAutoNum type="arabicPeriod"/>
            </a:pPr>
            <a:r>
              <a:rPr lang="ru-RU" sz="1800" dirty="0">
                <a:solidFill>
                  <a:schemeClr val="bg2"/>
                </a:solidFill>
              </a:rPr>
              <a:t>Разные значения многозначных слов – в одной репрезентации, все значения выводятся из корневого </a:t>
            </a:r>
            <a:r>
              <a:rPr lang="ru-RU" sz="1600" dirty="0">
                <a:solidFill>
                  <a:schemeClr val="bg2"/>
                </a:solidFill>
              </a:rPr>
              <a:t>(</a:t>
            </a:r>
            <a:r>
              <a:rPr lang="ru-RU" sz="1600" dirty="0" err="1">
                <a:solidFill>
                  <a:schemeClr val="bg2"/>
                </a:solidFill>
              </a:rPr>
              <a:t>Pickering</a:t>
            </a:r>
            <a:r>
              <a:rPr lang="ru-RU" sz="1600" dirty="0">
                <a:solidFill>
                  <a:schemeClr val="bg2"/>
                </a:solidFill>
              </a:rPr>
              <a:t> </a:t>
            </a:r>
            <a:r>
              <a:rPr lang="ru-RU" sz="1600" dirty="0" err="1">
                <a:solidFill>
                  <a:schemeClr val="bg2"/>
                </a:solidFill>
              </a:rPr>
              <a:t>and</a:t>
            </a:r>
            <a:r>
              <a:rPr lang="ru-RU" sz="1600" dirty="0">
                <a:solidFill>
                  <a:schemeClr val="bg2"/>
                </a:solidFill>
              </a:rPr>
              <a:t> </a:t>
            </a:r>
            <a:r>
              <a:rPr lang="ru-RU" sz="1600" dirty="0" err="1">
                <a:solidFill>
                  <a:schemeClr val="bg2"/>
                </a:solidFill>
              </a:rPr>
              <a:t>Frisson</a:t>
            </a:r>
            <a:r>
              <a:rPr lang="ru-RU" sz="1600" dirty="0">
                <a:solidFill>
                  <a:schemeClr val="bg2"/>
                </a:solidFill>
              </a:rPr>
              <a:t>, 2001)</a:t>
            </a:r>
            <a:endParaRPr lang="ru-RU" sz="1800" dirty="0">
              <a:solidFill>
                <a:schemeClr val="bg2"/>
              </a:solidFill>
            </a:endParaRPr>
          </a:p>
          <a:p>
            <a:pPr marL="488950" indent="-342900">
              <a:buAutoNum type="arabicPeriod"/>
            </a:pPr>
            <a:r>
              <a:rPr lang="ru-RU" sz="1800" dirty="0">
                <a:solidFill>
                  <a:schemeClr val="bg2"/>
                </a:solidFill>
              </a:rPr>
              <a:t>Смешанный </a:t>
            </a:r>
            <a:r>
              <a:rPr lang="ru-RU" sz="1600" dirty="0">
                <a:solidFill>
                  <a:schemeClr val="bg2"/>
                </a:solidFill>
              </a:rPr>
              <a:t>(</a:t>
            </a:r>
            <a:r>
              <a:rPr lang="ru-RU" sz="1600" dirty="0" err="1">
                <a:solidFill>
                  <a:schemeClr val="bg2"/>
                </a:solidFill>
              </a:rPr>
              <a:t>Klepousniotou</a:t>
            </a:r>
            <a:r>
              <a:rPr lang="ru-RU" sz="1600" dirty="0">
                <a:solidFill>
                  <a:schemeClr val="bg2"/>
                </a:solidFill>
              </a:rPr>
              <a:t>, 2008)</a:t>
            </a:r>
            <a:endParaRPr lang="ru-RU" sz="1800" dirty="0">
              <a:solidFill>
                <a:schemeClr val="bg2"/>
              </a:solidFill>
            </a:endParaRPr>
          </a:p>
          <a:p>
            <a:pPr marL="488950" indent="-342900">
              <a:buAutoNum type="arabicPeriod"/>
            </a:pPr>
            <a:endParaRPr lang="ru-RU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sz="1600" dirty="0" err="1">
                <a:solidFill>
                  <a:schemeClr val="bg2"/>
                </a:solidFill>
                <a:latin typeface="Lato" panose="020B0604020202020204" charset="0"/>
              </a:rPr>
              <a:t>Lopukhina</a:t>
            </a:r>
            <a:r>
              <a:rPr lang="en-US" sz="1600" dirty="0">
                <a:solidFill>
                  <a:schemeClr val="bg2"/>
                </a:solidFill>
                <a:latin typeface="Lato" panose="020B0604020202020204" charset="0"/>
              </a:rPr>
              <a:t> et al. 2018</a:t>
            </a:r>
            <a:r>
              <a:rPr lang="en-US" sz="1800" dirty="0">
                <a:solidFill>
                  <a:schemeClr val="bg2"/>
                </a:solidFill>
                <a:latin typeface="Lato" panose="020B0604020202020204" charset="0"/>
              </a:rPr>
              <a:t>, </a:t>
            </a:r>
            <a:r>
              <a:rPr lang="ru-RU" sz="1800" dirty="0">
                <a:solidFill>
                  <a:schemeClr val="bg2"/>
                </a:solidFill>
              </a:rPr>
              <a:t>на материале русского языка:</a:t>
            </a:r>
          </a:p>
          <a:p>
            <a:r>
              <a:rPr lang="ru-RU" sz="1800" dirty="0">
                <a:solidFill>
                  <a:schemeClr val="bg2"/>
                </a:solidFill>
              </a:rPr>
              <a:t>у глаголов и существительных буквальный и метонимический смыслы хранятся близко друг к другу, а метафоры – далеко от них</a:t>
            </a:r>
          </a:p>
          <a:p>
            <a:r>
              <a:rPr lang="ru-RU" sz="1800" dirty="0">
                <a:solidFill>
                  <a:schemeClr val="bg2"/>
                </a:solidFill>
              </a:rPr>
              <a:t>у прилагательных часто и метафорическое значение близко к буквальному и метонимическому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91097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60367"/>
            <a:ext cx="7688700" cy="535200"/>
          </a:xfrm>
        </p:spPr>
        <p:txBody>
          <a:bodyPr/>
          <a:lstStyle/>
          <a:p>
            <a:r>
              <a:rPr lang="ru-RU" dirty="0"/>
              <a:t>Экспериментальная техника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60810"/>
            <a:ext cx="7688700" cy="2879165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Опора на эффект </a:t>
            </a:r>
            <a:r>
              <a:rPr lang="ru-RU" sz="1800" dirty="0" err="1">
                <a:solidFill>
                  <a:schemeClr val="bg2"/>
                </a:solidFill>
              </a:rPr>
              <a:t>прайминга</a:t>
            </a:r>
            <a:r>
              <a:rPr lang="ru-RU" sz="1800" dirty="0">
                <a:solidFill>
                  <a:schemeClr val="bg2"/>
                </a:solidFill>
              </a:rPr>
              <a:t>:</a:t>
            </a:r>
          </a:p>
          <a:p>
            <a:pPr marL="146050" indent="0"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1800" i="1" dirty="0">
                <a:solidFill>
                  <a:schemeClr val="bg2"/>
                </a:solidFill>
              </a:rPr>
              <a:t>нести сумку</a:t>
            </a:r>
            <a:r>
              <a:rPr lang="ru-RU" sz="1800" dirty="0">
                <a:solidFill>
                  <a:schemeClr val="bg2"/>
                </a:solidFill>
              </a:rPr>
              <a:t> – </a:t>
            </a:r>
            <a:r>
              <a:rPr lang="ru-RU" sz="1800" i="1" dirty="0">
                <a:solidFill>
                  <a:schemeClr val="bg2"/>
                </a:solidFill>
              </a:rPr>
              <a:t>нести чушь</a:t>
            </a:r>
          </a:p>
          <a:p>
            <a:pPr marL="146050" indent="0"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Если понимание второго словосочетания после предъявления первого ускоряется (по сравнению с тем, как оно воспринимается в изоляции), это говорит в пользу подхода 2.</a:t>
            </a:r>
          </a:p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Если замедляется или не меняется – в пользу подхода 1.</a:t>
            </a:r>
          </a:p>
          <a:p>
            <a:pPr marL="146050" indent="0">
              <a:buNone/>
            </a:pPr>
            <a:endParaRPr lang="ru-RU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1800" b="1" dirty="0">
                <a:solidFill>
                  <a:schemeClr val="bg2"/>
                </a:solidFill>
              </a:rPr>
              <a:t>В центре внимания – переносные значения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09790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484296"/>
            <a:ext cx="7688700" cy="535200"/>
          </a:xfrm>
        </p:spPr>
        <p:txBody>
          <a:bodyPr/>
          <a:lstStyle/>
          <a:p>
            <a:r>
              <a:rPr lang="ru-RU" dirty="0"/>
              <a:t>Наш эксперимент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373795"/>
            <a:ext cx="8213828" cy="3517693"/>
          </a:xfrm>
        </p:spPr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3 </a:t>
            </a:r>
            <a:r>
              <a:rPr lang="ru-RU" sz="1800" dirty="0">
                <a:solidFill>
                  <a:schemeClr val="bg2"/>
                </a:solidFill>
              </a:rPr>
              <a:t>экспериментальных условия</a:t>
            </a:r>
            <a:endParaRPr lang="en-US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488950" indent="-342900">
              <a:buAutoNum type="arabicPeriod"/>
            </a:pPr>
            <a:r>
              <a:rPr lang="ru-RU" sz="1800" i="1" dirty="0">
                <a:solidFill>
                  <a:schemeClr val="bg2"/>
                </a:solidFill>
              </a:rPr>
              <a:t>острый нож</a:t>
            </a:r>
            <a:r>
              <a:rPr lang="en-US" sz="1800" i="1" dirty="0">
                <a:solidFill>
                  <a:schemeClr val="bg2"/>
                </a:solidFill>
              </a:rPr>
              <a:t> – </a:t>
            </a:r>
            <a:r>
              <a:rPr lang="ru-RU" sz="1800" i="1" dirty="0">
                <a:solidFill>
                  <a:schemeClr val="bg2"/>
                </a:solidFill>
              </a:rPr>
              <a:t>острое лезвие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ru-RU" sz="1800" dirty="0">
                <a:solidFill>
                  <a:schemeClr val="bg2"/>
                </a:solidFill>
              </a:rPr>
              <a:t>один и тот же фрейм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488950" indent="-342900">
              <a:buAutoNum type="arabicPeriod"/>
            </a:pPr>
            <a:r>
              <a:rPr lang="ru-RU" sz="1800" i="1" dirty="0">
                <a:solidFill>
                  <a:schemeClr val="bg2"/>
                </a:solidFill>
              </a:rPr>
              <a:t>острый нож</a:t>
            </a:r>
            <a:r>
              <a:rPr lang="en-US" sz="1800" i="1" dirty="0">
                <a:solidFill>
                  <a:schemeClr val="bg2"/>
                </a:solidFill>
              </a:rPr>
              <a:t> – </a:t>
            </a:r>
            <a:r>
              <a:rPr lang="ru-RU" sz="1800" i="1" dirty="0">
                <a:solidFill>
                  <a:schemeClr val="bg2"/>
                </a:solidFill>
              </a:rPr>
              <a:t>острая стрела</a:t>
            </a:r>
            <a:r>
              <a:rPr lang="en-US" sz="1800" i="1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ru-RU" sz="1800" dirty="0">
                <a:solidFill>
                  <a:schemeClr val="bg2"/>
                </a:solidFill>
              </a:rPr>
              <a:t>другой фрейм на уровне прямых значений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488950" indent="-342900">
              <a:buAutoNum type="arabicPeriod"/>
            </a:pPr>
            <a:r>
              <a:rPr lang="ru-RU" sz="1800" i="1" dirty="0">
                <a:solidFill>
                  <a:schemeClr val="bg2"/>
                </a:solidFill>
              </a:rPr>
              <a:t>острый нож</a:t>
            </a:r>
            <a:r>
              <a:rPr lang="en-US" sz="1800" i="1" dirty="0">
                <a:solidFill>
                  <a:schemeClr val="bg2"/>
                </a:solidFill>
              </a:rPr>
              <a:t> – </a:t>
            </a:r>
            <a:r>
              <a:rPr lang="ru-RU" sz="1800" i="1" dirty="0">
                <a:solidFill>
                  <a:schemeClr val="bg2"/>
                </a:solidFill>
              </a:rPr>
              <a:t>острый вопрос</a:t>
            </a:r>
            <a:r>
              <a:rPr lang="en-US" sz="1800" dirty="0">
                <a:solidFill>
                  <a:schemeClr val="bg2"/>
                </a:solidFill>
              </a:rPr>
              <a:t> (</a:t>
            </a:r>
            <a:r>
              <a:rPr lang="ru-RU" sz="1800" dirty="0">
                <a:solidFill>
                  <a:schemeClr val="bg2"/>
                </a:solidFill>
              </a:rPr>
              <a:t>метафора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146050" indent="0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1800" dirty="0">
                <a:solidFill>
                  <a:schemeClr val="bg2"/>
                </a:solidFill>
              </a:rPr>
              <a:t>После каждого словосочетания вопрос на осмысленность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48</a:t>
            </a:fld>
            <a:endParaRPr lang="ru"/>
          </a:p>
        </p:txBody>
      </p:sp>
      <p:sp>
        <p:nvSpPr>
          <p:cNvPr id="5" name="TextBox 4"/>
          <p:cNvSpPr txBox="1"/>
          <p:nvPr/>
        </p:nvSpPr>
        <p:spPr>
          <a:xfrm>
            <a:off x="6644435" y="567230"/>
            <a:ext cx="20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B0604020202020204" charset="0"/>
              </a:rPr>
              <a:t>(</a:t>
            </a:r>
            <a:r>
              <a:rPr lang="ru-RU" sz="1800" dirty="0">
                <a:latin typeface="Lato" panose="020B0604020202020204" charset="0"/>
              </a:rPr>
              <a:t>Короткая</a:t>
            </a:r>
            <a:r>
              <a:rPr lang="en-US" sz="1800" dirty="0">
                <a:latin typeface="Lato" panose="020B0604020202020204" charset="0"/>
              </a:rPr>
              <a:t> 2018)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7707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/>
              <a:t>Осмысленно ли словосочетание</a:t>
            </a:r>
            <a:r>
              <a:rPr lang="en-US" b="0" dirty="0"/>
              <a:t>?</a:t>
            </a:r>
            <a:br>
              <a:rPr lang="en-US" b="0" dirty="0"/>
            </a:br>
            <a:br>
              <a:rPr lang="en-US" b="0" dirty="0"/>
            </a:br>
            <a:r>
              <a:rPr lang="ru-RU" b="0" i="1" dirty="0"/>
              <a:t>острый нож</a:t>
            </a:r>
            <a:br>
              <a:rPr lang="en-US" b="0" dirty="0"/>
            </a:b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49</a:t>
            </a:fld>
            <a:endParaRPr lang="ru"/>
          </a:p>
        </p:txBody>
      </p:sp>
      <p:sp>
        <p:nvSpPr>
          <p:cNvPr id="5" name="TextBox 4"/>
          <p:cNvSpPr txBox="1"/>
          <p:nvPr/>
        </p:nvSpPr>
        <p:spPr>
          <a:xfrm>
            <a:off x="3263329" y="3492346"/>
            <a:ext cx="109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562" y="3492346"/>
            <a:ext cx="109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22961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62746"/>
            <a:ext cx="7688700" cy="535200"/>
          </a:xfrm>
        </p:spPr>
        <p:txBody>
          <a:bodyPr/>
          <a:lstStyle/>
          <a:p>
            <a:r>
              <a:rPr lang="ru-RU" dirty="0"/>
              <a:t>Фреймы у Ч. </a:t>
            </a:r>
            <a:r>
              <a:rPr lang="ru-RU" dirty="0" err="1"/>
              <a:t>Филлмора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510235"/>
            <a:ext cx="7688700" cy="3239616"/>
          </a:xfrm>
        </p:spPr>
        <p:txBody>
          <a:bodyPr/>
          <a:lstStyle/>
          <a:p>
            <a:pPr marL="146050" indent="0">
              <a:buNone/>
            </a:pPr>
            <a:r>
              <a:rPr lang="ru-RU" sz="1600" dirty="0"/>
              <a:t>ср. </a:t>
            </a:r>
            <a:r>
              <a:rPr lang="en-US" sz="1600" dirty="0"/>
              <a:t>CUTTING</a:t>
            </a:r>
            <a:r>
              <a:rPr lang="ru-RU" sz="1600" dirty="0"/>
              <a:t> </a:t>
            </a:r>
            <a:r>
              <a:rPr lang="en-US" sz="1600" dirty="0"/>
              <a:t>‘</a:t>
            </a:r>
            <a:r>
              <a:rPr lang="ru-RU" sz="1600" dirty="0"/>
              <a:t>разделение на части</a:t>
            </a:r>
            <a:r>
              <a:rPr lang="en-US" sz="1600" dirty="0"/>
              <a:t>’</a:t>
            </a:r>
            <a:r>
              <a:rPr lang="ru-RU" sz="1600" dirty="0"/>
              <a:t>:</a:t>
            </a:r>
          </a:p>
          <a:p>
            <a:pPr marL="146050" indent="0">
              <a:buNone/>
            </a:pPr>
            <a:r>
              <a:rPr lang="en-US" sz="1600" dirty="0"/>
              <a:t>An </a:t>
            </a:r>
            <a:r>
              <a:rPr lang="en-US" sz="1600" b="1" dirty="0">
                <a:solidFill>
                  <a:srgbClr val="FF0000"/>
                </a:solidFill>
              </a:rPr>
              <a:t>Agent</a:t>
            </a:r>
            <a:r>
              <a:rPr lang="en-US" sz="1600" dirty="0"/>
              <a:t> cuts a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Item</a:t>
            </a:r>
            <a:r>
              <a:rPr lang="en-US" sz="1600" dirty="0"/>
              <a:t> into </a:t>
            </a:r>
            <a:r>
              <a:rPr lang="en-US" sz="1600" b="1" dirty="0">
                <a:solidFill>
                  <a:srgbClr val="0070C0"/>
                </a:solidFill>
              </a:rPr>
              <a:t>Pieces</a:t>
            </a:r>
            <a:r>
              <a:rPr lang="en-US" sz="1600" dirty="0"/>
              <a:t> using an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Instrument</a:t>
            </a:r>
            <a:r>
              <a:rPr lang="en-US" sz="1600" dirty="0"/>
              <a:t> (which may or may not be expressed). </a:t>
            </a:r>
            <a:br>
              <a:rPr lang="en-US" sz="1600" dirty="0"/>
            </a:br>
            <a:r>
              <a:rPr lang="ru-RU" sz="16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Перочинным ножичком</a:t>
            </a:r>
            <a:r>
              <a:rPr lang="ru-RU" sz="1600" i="1" dirty="0"/>
              <a:t> </a:t>
            </a:r>
            <a:r>
              <a:rPr lang="ru-RU" sz="1600" b="1" i="1" dirty="0">
                <a:solidFill>
                  <a:srgbClr val="FF0000"/>
                </a:solidFill>
              </a:rPr>
              <a:t>старик</a:t>
            </a:r>
            <a:r>
              <a:rPr lang="ru-RU" sz="1600" i="1" dirty="0"/>
              <a:t> </a:t>
            </a:r>
            <a:r>
              <a:rPr lang="ru-RU" sz="1600" b="1" i="1" dirty="0"/>
              <a:t>разрезал</a:t>
            </a:r>
            <a:r>
              <a:rPr lang="ru-RU" sz="1600" i="1" dirty="0"/>
              <a:t> </a:t>
            </a:r>
            <a:r>
              <a:rPr lang="ru-RU" sz="1600" b="1" i="1" dirty="0">
                <a:solidFill>
                  <a:schemeClr val="tx1">
                    <a:lumMod val="75000"/>
                  </a:schemeClr>
                </a:solidFill>
              </a:rPr>
              <a:t>картофелину</a:t>
            </a:r>
            <a:r>
              <a:rPr lang="ru-RU" sz="1600" i="1" dirty="0"/>
              <a:t>, стал сдёргивать с неё кожуру.</a:t>
            </a:r>
            <a:r>
              <a:rPr lang="ru-RU" sz="1600" dirty="0"/>
              <a:t> </a:t>
            </a:r>
            <a:r>
              <a:rPr lang="ru-RU" sz="1400" dirty="0"/>
              <a:t>[Анатолий </a:t>
            </a:r>
            <a:r>
              <a:rPr lang="ru-RU" sz="1400" dirty="0" err="1"/>
              <a:t>Азольский</a:t>
            </a:r>
            <a:r>
              <a:rPr lang="ru-RU" sz="1400" dirty="0"/>
              <a:t>. Лопушок // «Новый Мир», 1998]</a:t>
            </a:r>
          </a:p>
          <a:p>
            <a:pPr marL="146050" indent="0">
              <a:buNone/>
            </a:pPr>
            <a:endParaRPr lang="ru-RU" sz="1600" i="1" dirty="0"/>
          </a:p>
          <a:p>
            <a:pPr marL="146050" indent="0">
              <a:buNone/>
            </a:pPr>
            <a:r>
              <a:rPr lang="ru-RU" sz="1800" dirty="0"/>
              <a:t>Для представления лексической семантики этого мало: к одному и тому же фрейму в каждом языке может относиться сразу несколько слов.</a:t>
            </a:r>
          </a:p>
          <a:p>
            <a:pPr marL="146050" indent="0">
              <a:buNone/>
            </a:pPr>
            <a:r>
              <a:rPr lang="ru-RU" sz="1800" dirty="0"/>
              <a:t>Ср. русск.</a:t>
            </a:r>
            <a:r>
              <a:rPr lang="ru-RU" sz="1800" i="1" dirty="0"/>
              <a:t> резать, колоть, рассекать, рубить</a:t>
            </a:r>
            <a:r>
              <a:rPr lang="ru-RU" sz="1800" dirty="0"/>
              <a:t> и т.д.;</a:t>
            </a:r>
          </a:p>
          <a:p>
            <a:pPr marL="146050" indent="0">
              <a:buNone/>
            </a:pPr>
            <a:r>
              <a:rPr lang="ru-RU" sz="1800" dirty="0"/>
              <a:t>англ. </a:t>
            </a:r>
            <a:r>
              <a:rPr lang="en-US" sz="1800" i="1" dirty="0"/>
              <a:t>cut, slice, chop, cube</a:t>
            </a:r>
            <a:r>
              <a:rPr lang="ru-RU" sz="1800" dirty="0"/>
              <a:t>…</a:t>
            </a:r>
            <a:endParaRPr lang="en-US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8225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/>
              <a:t>Осмысленно ли словосочетание</a:t>
            </a:r>
            <a:r>
              <a:rPr lang="en-US" b="0" dirty="0"/>
              <a:t>?</a:t>
            </a:r>
            <a:br>
              <a:rPr lang="en-US" b="0" dirty="0"/>
            </a:br>
            <a:br>
              <a:rPr lang="en-US" b="0" dirty="0"/>
            </a:br>
            <a:r>
              <a:rPr lang="ru-RU" b="0" i="1" dirty="0"/>
              <a:t>острая стрела</a:t>
            </a:r>
            <a:br>
              <a:rPr lang="en-US" b="0" dirty="0"/>
            </a:b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50</a:t>
            </a:fld>
            <a:endParaRPr lang="ru"/>
          </a:p>
        </p:txBody>
      </p:sp>
      <p:sp>
        <p:nvSpPr>
          <p:cNvPr id="5" name="TextBox 4"/>
          <p:cNvSpPr txBox="1"/>
          <p:nvPr/>
        </p:nvSpPr>
        <p:spPr>
          <a:xfrm>
            <a:off x="3263329" y="3492346"/>
            <a:ext cx="109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562" y="3492346"/>
            <a:ext cx="109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266805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484296"/>
            <a:ext cx="7688700" cy="535200"/>
          </a:xfrm>
        </p:spPr>
        <p:txBody>
          <a:bodyPr/>
          <a:lstStyle/>
          <a:p>
            <a:r>
              <a:rPr lang="ru-RU" dirty="0"/>
              <a:t>Наш эксперимент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373795"/>
            <a:ext cx="7688700" cy="3517693"/>
          </a:xfrm>
        </p:spPr>
        <p:txBody>
          <a:bodyPr/>
          <a:lstStyle/>
          <a:p>
            <a:r>
              <a:rPr lang="ru-RU" sz="2000" dirty="0">
                <a:solidFill>
                  <a:schemeClr val="bg2"/>
                </a:solidFill>
              </a:rPr>
              <a:t>35 прилагательных, 3 экспериментальных листа (испытуемый видел каждое прилагательное только в одной паре)</a:t>
            </a:r>
          </a:p>
          <a:p>
            <a:r>
              <a:rPr lang="sr-Cyrl-CS" sz="2000" dirty="0">
                <a:solidFill>
                  <a:schemeClr val="bg2"/>
                </a:solidFill>
              </a:rPr>
              <a:t>90 </a:t>
            </a:r>
            <a:r>
              <a:rPr lang="ru-RU" sz="2000" dirty="0">
                <a:solidFill>
                  <a:schemeClr val="bg2"/>
                </a:solidFill>
              </a:rPr>
              <a:t>испытуемых, возраст от 18 до 40 лет</a:t>
            </a:r>
          </a:p>
          <a:p>
            <a:r>
              <a:rPr lang="ru-RU" sz="2000" dirty="0">
                <a:solidFill>
                  <a:schemeClr val="bg2"/>
                </a:solidFill>
              </a:rPr>
              <a:t>Фиксировались время реакции и доля правильных ответов</a:t>
            </a:r>
          </a:p>
          <a:p>
            <a:endParaRPr lang="ru-RU" sz="20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Результат:</a:t>
            </a:r>
          </a:p>
          <a:p>
            <a:pPr marL="146050" indent="0">
              <a:buNone/>
            </a:pPr>
            <a:r>
              <a:rPr lang="ru-RU" sz="2000" dirty="0">
                <a:solidFill>
                  <a:schemeClr val="bg2"/>
                </a:solidFill>
              </a:rPr>
              <a:t>В обоих случаях значимая разница и между условиями 1 и 2, и между условиями 1 и 3</a:t>
            </a:r>
            <a:endParaRPr lang="en-US" sz="1800" dirty="0">
              <a:solidFill>
                <a:schemeClr val="bg2"/>
              </a:solidFill>
            </a:endParaRPr>
          </a:p>
          <a:p>
            <a:pPr marL="146050" indent="0">
              <a:buNone/>
            </a:pP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51</a:t>
            </a:fld>
            <a:endParaRPr lang="ru"/>
          </a:p>
        </p:txBody>
      </p:sp>
      <p:sp>
        <p:nvSpPr>
          <p:cNvPr id="5" name="TextBox 4"/>
          <p:cNvSpPr txBox="1"/>
          <p:nvPr/>
        </p:nvSpPr>
        <p:spPr>
          <a:xfrm>
            <a:off x="6644435" y="567230"/>
            <a:ext cx="20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B0604020202020204" charset="0"/>
              </a:rPr>
              <a:t>(</a:t>
            </a:r>
            <a:r>
              <a:rPr lang="ru-RU" sz="1800" dirty="0">
                <a:latin typeface="Lato" panose="020B0604020202020204" charset="0"/>
              </a:rPr>
              <a:t>Короткая</a:t>
            </a:r>
            <a:r>
              <a:rPr lang="en-US" sz="1800" dirty="0">
                <a:latin typeface="Lato" panose="020B0604020202020204" charset="0"/>
              </a:rPr>
              <a:t> 2018)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7046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52</a:t>
            </a:fld>
            <a:endParaRPr lang="ru"/>
          </a:p>
        </p:txBody>
      </p:sp>
      <p:pic>
        <p:nvPicPr>
          <p:cNvPr id="5" name="Изображение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65" y="553889"/>
            <a:ext cx="3826000" cy="45896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04611"/>
            <a:ext cx="7688700" cy="535200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Время реакции</a:t>
            </a:r>
          </a:p>
        </p:txBody>
      </p:sp>
    </p:spTree>
    <p:extLst>
      <p:ext uri="{BB962C8B-B14F-4D97-AF65-F5344CB8AC3E}">
        <p14:creationId xmlns:p14="http://schemas.microsoft.com/office/powerpoint/2010/main" val="129134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71518"/>
            <a:ext cx="7688700" cy="535200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83112"/>
            <a:ext cx="7688700" cy="2856863"/>
          </a:xfrm>
        </p:spPr>
        <p:txBody>
          <a:bodyPr/>
          <a:lstStyle/>
          <a:p>
            <a:r>
              <a:rPr lang="ru-RU" sz="2000" dirty="0"/>
              <a:t>Разные фреймы на уровне прямых значений хранятся так же далеко друг от друга, как прямое значение и метафора от него</a:t>
            </a:r>
          </a:p>
          <a:p>
            <a:r>
              <a:rPr lang="ru-RU" sz="2000" dirty="0"/>
              <a:t>Результат говорит в пользу когнитивной реальности фреймов</a:t>
            </a:r>
          </a:p>
          <a:p>
            <a:endParaRPr lang="ru-RU" sz="2000" dirty="0"/>
          </a:p>
          <a:p>
            <a:pPr marL="146050" indent="0">
              <a:buNone/>
            </a:pPr>
            <a:r>
              <a:rPr lang="ru-RU" sz="2000" dirty="0"/>
              <a:t>НО: необходимы дальнейшие эксперименты (с другими частями речи, с более сложными фреймовыми структурами и т.д.)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5196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6165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450" y="571676"/>
            <a:ext cx="7688700" cy="535200"/>
          </a:xfrm>
        </p:spPr>
        <p:txBody>
          <a:bodyPr/>
          <a:lstStyle/>
          <a:p>
            <a:r>
              <a:rPr lang="ru-RU" dirty="0"/>
              <a:t>Что нужно для лексической семантики?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493949"/>
            <a:ext cx="7688700" cy="2846026"/>
          </a:xfrm>
        </p:spPr>
        <p:txBody>
          <a:bodyPr/>
          <a:lstStyle/>
          <a:p>
            <a:r>
              <a:rPr lang="ru-RU" sz="2000" dirty="0">
                <a:solidFill>
                  <a:schemeClr val="bg2"/>
                </a:solidFill>
              </a:rPr>
              <a:t>Семантические ограничения на участников ситуации</a:t>
            </a:r>
          </a:p>
          <a:p>
            <a:r>
              <a:rPr lang="ru-RU" sz="2000" dirty="0">
                <a:solidFill>
                  <a:schemeClr val="bg2"/>
                </a:solidFill>
              </a:rPr>
              <a:t>У каждого глагола будут свои «требования» (ср. </a:t>
            </a:r>
            <a:r>
              <a:rPr lang="ru-RU" sz="2000" i="1" dirty="0">
                <a:solidFill>
                  <a:schemeClr val="bg2"/>
                </a:solidFill>
              </a:rPr>
              <a:t>рубить </a:t>
            </a:r>
            <a:r>
              <a:rPr lang="ru-RU" sz="2000" dirty="0">
                <a:solidFill>
                  <a:schemeClr val="bg2"/>
                </a:solidFill>
              </a:rPr>
              <a:t>– в первую очередь, дрова топором), т.е. свои особенности сочетаемости (традиция МСШ! см. также </a:t>
            </a:r>
            <a:r>
              <a:rPr lang="en-US" sz="2000" dirty="0">
                <a:solidFill>
                  <a:schemeClr val="bg2"/>
                </a:solidFill>
              </a:rPr>
              <a:t>Fillmore, Atkins</a:t>
            </a:r>
            <a:r>
              <a:rPr lang="ru-RU" sz="2000" dirty="0">
                <a:solidFill>
                  <a:schemeClr val="bg2"/>
                </a:solidFill>
              </a:rPr>
              <a:t> 2000)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endParaRPr lang="ru-RU" dirty="0"/>
          </a:p>
          <a:p>
            <a:pPr marL="14605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562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09248" y="526025"/>
            <a:ext cx="7688700" cy="535200"/>
          </a:xfrm>
        </p:spPr>
        <p:txBody>
          <a:bodyPr/>
          <a:lstStyle/>
          <a:p>
            <a:r>
              <a:rPr lang="ru-RU" dirty="0"/>
              <a:t>Что нужно для лексической типологии?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9248" y="1292352"/>
            <a:ext cx="801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Универсальный набор минимальных ситуаций</a:t>
            </a:r>
          </a:p>
        </p:txBody>
      </p:sp>
    </p:spTree>
    <p:extLst>
      <p:ext uri="{BB962C8B-B14F-4D97-AF65-F5344CB8AC3E}">
        <p14:creationId xmlns:p14="http://schemas.microsoft.com/office/powerpoint/2010/main" val="241097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09248" y="526025"/>
            <a:ext cx="7688700" cy="535200"/>
          </a:xfrm>
        </p:spPr>
        <p:txBody>
          <a:bodyPr/>
          <a:lstStyle/>
          <a:p>
            <a:r>
              <a:rPr lang="ru-RU" dirty="0"/>
              <a:t>Что нужно для лексической типологии?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09248" y="2717684"/>
            <a:ext cx="7688700" cy="18524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«слои»: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i="1" dirty="0">
                <a:solidFill>
                  <a:schemeClr val="bg2"/>
                </a:solidFill>
              </a:rPr>
              <a:t>ткань, книга</a:t>
            </a: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«стержни»: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i="1" dirty="0">
                <a:solidFill>
                  <a:schemeClr val="bg2"/>
                </a:solidFill>
              </a:rPr>
              <a:t>палка, веревка </a:t>
            </a: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Люди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09248" y="1292352"/>
            <a:ext cx="801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Универсальный набор минимальных ситуаций</a:t>
            </a:r>
          </a:p>
          <a:p>
            <a:r>
              <a:rPr lang="ru-RU" sz="2400" dirty="0"/>
              <a:t>Ср. </a:t>
            </a:r>
            <a:r>
              <a:rPr lang="en-US" sz="2400" dirty="0">
                <a:latin typeface="Lato" panose="020B0604020202020204" charset="0"/>
              </a:rPr>
              <a:t>‘</a:t>
            </a:r>
            <a:r>
              <a:rPr lang="ru-RU" sz="2400" dirty="0"/>
              <a:t>толстый</a:t>
            </a:r>
            <a:r>
              <a:rPr lang="en-US" sz="2400" dirty="0">
                <a:latin typeface="Lato" panose="020B0604020202020204" charset="0"/>
              </a:rPr>
              <a:t>’</a:t>
            </a:r>
            <a:r>
              <a:rPr lang="ru-RU" sz="2400" dirty="0"/>
              <a:t> </a:t>
            </a:r>
            <a:r>
              <a:rPr lang="ru-RU" sz="1800" dirty="0"/>
              <a:t>(фрейм </a:t>
            </a:r>
            <a:r>
              <a:rPr lang="en-US" sz="1800" dirty="0">
                <a:latin typeface="Lato" panose="020B0604020202020204" charset="0"/>
              </a:rPr>
              <a:t>Dimension </a:t>
            </a:r>
            <a:r>
              <a:rPr lang="ru-RU" sz="1800" dirty="0"/>
              <a:t>во </a:t>
            </a:r>
            <a:r>
              <a:rPr lang="ru-RU" sz="1800" dirty="0" err="1"/>
              <a:t>Фреймнете</a:t>
            </a:r>
            <a:r>
              <a:rPr lang="ru-RU" sz="1800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27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09248" y="526025"/>
            <a:ext cx="7688700" cy="535200"/>
          </a:xfrm>
        </p:spPr>
        <p:txBody>
          <a:bodyPr/>
          <a:lstStyle/>
          <a:p>
            <a:r>
              <a:rPr lang="ru-RU" dirty="0"/>
              <a:t>Что нужно для лексической типологии?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509248" y="2717684"/>
            <a:ext cx="7688700" cy="18524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«слои»: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i="1" dirty="0">
                <a:solidFill>
                  <a:schemeClr val="bg2"/>
                </a:solidFill>
              </a:rPr>
              <a:t>ткань, книга</a:t>
            </a: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«стержни»: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900" i="1" dirty="0">
                <a:solidFill>
                  <a:schemeClr val="bg2"/>
                </a:solidFill>
              </a:rPr>
              <a:t>палка, веревка </a:t>
            </a: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9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>
                <a:solidFill>
                  <a:schemeClr val="bg2"/>
                </a:solidFill>
              </a:rPr>
              <a:t>Люди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авая круглая скобка 4"/>
          <p:cNvSpPr/>
          <p:nvPr/>
        </p:nvSpPr>
        <p:spPr>
          <a:xfrm>
            <a:off x="2271805" y="2803734"/>
            <a:ext cx="145520" cy="1659245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4069098" y="2803733"/>
            <a:ext cx="221567" cy="1124670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069098" y="4052881"/>
            <a:ext cx="221567" cy="410097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12" name="TextBox 11"/>
          <p:cNvSpPr txBox="1"/>
          <p:nvPr/>
        </p:nvSpPr>
        <p:spPr>
          <a:xfrm>
            <a:off x="2402234" y="3421360"/>
            <a:ext cx="18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>
                <a:solidFill>
                  <a:schemeClr val="accent1"/>
                </a:solidFill>
              </a:rPr>
              <a:t>толстый</a:t>
            </a:r>
            <a:endParaRPr lang="ru-RU" sz="900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7852" y="3107479"/>
            <a:ext cx="1044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thick</a:t>
            </a:r>
            <a:endParaRPr lang="ru-RU" sz="1000" i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2558" y="4001313"/>
            <a:ext cx="70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fat</a:t>
            </a:r>
            <a:endParaRPr lang="ru-RU" sz="2000" i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231" y="2845869"/>
            <a:ext cx="88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chemeClr val="bg2"/>
                </a:solidFill>
              </a:rPr>
              <a:t>Iув</a:t>
            </a:r>
            <a:endParaRPr lang="ru-RU" sz="2000" i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6838" y="3480562"/>
            <a:ext cx="886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chemeClr val="bg2"/>
                </a:solidFill>
              </a:rPr>
              <a:t>гъум</a:t>
            </a:r>
            <a:endParaRPr lang="ru-RU" sz="2400" i="1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6838" y="4025338"/>
            <a:ext cx="114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chemeClr val="bg2"/>
                </a:solidFill>
              </a:rPr>
              <a:t>пщэр</a:t>
            </a:r>
            <a:endParaRPr lang="ru-RU" sz="1000" i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2115" y="2455494"/>
            <a:ext cx="14169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РУССКИЙ</a:t>
            </a:r>
            <a:endParaRPr lang="ru-RU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4275612" y="2447253"/>
            <a:ext cx="17657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АНГЛИЙСКИЙ</a:t>
            </a:r>
            <a:endParaRPr lang="ru-RU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455272" y="2437543"/>
            <a:ext cx="1955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КАБАРДИНСКИЙ</a:t>
            </a:r>
          </a:p>
        </p:txBody>
      </p:sp>
      <p:sp>
        <p:nvSpPr>
          <p:cNvPr id="23" name="Правая круглая скобка 22"/>
          <p:cNvSpPr/>
          <p:nvPr/>
        </p:nvSpPr>
        <p:spPr>
          <a:xfrm>
            <a:off x="6266688" y="2803733"/>
            <a:ext cx="188585" cy="534579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5" name="Правая круглая скобка 24"/>
          <p:cNvSpPr/>
          <p:nvPr/>
        </p:nvSpPr>
        <p:spPr>
          <a:xfrm>
            <a:off x="6245898" y="4048289"/>
            <a:ext cx="209375" cy="414689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6" name="Правая круглая скобка 25"/>
          <p:cNvSpPr/>
          <p:nvPr/>
        </p:nvSpPr>
        <p:spPr>
          <a:xfrm>
            <a:off x="6245897" y="3465983"/>
            <a:ext cx="209375" cy="414689"/>
          </a:xfrm>
          <a:prstGeom prst="rightBracket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7" name="TextBox 26"/>
          <p:cNvSpPr txBox="1"/>
          <p:nvPr/>
        </p:nvSpPr>
        <p:spPr>
          <a:xfrm>
            <a:off x="509248" y="1292352"/>
            <a:ext cx="801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Универсальный набор минимальных ситуаций</a:t>
            </a:r>
          </a:p>
          <a:p>
            <a:r>
              <a:rPr lang="ru-RU" sz="2400" dirty="0"/>
              <a:t>Ср. </a:t>
            </a:r>
            <a:r>
              <a:rPr lang="en-US" sz="2400" dirty="0">
                <a:latin typeface="Lato" panose="020B0604020202020204" charset="0"/>
              </a:rPr>
              <a:t>‘</a:t>
            </a:r>
            <a:r>
              <a:rPr lang="ru-RU" sz="2400" dirty="0"/>
              <a:t>толстый</a:t>
            </a:r>
            <a:r>
              <a:rPr lang="en-US" sz="2400" dirty="0">
                <a:latin typeface="Lato" panose="020B0604020202020204" charset="0"/>
              </a:rPr>
              <a:t>’</a:t>
            </a:r>
            <a:r>
              <a:rPr lang="ru-RU" sz="2400" dirty="0"/>
              <a:t> </a:t>
            </a:r>
            <a:r>
              <a:rPr lang="ru-RU" sz="1800" dirty="0"/>
              <a:t>(фрейм </a:t>
            </a:r>
            <a:r>
              <a:rPr lang="en-US" sz="1800" dirty="0">
                <a:latin typeface="Lato" panose="020B0604020202020204" charset="0"/>
              </a:rPr>
              <a:t>Dimension </a:t>
            </a:r>
            <a:r>
              <a:rPr lang="ru-RU" sz="1800" dirty="0"/>
              <a:t>во </a:t>
            </a:r>
            <a:r>
              <a:rPr lang="ru-RU" sz="1800" dirty="0" err="1"/>
              <a:t>Фреймнете</a:t>
            </a:r>
            <a:r>
              <a:rPr lang="ru-RU" sz="1800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191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2938</Words>
  <Application>Microsoft Office PowerPoint</Application>
  <PresentationFormat>Экран (16:9)</PresentationFormat>
  <Paragraphs>741</Paragraphs>
  <Slides>54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Lato</vt:lpstr>
      <vt:lpstr>Arial</vt:lpstr>
      <vt:lpstr>Calibri</vt:lpstr>
      <vt:lpstr>Raleway</vt:lpstr>
      <vt:lpstr>Streamline</vt:lpstr>
      <vt:lpstr>К определению понятия фрейма</vt:lpstr>
      <vt:lpstr>План лекции</vt:lpstr>
      <vt:lpstr>«Фрейм»: к истории понятия</vt:lpstr>
      <vt:lpstr>Фреймы у Ч. Филлмора</vt:lpstr>
      <vt:lpstr>Фреймы у Ч. Филлмора</vt:lpstr>
      <vt:lpstr>Что нужно для лексической семантики?</vt:lpstr>
      <vt:lpstr>Что нужно для лексической типологии?</vt:lpstr>
      <vt:lpstr>Что нужно для лексической типологии?</vt:lpstr>
      <vt:lpstr>Что нужно для лексической типологии?</vt:lpstr>
      <vt:lpstr>Универсальный набор</vt:lpstr>
      <vt:lpstr>Универсальный набор</vt:lpstr>
      <vt:lpstr>Как составить такой набор?</vt:lpstr>
      <vt:lpstr>Список контекстов: ‘острый’</vt:lpstr>
      <vt:lpstr>Фреймы: ‘острый’</vt:lpstr>
      <vt:lpstr>Фреймы: ‘острый’</vt:lpstr>
      <vt:lpstr>Сложности</vt:lpstr>
      <vt:lpstr>Методы проверки</vt:lpstr>
      <vt:lpstr>Методы проверки</vt:lpstr>
      <vt:lpstr>Эксперимент 1</vt:lpstr>
      <vt:lpstr>Модели дистрибутивной семантики: идеология (Baroni et al. 2013)</vt:lpstr>
      <vt:lpstr>Модели дистрибутивной семантики: идеология</vt:lpstr>
      <vt:lpstr>Модели дистрибутивной семантики: идеология</vt:lpstr>
      <vt:lpstr>Модели дистрибутивной семантики</vt:lpstr>
      <vt:lpstr>Наша гипотеза</vt:lpstr>
      <vt:lpstr>Наша гипотеза</vt:lpstr>
      <vt:lpstr>Наша гипотеза</vt:lpstr>
      <vt:lpstr>Данные</vt:lpstr>
      <vt:lpstr>Типологические данные</vt:lpstr>
      <vt:lpstr>Метрика типологической близости: косинусное расстояние</vt:lpstr>
      <vt:lpstr>Типологическая близость</vt:lpstr>
      <vt:lpstr>Дистрибутивные модели</vt:lpstr>
      <vt:lpstr>Дистрибутивные модели: параметры</vt:lpstr>
      <vt:lpstr>Дистрибутивная близость</vt:lpstr>
      <vt:lpstr>Сопоставление двух наборов данных</vt:lpstr>
      <vt:lpstr>Результаты</vt:lpstr>
      <vt:lpstr>Результаты</vt:lpstr>
      <vt:lpstr>Относительные расстояния между фреймами: семантические карты</vt:lpstr>
      <vt:lpstr>‘острый’: французский язык</vt:lpstr>
      <vt:lpstr>Дистрибутивные модели: картирование</vt:lpstr>
      <vt:lpstr>Многомерное шкалирование (MDS): типологическое пространство</vt:lpstr>
      <vt:lpstr>MDS: дистрибутивное пространство (русский язык)</vt:lpstr>
      <vt:lpstr>MDS: дистрибутивное пространство (французский язык)</vt:lpstr>
      <vt:lpstr>MDS: усредненные координаты фреймов</vt:lpstr>
      <vt:lpstr>Предварительные результаты</vt:lpstr>
      <vt:lpstr>Эксперимент 2</vt:lpstr>
      <vt:lpstr>Представления об организации ментального лексикона</vt:lpstr>
      <vt:lpstr>Экспериментальная техника</vt:lpstr>
      <vt:lpstr>Наш эксперимент</vt:lpstr>
      <vt:lpstr>Осмысленно ли словосочетание?  острый нож  </vt:lpstr>
      <vt:lpstr>Осмысленно ли словосочетание?  острая стрела  </vt:lpstr>
      <vt:lpstr>Наш эксперимент</vt:lpstr>
      <vt:lpstr>Время реакции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spaces seen from different angles: from distributional to typological spaces and back</dc:title>
  <dc:creator>Daria R</dc:creator>
  <cp:lastModifiedBy>Anna Polyanskaya</cp:lastModifiedBy>
  <cp:revision>107</cp:revision>
  <cp:lastPrinted>2018-06-12T07:38:32Z</cp:lastPrinted>
  <dcterms:modified xsi:type="dcterms:W3CDTF">2020-04-29T13:24:13Z</dcterms:modified>
</cp:coreProperties>
</file>