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5" r:id="rId4"/>
    <p:sldId id="269" r:id="rId5"/>
    <p:sldId id="257" r:id="rId6"/>
    <p:sldId id="258" r:id="rId7"/>
    <p:sldId id="286" r:id="rId8"/>
    <p:sldId id="259" r:id="rId9"/>
    <p:sldId id="280" r:id="rId10"/>
    <p:sldId id="287" r:id="rId11"/>
    <p:sldId id="264" r:id="rId12"/>
    <p:sldId id="265" r:id="rId13"/>
    <p:sldId id="266" r:id="rId14"/>
    <p:sldId id="267" r:id="rId15"/>
    <p:sldId id="263" r:id="rId16"/>
    <p:sldId id="281" r:id="rId17"/>
    <p:sldId id="261" r:id="rId18"/>
    <p:sldId id="270" r:id="rId19"/>
    <p:sldId id="271" r:id="rId20"/>
    <p:sldId id="272" r:id="rId21"/>
    <p:sldId id="273" r:id="rId22"/>
    <p:sldId id="274" r:id="rId23"/>
    <p:sldId id="283" r:id="rId24"/>
    <p:sldId id="276" r:id="rId25"/>
    <p:sldId id="277" r:id="rId26"/>
    <p:sldId id="278" r:id="rId27"/>
    <p:sldId id="279" r:id="rId28"/>
    <p:sldId id="28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CC7B1-D551-409D-89A8-19E0583782A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6DB2E-F275-4383-9433-3D2F2E23F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6DB2E-F275-4383-9433-3D2F2E23FED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1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1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6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EB31-3734-4C8F-8995-D417E06C098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inform.ru/pub/ruthes/index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WordNet &amp; </a:t>
            </a:r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br>
              <a:rPr lang="ru-RU" dirty="0"/>
            </a:br>
            <a:r>
              <a:rPr lang="ru-RU" dirty="0"/>
              <a:t>презентация: Дарья Рыжова, Дарья Попова</a:t>
            </a:r>
          </a:p>
          <a:p>
            <a:r>
              <a:rPr lang="ru-RU" dirty="0"/>
              <a:t>(ред. Анна Полянская)</a:t>
            </a:r>
          </a:p>
          <a:p>
            <a:r>
              <a:rPr lang="ru-RU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27638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191F3F-1FFC-45A3-8192-3D17858D4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72" t="79908" r="34130" b="9729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EC34B-CD36-44E7-A3C5-6CB1C024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760" y="365125"/>
            <a:ext cx="4384040" cy="1325563"/>
          </a:xfrm>
        </p:spPr>
        <p:txBody>
          <a:bodyPr/>
          <a:lstStyle/>
          <a:p>
            <a:r>
              <a:rPr lang="en-US" dirty="0"/>
              <a:t>WordNet online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3FAFF8-5750-44F4-9126-2C2B10B3D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1" t="42414"/>
          <a:stretch/>
        </p:blipFill>
        <p:spPr>
          <a:xfrm>
            <a:off x="6778549" y="2387600"/>
            <a:ext cx="5394020" cy="28651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F558BE-E63A-46EB-82A9-387383239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"/>
          <a:stretch/>
        </p:blipFill>
        <p:spPr>
          <a:xfrm>
            <a:off x="0" y="0"/>
            <a:ext cx="6778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7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</a:t>
            </a:r>
            <a:r>
              <a:rPr lang="ru-RU" dirty="0"/>
              <a:t>через</a:t>
            </a:r>
            <a:r>
              <a:rPr lang="en-US" dirty="0"/>
              <a:t> </a:t>
            </a:r>
            <a:r>
              <a:rPr lang="en-US" dirty="0" err="1"/>
              <a:t>nltk</a:t>
            </a:r>
            <a:br>
              <a:rPr lang="ru-RU" dirty="0"/>
            </a:br>
            <a:r>
              <a:rPr lang="ru-RU" sz="3200" dirty="0"/>
              <a:t>(см. тетрадку</a:t>
            </a:r>
            <a:r>
              <a:rPr lang="en-US" sz="3200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методы:</a:t>
            </a: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synsets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– выдает список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synset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один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список лемм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одну лемму</a:t>
            </a:r>
          </a:p>
          <a:p>
            <a:pPr marL="4572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3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name()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definition()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lemmas()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lemma_names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examples()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81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err="1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hyponyms()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hypernyms()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(ы) верхнего уровня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root_hypernyms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member_holonyms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меронимы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member_meronyms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to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similar_tos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lowest_common_hypernyms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(несколько разных метрик)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26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отношения определены только для лемм: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Антонимы – </a:t>
            </a:r>
            <a:r>
              <a:rPr lang="en-US" dirty="0"/>
              <a:t>antonyms()</a:t>
            </a:r>
          </a:p>
          <a:p>
            <a:r>
              <a:rPr lang="ru-RU" dirty="0"/>
              <a:t>Деривационные отношения – </a:t>
            </a:r>
            <a:r>
              <a:rPr lang="en-US" dirty="0" err="1"/>
              <a:t>derivationally_related_forms</a:t>
            </a:r>
            <a:r>
              <a:rPr lang="en-US" dirty="0"/>
              <a:t>()</a:t>
            </a:r>
          </a:p>
          <a:p>
            <a:r>
              <a:rPr lang="ru-RU" dirty="0"/>
              <a:t>Для относительных прилагательных – существительные, от которых они образованы: </a:t>
            </a:r>
            <a:r>
              <a:rPr lang="en-US" dirty="0" err="1"/>
              <a:t>pertainyms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0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http://compling.hss.ntu.edu.sg/omw/</a:t>
            </a:r>
            <a:endParaRPr lang="ru-RU" dirty="0"/>
          </a:p>
          <a:p>
            <a:r>
              <a:rPr lang="ru-RU" dirty="0"/>
              <a:t>За основу взята структура (семантическое дерево) английского </a:t>
            </a:r>
            <a:r>
              <a:rPr lang="ru-RU" dirty="0" err="1"/>
              <a:t>ворднета</a:t>
            </a:r>
            <a:endParaRPr lang="ru-RU" dirty="0"/>
          </a:p>
          <a:p>
            <a:r>
              <a:rPr lang="ru-RU" dirty="0"/>
              <a:t>На нее наложены данные других языков</a:t>
            </a:r>
          </a:p>
          <a:p>
            <a:r>
              <a:rPr lang="ru-RU" dirty="0"/>
              <a:t>Через 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ru-RU" dirty="0"/>
              <a:t>доступны 28</a:t>
            </a:r>
          </a:p>
          <a:p>
            <a:r>
              <a:rPr lang="ru-RU" dirty="0"/>
              <a:t>Существует версия на 150 языков (данные собраны автоматически по </a:t>
            </a:r>
            <a:r>
              <a:rPr lang="en-US" dirty="0"/>
              <a:t>Wiktionary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доступна для скачивания, см.: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http://compling.hss.ntu.edu.sg/omw/summx.html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0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/>
              <a:t>MultiWordNet</a:t>
            </a:r>
            <a:r>
              <a:rPr lang="en-US" dirty="0"/>
              <a:t>: </a:t>
            </a:r>
            <a:r>
              <a:rPr lang="ru-RU" dirty="0"/>
              <a:t>иллюстрация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3602" y="233608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208" y="342046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6532" y="341179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9382" y="430822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2211" y="369580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9600" y="426534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4546" y="236226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0724" y="428957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4748" y="338708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0322" y="463285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0553" y="463285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1147" y="461981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634073" y="279775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954014" y="279775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4146316" y="388213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707830" y="387345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692276" y="388213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</a:t>
            </a:r>
            <a:r>
              <a:rPr lang="ru-RU" dirty="0" err="1"/>
              <a:t>ворднеты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RuWordNet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YARN (Yet Another Russian Net):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https://russianword.net/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6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отличие?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118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WordNet</a:t>
            </a:r>
            <a:r>
              <a:rPr lang="en-US" dirty="0"/>
              <a:t> – </a:t>
            </a:r>
            <a:r>
              <a:rPr lang="ru-RU" dirty="0"/>
              <a:t>парадигматические (вертикальные) отношения</a:t>
            </a:r>
            <a:br>
              <a:rPr lang="ru-RU" dirty="0"/>
            </a:br>
            <a:r>
              <a:rPr lang="ru-RU" dirty="0"/>
              <a:t>(очень грубо: какие слова могут занимать ту же позицию в контексте, что и данное)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FrameNet</a:t>
            </a:r>
            <a:r>
              <a:rPr lang="en-US" dirty="0"/>
              <a:t> – </a:t>
            </a:r>
            <a:r>
              <a:rPr lang="ru-RU" dirty="0"/>
              <a:t>синтагматические (горизонтальные) отношения (очень грубо: какие слова могут сочетаться с данным)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A44C31E0-411B-438F-AADC-68A2BBBD7FE7}"/>
              </a:ext>
            </a:extLst>
          </p:cNvPr>
          <p:cNvSpPr txBox="1">
            <a:spLocks/>
          </p:cNvSpPr>
          <p:nvPr/>
        </p:nvSpPr>
        <p:spPr>
          <a:xfrm>
            <a:off x="318052" y="4849744"/>
            <a:ext cx="11688418" cy="49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Бабушка   купила     на местном    рынке      3кг помидоров за 200 рублей.</a:t>
            </a: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F6104D0A-896A-47C2-9997-4868BB2B2120}"/>
              </a:ext>
            </a:extLst>
          </p:cNvPr>
          <p:cNvSpPr txBox="1">
            <a:spLocks/>
          </p:cNvSpPr>
          <p:nvPr/>
        </p:nvSpPr>
        <p:spPr>
          <a:xfrm>
            <a:off x="318052" y="3994219"/>
            <a:ext cx="1659835" cy="27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Кто?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женщина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дедушка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мама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E6EC1C47-06FC-48E9-B797-EE573C70210E}"/>
              </a:ext>
            </a:extLst>
          </p:cNvPr>
          <p:cNvSpPr txBox="1">
            <a:spLocks/>
          </p:cNvSpPr>
          <p:nvPr/>
        </p:nvSpPr>
        <p:spPr>
          <a:xfrm>
            <a:off x="1842052" y="3994219"/>
            <a:ext cx="1878496" cy="27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Commercial event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приобрела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добыла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заказала</a:t>
            </a: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158B4E31-7964-4AA7-AEE7-E29AC041676E}"/>
              </a:ext>
            </a:extLst>
          </p:cNvPr>
          <p:cNvSpPr txBox="1">
            <a:spLocks/>
          </p:cNvSpPr>
          <p:nvPr/>
        </p:nvSpPr>
        <p:spPr>
          <a:xfrm>
            <a:off x="3720548" y="3994219"/>
            <a:ext cx="1765852" cy="27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локальном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ближайшем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27557E95-E9F2-4D61-A0BD-F6F3F3CB5A2D}"/>
              </a:ext>
            </a:extLst>
          </p:cNvPr>
          <p:cNvSpPr txBox="1">
            <a:spLocks/>
          </p:cNvSpPr>
          <p:nvPr/>
        </p:nvSpPr>
        <p:spPr>
          <a:xfrm>
            <a:off x="5463209" y="3994219"/>
            <a:ext cx="1765852" cy="27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(Где?)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магазине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лавке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развале</a:t>
            </a: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58494811-A839-4484-9612-DB4366C655B2}"/>
              </a:ext>
            </a:extLst>
          </p:cNvPr>
          <p:cNvSpPr txBox="1">
            <a:spLocks/>
          </p:cNvSpPr>
          <p:nvPr/>
        </p:nvSpPr>
        <p:spPr>
          <a:xfrm>
            <a:off x="7414591" y="3994219"/>
            <a:ext cx="1875183" cy="27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Что?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томатов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овощей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продуктов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A57763AE-D0A1-4EB9-A97C-4D947C9AA8CD}"/>
              </a:ext>
            </a:extLst>
          </p:cNvPr>
          <p:cNvSpPr txBox="1">
            <a:spLocks/>
          </p:cNvSpPr>
          <p:nvPr/>
        </p:nvSpPr>
        <p:spPr>
          <a:xfrm>
            <a:off x="9644269" y="3994219"/>
            <a:ext cx="1765852" cy="27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За что?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деньги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22272D9-4259-4E3B-AC70-6E6DEEE9AD88}"/>
              </a:ext>
            </a:extLst>
          </p:cNvPr>
          <p:cNvSpPr/>
          <p:nvPr/>
        </p:nvSpPr>
        <p:spPr>
          <a:xfrm>
            <a:off x="318052" y="4849744"/>
            <a:ext cx="1524000" cy="185054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FC7587F-E072-44BB-B903-FB198B4A9EEC}"/>
              </a:ext>
            </a:extLst>
          </p:cNvPr>
          <p:cNvSpPr/>
          <p:nvPr/>
        </p:nvSpPr>
        <p:spPr>
          <a:xfrm>
            <a:off x="1851991" y="4849744"/>
            <a:ext cx="1524000" cy="185054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C495959-7422-4844-8477-2DCA11C47321}"/>
              </a:ext>
            </a:extLst>
          </p:cNvPr>
          <p:cNvSpPr/>
          <p:nvPr/>
        </p:nvSpPr>
        <p:spPr>
          <a:xfrm>
            <a:off x="3806687" y="4849744"/>
            <a:ext cx="1625047" cy="185054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BFD29-AE38-4B0F-86DD-D8E668A6E580}"/>
              </a:ext>
            </a:extLst>
          </p:cNvPr>
          <p:cNvSpPr/>
          <p:nvPr/>
        </p:nvSpPr>
        <p:spPr>
          <a:xfrm>
            <a:off x="5486400" y="4849743"/>
            <a:ext cx="1331842" cy="185054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59C3EA3-CD42-45DB-84BF-D7B016C39DEB}"/>
              </a:ext>
            </a:extLst>
          </p:cNvPr>
          <p:cNvSpPr/>
          <p:nvPr/>
        </p:nvSpPr>
        <p:spPr>
          <a:xfrm>
            <a:off x="7469256" y="4849743"/>
            <a:ext cx="1765852" cy="185054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3B0EB95-0625-4F03-B462-F035765D915E}"/>
              </a:ext>
            </a:extLst>
          </p:cNvPr>
          <p:cNvSpPr/>
          <p:nvPr/>
        </p:nvSpPr>
        <p:spPr>
          <a:xfrm>
            <a:off x="9644268" y="4849743"/>
            <a:ext cx="1765851" cy="185054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6ECCCD-52A0-48B0-B0BF-4E4165BEC4C4}"/>
              </a:ext>
            </a:extLst>
          </p:cNvPr>
          <p:cNvSpPr/>
          <p:nvPr/>
        </p:nvSpPr>
        <p:spPr>
          <a:xfrm>
            <a:off x="185530" y="4452730"/>
            <a:ext cx="11363740" cy="8249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4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9F011-43EA-421F-A8C1-C50AAB7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60436-2F4B-4333-895F-D1BA0184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17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 такое «правильное» предложение?</a:t>
            </a:r>
          </a:p>
          <a:p>
            <a:pPr marL="0" indent="0">
              <a:buNone/>
            </a:pPr>
            <a:endParaRPr lang="ru-RU" dirty="0"/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Мальчик спит				ОК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Собака ест мясо			ОК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Кошка пьет вода			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Мальчик чихает кошку		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Вода пьет кошку			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Суп чихает				?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7E5EE0-E63C-408F-ACAA-A61A61095679}"/>
              </a:ext>
            </a:extLst>
          </p:cNvPr>
          <p:cNvSpPr/>
          <p:nvPr/>
        </p:nvSpPr>
        <p:spPr>
          <a:xfrm>
            <a:off x="3261698" y="6308209"/>
            <a:ext cx="566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Ср. Н. Хомский: Бесцветные зеленые идеи яростно спят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85F0F1-FB92-45B8-B7AA-438DAEA721FB}"/>
              </a:ext>
            </a:extLst>
          </p:cNvPr>
          <p:cNvSpPr/>
          <p:nvPr/>
        </p:nvSpPr>
        <p:spPr>
          <a:xfrm>
            <a:off x="6838122" y="3751012"/>
            <a:ext cx="5353878" cy="2206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dirty="0">
                <a:solidFill>
                  <a:srgbClr val="C00000"/>
                </a:solidFill>
              </a:rPr>
              <a:t>Грамматические ограничения</a:t>
            </a:r>
          </a:p>
          <a:p>
            <a:pPr>
              <a:lnSpc>
                <a:spcPct val="125000"/>
              </a:lnSpc>
            </a:pPr>
            <a:r>
              <a:rPr lang="ru-RU" sz="2800" dirty="0">
                <a:solidFill>
                  <a:srgbClr val="C00000"/>
                </a:solidFill>
              </a:rPr>
              <a:t>Грамматические ограничения</a:t>
            </a:r>
          </a:p>
          <a:p>
            <a:pPr>
              <a:lnSpc>
                <a:spcPct val="125000"/>
              </a:lnSpc>
            </a:pPr>
            <a:r>
              <a:rPr lang="ru-RU" sz="2800" dirty="0">
                <a:solidFill>
                  <a:srgbClr val="C00000"/>
                </a:solidFill>
              </a:rPr>
              <a:t>Семантические ограничения</a:t>
            </a:r>
          </a:p>
          <a:p>
            <a:pPr>
              <a:lnSpc>
                <a:spcPct val="125000"/>
              </a:lnSpc>
            </a:pPr>
            <a:r>
              <a:rPr lang="ru-RU" sz="2800" dirty="0">
                <a:solidFill>
                  <a:srgbClr val="C00000"/>
                </a:solidFill>
              </a:rPr>
              <a:t>Семантические ограничения</a:t>
            </a:r>
          </a:p>
        </p:txBody>
      </p:sp>
    </p:spTree>
    <p:extLst>
      <p:ext uri="{BB962C8B-B14F-4D97-AF65-F5344CB8AC3E}">
        <p14:creationId xmlns:p14="http://schemas.microsoft.com/office/powerpoint/2010/main" val="6005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Фреймы: теоретическая справка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726977" y="1690688"/>
            <a:ext cx="8502748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 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Понятие фрейма впервые предложено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Марвином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Минским для моделирования баз знаний - искусственный интеллект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лингвистику это понятие принесено Чарльзом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5" name="Рисунок 4" descr="Филлмо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4934" y="853282"/>
            <a:ext cx="21240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1058" y="3005932"/>
            <a:ext cx="20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Чарльз </a:t>
            </a:r>
            <a:r>
              <a:rPr lang="ru-RU" dirty="0" err="1"/>
              <a:t>Филлмор</a:t>
            </a:r>
            <a:endParaRPr lang="ru-RU" dirty="0"/>
          </a:p>
          <a:p>
            <a:r>
              <a:rPr lang="ru-RU" dirty="0"/>
              <a:t>(1929 - 2014)</a:t>
            </a:r>
          </a:p>
        </p:txBody>
      </p:sp>
    </p:spTree>
    <p:extLst>
      <p:ext uri="{BB962C8B-B14F-4D97-AF65-F5344CB8AC3E}">
        <p14:creationId xmlns:p14="http://schemas.microsoft.com/office/powerpoint/2010/main" val="362171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171846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Пример: фрейм </a:t>
            </a:r>
            <a:r>
              <a:rPr lang="en-US" sz="3600" dirty="0"/>
              <a:t>Commercial event (</a:t>
            </a:r>
            <a:r>
              <a:rPr lang="ru-RU" sz="3600" dirty="0" err="1"/>
              <a:t>Филлмор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486693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1486073"/>
            <a:ext cx="10394707" cy="47486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https://framenet2.icsi.berkeley.edu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фреймов, 13 000 лексических единиц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продолжает развиваться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Активно разрабатываются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фреймнеты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для других языков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аналог для русского языка: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http://www.framebank.ru/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5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C745C3-2B21-43F3-B9E7-0AA26B875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53"/>
          <a:stretch/>
        </p:blipFill>
        <p:spPr>
          <a:xfrm>
            <a:off x="148576" y="27711"/>
            <a:ext cx="9131769" cy="2237969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30EF13D-C01B-4858-B327-B07E89536D40}"/>
              </a:ext>
            </a:extLst>
          </p:cNvPr>
          <p:cNvGrpSpPr/>
          <p:nvPr/>
        </p:nvGrpSpPr>
        <p:grpSpPr>
          <a:xfrm>
            <a:off x="148576" y="2357120"/>
            <a:ext cx="6231904" cy="4486710"/>
            <a:chOff x="148576" y="2357120"/>
            <a:chExt cx="8045863" cy="5792685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0DAD632-DF3D-4224-87FB-DF57610EC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76" y="4091946"/>
              <a:ext cx="8045863" cy="4057859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929237C-357A-4530-ABE1-1BAB05EA6F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2057" r="16513"/>
            <a:stretch/>
          </p:blipFill>
          <p:spPr>
            <a:xfrm>
              <a:off x="148576" y="2357120"/>
              <a:ext cx="7623824" cy="1734826"/>
            </a:xfrm>
            <a:prstGeom prst="rect">
              <a:avLst/>
            </a:prstGeom>
          </p:spPr>
        </p:pic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4D6D10-C0E7-4C4C-A7CC-9B82C77F7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825" y="4782075"/>
            <a:ext cx="876345" cy="17780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ABFB10-0171-405E-AFCE-505C558DAF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7"/>
          <a:stretch/>
        </p:blipFill>
        <p:spPr>
          <a:xfrm>
            <a:off x="6533071" y="2805748"/>
            <a:ext cx="2377748" cy="336567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A35ABB0-67F4-4BBB-A6BC-754D4A43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265" y="2472147"/>
            <a:ext cx="1745330" cy="501885"/>
          </a:xfrm>
        </p:spPr>
        <p:txBody>
          <a:bodyPr>
            <a:normAutofit/>
          </a:bodyPr>
          <a:lstStyle/>
          <a:p>
            <a:r>
              <a:rPr lang="ru-RU" sz="2800" dirty="0"/>
              <a:t>примеры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19614E-0381-46FC-AA5F-6D22F1D51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071" y="3202853"/>
            <a:ext cx="4572235" cy="171459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C03C1A7-79C8-4440-A520-37FF4215E72B}"/>
              </a:ext>
            </a:extLst>
          </p:cNvPr>
          <p:cNvSpPr txBox="1">
            <a:spLocks/>
          </p:cNvSpPr>
          <p:nvPr/>
        </p:nvSpPr>
        <p:spPr>
          <a:xfrm>
            <a:off x="6448284" y="3411465"/>
            <a:ext cx="2547321" cy="50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связанные фреймы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2FFD2D-0D58-4EC7-8066-0979A397A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071" y="3842757"/>
            <a:ext cx="4254719" cy="508026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90CF802-CDD7-41CB-9BD9-C60F50BCA62B}"/>
              </a:ext>
            </a:extLst>
          </p:cNvPr>
          <p:cNvSpPr txBox="1">
            <a:spLocks/>
          </p:cNvSpPr>
          <p:nvPr/>
        </p:nvSpPr>
        <p:spPr>
          <a:xfrm>
            <a:off x="9644679" y="-38619"/>
            <a:ext cx="2547321" cy="50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Фрейм </a:t>
            </a:r>
            <a:r>
              <a:rPr lang="en-US" sz="2800" dirty="0" err="1"/>
              <a:t>Commerce_sell</a:t>
            </a:r>
            <a:r>
              <a:rPr lang="ru-RU" sz="2800" dirty="0"/>
              <a:t>: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B1F70C7-0550-45A7-B24F-783B7BD2C8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9825" y="362330"/>
            <a:ext cx="2432175" cy="2457576"/>
          </a:xfrm>
          <a:prstGeom prst="rect">
            <a:avLst/>
          </a:prstGeom>
        </p:spPr>
      </p:pic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62727F00-AE0B-4013-B013-D24C496DE09E}"/>
              </a:ext>
            </a:extLst>
          </p:cNvPr>
          <p:cNvSpPr txBox="1">
            <a:spLocks/>
          </p:cNvSpPr>
          <p:nvPr/>
        </p:nvSpPr>
        <p:spPr>
          <a:xfrm>
            <a:off x="6533071" y="4631636"/>
            <a:ext cx="2650430" cy="595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лексические юниты:</a:t>
            </a:r>
          </a:p>
        </p:txBody>
      </p:sp>
    </p:spTree>
    <p:extLst>
      <p:ext uri="{BB962C8B-B14F-4D97-AF65-F5344CB8AC3E}">
        <p14:creationId xmlns:p14="http://schemas.microsoft.com/office/powerpoint/2010/main" val="404713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</p:txBody>
      </p:sp>
    </p:spTree>
    <p:extLst>
      <p:ext uri="{BB962C8B-B14F-4D97-AF65-F5344CB8AC3E}">
        <p14:creationId xmlns:p14="http://schemas.microsoft.com/office/powerpoint/2010/main" val="301209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name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lexUnit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0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об участниках фрейма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и название</a:t>
            </a:r>
            <a:r>
              <a:rPr lang="en-US" dirty="0"/>
              <a:t> </a:t>
            </a:r>
            <a:r>
              <a:rPr lang="ru-RU" dirty="0"/>
              <a:t>элемента</a:t>
            </a:r>
          </a:p>
          <a:p>
            <a:r>
              <a:rPr lang="ru-RU" dirty="0"/>
              <a:t>Определение</a:t>
            </a:r>
          </a:p>
          <a:p>
            <a:r>
              <a:rPr lang="ru-RU" dirty="0"/>
              <a:t>Тип: ядерный </a:t>
            </a:r>
            <a:r>
              <a:rPr lang="en-US" dirty="0"/>
              <a:t>vs. </a:t>
            </a:r>
            <a:r>
              <a:rPr lang="ru-RU" dirty="0"/>
              <a:t>периферийный </a:t>
            </a:r>
            <a:r>
              <a:rPr lang="en-US" dirty="0"/>
              <a:t>vs. </a:t>
            </a:r>
            <a:r>
              <a:rPr lang="ru-RU" dirty="0"/>
              <a:t>экстра-тематический</a:t>
            </a:r>
          </a:p>
          <a:p>
            <a:r>
              <a:rPr lang="ru-RU" dirty="0"/>
              <a:t>Связь с другими элементами: наличие каких элементов требует, каких – исключает</a:t>
            </a:r>
          </a:p>
        </p:txBody>
      </p:sp>
    </p:spTree>
    <p:extLst>
      <p:ext uri="{BB962C8B-B14F-4D97-AF65-F5344CB8AC3E}">
        <p14:creationId xmlns:p14="http://schemas.microsoft.com/office/powerpoint/2010/main" val="4246874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словах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ru-RU" dirty="0"/>
              <a:t>Определение</a:t>
            </a:r>
          </a:p>
          <a:p>
            <a:r>
              <a:rPr lang="ru-RU" dirty="0"/>
              <a:t>Часть речи</a:t>
            </a:r>
          </a:p>
          <a:p>
            <a:r>
              <a:rPr lang="ru-RU" b="1" dirty="0"/>
              <a:t>Размеченные примеры (!)</a:t>
            </a:r>
          </a:p>
          <a:p>
            <a:r>
              <a:rPr lang="ru-RU" dirty="0"/>
              <a:t>…и некоторые другие</a:t>
            </a:r>
          </a:p>
        </p:txBody>
      </p:sp>
    </p:spTree>
    <p:extLst>
      <p:ext uri="{BB962C8B-B14F-4D97-AF65-F5344CB8AC3E}">
        <p14:creationId xmlns:p14="http://schemas.microsoft.com/office/powerpoint/2010/main" val="1084888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См. тетрадку</a:t>
            </a:r>
          </a:p>
        </p:txBody>
      </p:sp>
    </p:spTree>
    <p:extLst>
      <p:ext uri="{BB962C8B-B14F-4D97-AF65-F5344CB8AC3E}">
        <p14:creationId xmlns:p14="http://schemas.microsoft.com/office/powerpoint/2010/main" val="307643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D2278-DC4C-472D-918E-7490BF7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решать?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7FE5A-0300-48CD-9778-AA1C69DA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Грамматическая правильность: </a:t>
            </a:r>
          </a:p>
          <a:p>
            <a:pPr marL="0" indent="0">
              <a:buNone/>
            </a:pPr>
            <a:r>
              <a:rPr lang="en-US" dirty="0"/>
              <a:t>Noun </a:t>
            </a:r>
            <a:r>
              <a:rPr lang="en-US" dirty="0" err="1"/>
              <a:t>ntVerb</a:t>
            </a:r>
            <a:r>
              <a:rPr lang="en-US" dirty="0"/>
              <a:t>; Noun </a:t>
            </a:r>
            <a:r>
              <a:rPr lang="en-US" dirty="0" err="1"/>
              <a:t>tVerb</a:t>
            </a:r>
            <a:r>
              <a:rPr lang="en-US" dirty="0"/>
              <a:t> Noun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И.п</a:t>
            </a:r>
            <a:r>
              <a:rPr lang="ru-RU" dirty="0"/>
              <a:t>.</a:t>
            </a:r>
            <a:r>
              <a:rPr lang="en-US" dirty="0"/>
              <a:t>                </a:t>
            </a:r>
            <a:r>
              <a:rPr lang="ru-RU" dirty="0"/>
              <a:t>; </a:t>
            </a:r>
            <a:r>
              <a:rPr lang="ru-RU" dirty="0" err="1"/>
              <a:t>И.п</a:t>
            </a:r>
            <a:r>
              <a:rPr lang="ru-RU" dirty="0"/>
              <a:t>.</a:t>
            </a:r>
            <a:r>
              <a:rPr lang="en-US" dirty="0"/>
              <a:t>             </a:t>
            </a:r>
            <a:r>
              <a:rPr lang="ru-RU" dirty="0"/>
              <a:t> </a:t>
            </a:r>
            <a:r>
              <a:rPr lang="ru-RU" dirty="0" err="1"/>
              <a:t>Косв</a:t>
            </a:r>
            <a:r>
              <a:rPr lang="ru-RU" dirty="0"/>
              <a:t> (Вин)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что делать с семантической правильностью?</a:t>
            </a:r>
          </a:p>
        </p:txBody>
      </p:sp>
    </p:spTree>
    <p:extLst>
      <p:ext uri="{BB962C8B-B14F-4D97-AF65-F5344CB8AC3E}">
        <p14:creationId xmlns:p14="http://schemas.microsoft.com/office/powerpoint/2010/main" val="140206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идея: тезаурус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97611"/>
            <a:ext cx="10515600" cy="4179351"/>
          </a:xfrm>
        </p:spPr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http://www.labinform.ru/pub/ruthes/index.htm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распространяется по запросу в формате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отношения выше-ниже и часть-целое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4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5287617"/>
          </a:xfrm>
        </p:spPr>
        <p:txBody>
          <a:bodyPr>
            <a:normAutofit/>
          </a:bodyPr>
          <a:lstStyle/>
          <a:p>
            <a:r>
              <a:rPr lang="ru-RU" dirty="0"/>
              <a:t>Выше-ниже (</a:t>
            </a:r>
            <a:r>
              <a:rPr lang="ru-RU" dirty="0" err="1"/>
              <a:t>родо</a:t>
            </a:r>
            <a:r>
              <a:rPr lang="ru-RU" dirty="0"/>
              <a:t>-видовые): </a:t>
            </a:r>
          </a:p>
          <a:p>
            <a:pPr lvl="1"/>
            <a:r>
              <a:rPr lang="ru-RU" dirty="0"/>
              <a:t>Гипонимы - видовые названия</a:t>
            </a:r>
          </a:p>
          <a:p>
            <a:pPr lvl="1"/>
            <a:r>
              <a:rPr lang="ru-RU" dirty="0" err="1"/>
              <a:t>Гиперонимы</a:t>
            </a:r>
            <a:r>
              <a:rPr lang="ru-RU" dirty="0"/>
              <a:t> - родовые названия</a:t>
            </a:r>
          </a:p>
          <a:p>
            <a:pPr marL="457200" lvl="1" indent="0">
              <a:buNone/>
            </a:pPr>
            <a:r>
              <a:rPr lang="ru-RU" sz="2000" dirty="0"/>
              <a:t>собака – гипоним по отношению к животному и </a:t>
            </a:r>
            <a:r>
              <a:rPr lang="ru-RU" sz="2000" dirty="0" err="1"/>
              <a:t>гипероним</a:t>
            </a:r>
            <a:r>
              <a:rPr lang="ru-RU" sz="2000" dirty="0"/>
              <a:t> по отношению к дворняжке</a:t>
            </a:r>
          </a:p>
          <a:p>
            <a:pPr lvl="1"/>
            <a:r>
              <a:rPr lang="ru-RU" dirty="0" err="1"/>
              <a:t>Когипонимы</a:t>
            </a:r>
            <a:r>
              <a:rPr lang="ru-RU" dirty="0"/>
              <a:t> - слова одного уровня</a:t>
            </a:r>
          </a:p>
          <a:p>
            <a:pPr marL="457200" lvl="1" indent="0">
              <a:buNone/>
            </a:pPr>
            <a:r>
              <a:rPr lang="ru-RU" sz="2000" dirty="0"/>
              <a:t>собака и кошка, овчарка и колли, чай и кофе</a:t>
            </a:r>
          </a:p>
          <a:p>
            <a:r>
              <a:rPr lang="ru-RU" dirty="0"/>
              <a:t>Синонимы, антонимы</a:t>
            </a:r>
          </a:p>
          <a:p>
            <a:r>
              <a:rPr lang="ru-RU" dirty="0"/>
              <a:t>Часть-целое:</a:t>
            </a:r>
          </a:p>
          <a:p>
            <a:pPr lvl="1"/>
            <a:r>
              <a:rPr lang="ru-RU" dirty="0" err="1"/>
              <a:t>Меронимы</a:t>
            </a:r>
            <a:r>
              <a:rPr lang="ru-RU" dirty="0"/>
              <a:t> - понятие, отражающее составную часть другого понятия</a:t>
            </a:r>
          </a:p>
          <a:p>
            <a:pPr marL="457200" lvl="1" indent="0">
              <a:buNone/>
            </a:pPr>
            <a:r>
              <a:rPr lang="ru-RU" sz="2000" i="1" dirty="0"/>
              <a:t>винчестер</a:t>
            </a:r>
            <a:r>
              <a:rPr lang="ru-RU" sz="2000" dirty="0"/>
              <a:t> и </a:t>
            </a:r>
            <a:r>
              <a:rPr lang="ru-RU" sz="2000" i="1" dirty="0"/>
              <a:t>монитор</a:t>
            </a:r>
            <a:r>
              <a:rPr lang="ru-RU" sz="2000" dirty="0"/>
              <a:t> по отношению к </a:t>
            </a:r>
            <a:r>
              <a:rPr lang="ru-RU" sz="2000" i="1" dirty="0"/>
              <a:t>компьютеру</a:t>
            </a:r>
            <a:endParaRPr lang="ru-RU" sz="2000" dirty="0"/>
          </a:p>
          <a:p>
            <a:pPr lvl="1"/>
            <a:r>
              <a:rPr lang="ru-RU" dirty="0" err="1"/>
              <a:t>Холонимы</a:t>
            </a:r>
            <a:r>
              <a:rPr lang="ru-RU" dirty="0"/>
              <a:t> -  понятие, относящееся к другому понятию, как целое к своей составной части</a:t>
            </a:r>
          </a:p>
          <a:p>
            <a:pPr marL="457200" lvl="1" indent="0">
              <a:buNone/>
            </a:pPr>
            <a:r>
              <a:rPr lang="ru-RU" sz="2000" i="1" dirty="0"/>
              <a:t>компьютер</a:t>
            </a:r>
            <a:r>
              <a:rPr lang="ru-RU" sz="2000" dirty="0"/>
              <a:t> по отношению к </a:t>
            </a:r>
            <a:r>
              <a:rPr lang="ru-RU" sz="2000" i="1" dirty="0"/>
              <a:t>винчестеру</a:t>
            </a:r>
            <a:r>
              <a:rPr lang="ru-RU" sz="2000" dirty="0"/>
              <a:t> и </a:t>
            </a:r>
            <a:r>
              <a:rPr lang="ru-RU" sz="2000" i="1" dirty="0"/>
              <a:t>монитору</a:t>
            </a:r>
            <a:r>
              <a:rPr lang="ru-RU" sz="2000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7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F81C0-52E1-4421-9168-4D470D2B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Вопрос: </a:t>
            </a:r>
            <a:r>
              <a:rPr lang="ru-RU" dirty="0" err="1"/>
              <a:t>сем.отношения</a:t>
            </a:r>
            <a:r>
              <a:rPr lang="ru-RU" dirty="0"/>
              <a:t> устанавливаются между словами или значениями слов?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E8244-3CB2-4E64-9790-EB8E519B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Ср. антонимы:</a:t>
            </a:r>
          </a:p>
          <a:p>
            <a:pPr fontAlgn="base"/>
            <a:r>
              <a:rPr lang="ru-RU" dirty="0"/>
              <a:t>Старый – молодой</a:t>
            </a:r>
          </a:p>
          <a:p>
            <a:pPr fontAlgn="base"/>
            <a:r>
              <a:rPr lang="ru-RU" dirty="0"/>
              <a:t>Старый – новый</a:t>
            </a:r>
          </a:p>
          <a:p>
            <a:pPr fontAlgn="base"/>
            <a:r>
              <a:rPr lang="ru-RU" dirty="0"/>
              <a:t>Легкий – тяжелый</a:t>
            </a:r>
          </a:p>
          <a:p>
            <a:pPr fontAlgn="base"/>
            <a:r>
              <a:rPr lang="ru-RU" dirty="0"/>
              <a:t>Легкий – теплый</a:t>
            </a:r>
          </a:p>
          <a:p>
            <a:pPr marL="0" indent="0">
              <a:buNone/>
            </a:pPr>
            <a:r>
              <a:rPr lang="ru-RU" dirty="0"/>
              <a:t>Ср. синонимы:</a:t>
            </a:r>
          </a:p>
          <a:p>
            <a:pPr fontAlgn="base"/>
            <a:r>
              <a:rPr lang="ru-RU" dirty="0"/>
              <a:t>Туча – облако</a:t>
            </a:r>
          </a:p>
          <a:p>
            <a:pPr fontAlgn="base"/>
            <a:r>
              <a:rPr lang="ru-RU" dirty="0"/>
              <a:t>Туча дел – море, гора, уйма, куча…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скачивания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 через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(слово в </a:t>
            </a:r>
            <a:r>
              <a:rPr lang="ru-RU" u="sng" dirty="0"/>
              <a:t>данном значении </a:t>
            </a:r>
            <a:r>
              <a:rPr lang="ru-RU" dirty="0"/>
              <a:t>и его </a:t>
            </a:r>
            <a:r>
              <a:rPr lang="ru-RU" u="sng" dirty="0"/>
              <a:t>синонимы</a:t>
            </a:r>
            <a:r>
              <a:rPr lang="ru-RU" dirty="0"/>
              <a:t>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WordNet-a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WordNet-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ы с той же структурой для других языков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07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Фрагмент структуры </a:t>
            </a:r>
            <a:r>
              <a:rPr lang="en-US" dirty="0"/>
              <a:t>WordNet</a:t>
            </a:r>
            <a:r>
              <a:rPr lang="ru-RU" dirty="0"/>
              <a:t>-а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674" y="234624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280" y="343062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0604" y="342195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3454" y="431838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96" y="3465069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672" y="427550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4347" y="2334612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4796" y="429973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0072" y="363588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1315" y="463693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7766" y="463693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5219" y="462997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4347" y="4297246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078145" y="280791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398086" y="280791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590388" y="389229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151902" y="388361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36348" y="389229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2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1291</Words>
  <Application>Microsoft Office PowerPoint</Application>
  <PresentationFormat>Широкоэкранный</PresentationFormat>
  <Paragraphs>238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WordNet &amp; FrameNet</vt:lpstr>
      <vt:lpstr>Зачем?</vt:lpstr>
      <vt:lpstr>Как решать?</vt:lpstr>
      <vt:lpstr>WORDNET</vt:lpstr>
      <vt:lpstr>Общая идея: тезаурус</vt:lpstr>
      <vt:lpstr>Типы семантических отношений</vt:lpstr>
      <vt:lpstr>Вопрос: сем.отношения устанавливаются между словами или значениями слов?</vt:lpstr>
      <vt:lpstr>WordNet</vt:lpstr>
      <vt:lpstr>Фрагмент структуры WordNet-а</vt:lpstr>
      <vt:lpstr>WordNet online</vt:lpstr>
      <vt:lpstr>WordNet через nltk (см. тетрадку)</vt:lpstr>
      <vt:lpstr>Синсет</vt:lpstr>
      <vt:lpstr>Отношения между синсетами</vt:lpstr>
      <vt:lpstr>Некоторые отношения определены только для лемм:</vt:lpstr>
      <vt:lpstr>MultiWordNet</vt:lpstr>
      <vt:lpstr>MultiWordNet: иллюстрация</vt:lpstr>
      <vt:lpstr>Русские ворднеты</vt:lpstr>
      <vt:lpstr>FRAMENET</vt:lpstr>
      <vt:lpstr>В чем отличие?</vt:lpstr>
      <vt:lpstr>Фреймы: теоретическая справка</vt:lpstr>
      <vt:lpstr>Пример: фрейм Commercial event (Филлмор)</vt:lpstr>
      <vt:lpstr>FrameNet</vt:lpstr>
      <vt:lpstr>примеры</vt:lpstr>
      <vt:lpstr>FrameNet из nltk</vt:lpstr>
      <vt:lpstr>FrameNet из nltk</vt:lpstr>
      <vt:lpstr>Сведения об участниках фрейма</vt:lpstr>
      <vt:lpstr>Сведения о словах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 &amp; FrameNet</dc:title>
  <dc:creator>Дарья Рыжова</dc:creator>
  <cp:lastModifiedBy>Anna Polyanskaya</cp:lastModifiedBy>
  <cp:revision>35</cp:revision>
  <dcterms:created xsi:type="dcterms:W3CDTF">2020-04-17T21:20:48Z</dcterms:created>
  <dcterms:modified xsi:type="dcterms:W3CDTF">2020-04-29T13:24:16Z</dcterms:modified>
</cp:coreProperties>
</file>