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Каждый себя представляет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ПОЛЯНСКАЯ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ПОЛЯНСКАЯ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ЩЕРБАКОВА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ЩЕРБАКОВА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ПОЛЯНСКАЯ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ЩЕРБАКОВА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СТРАТУЛАТ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ПОЛЯНСКАЯ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ПОЛЯНСКАЯ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ЩЕРБАКОВА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ЩЕРБАКОВА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СТРАТУЛАТ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СТРАТУЛАТ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СТРАТУЛАТ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88775" y="1747197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ru" sz="2400">
                <a:latin typeface="Georgia"/>
                <a:ea typeface="Georgia"/>
                <a:cs typeface="Georgia"/>
                <a:sym typeface="Georgia"/>
              </a:rPr>
              <a:t>Тестовый  корпус с параллельной синтаксической разметкой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37088" y="2585988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ru" sz="1800">
                <a:latin typeface="Georgia"/>
                <a:ea typeface="Georgia"/>
                <a:cs typeface="Georgia"/>
                <a:sym typeface="Georgia"/>
              </a:rPr>
              <a:t>Оценка </a:t>
            </a:r>
            <a:r>
              <a:rPr i="1" lang="ru" sz="1800">
                <a:latin typeface="Georgia"/>
                <a:ea typeface="Georgia"/>
                <a:cs typeface="Georgia"/>
                <a:sym typeface="Georgia"/>
              </a:rPr>
              <a:t>usability ресурса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i="1" sz="1500">
              <a:latin typeface="Georgia"/>
              <a:ea typeface="Georgia"/>
              <a:cs typeface="Georgia"/>
              <a:sym typeface="Georgia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Выполнили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студенты  1  курса ФиКЛ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Полянская Анна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Стратулат  Екатерина</a:t>
            </a:r>
          </a:p>
          <a:p>
            <a:pPr lvl="0" algn="r">
              <a:spcBef>
                <a:spcPts val="0"/>
              </a:spcBef>
              <a:buNone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Щербакова Анна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795100" y="4643275"/>
            <a:ext cx="1522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ru" sz="11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Москва, 2017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401975" y="397450"/>
            <a:ext cx="4089000" cy="6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ru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П</a:t>
            </a:r>
            <a:r>
              <a:rPr i="1" lang="ru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ример поискового запроса №1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6235" l="0" r="1980" t="15718"/>
          <a:stretch/>
        </p:blipFill>
        <p:spPr>
          <a:xfrm>
            <a:off x="526613" y="1280400"/>
            <a:ext cx="8090776" cy="36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273500" y="397450"/>
            <a:ext cx="2979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word1: nn , fem , nom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word2: nn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91100" y="305550"/>
            <a:ext cx="2979900" cy="81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Потом link1 type: homo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5943" l="0" r="1661" t="12756"/>
          <a:stretch/>
        </p:blipFill>
        <p:spPr>
          <a:xfrm>
            <a:off x="401550" y="967796"/>
            <a:ext cx="8340900" cy="38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415325" y="424675"/>
            <a:ext cx="4347600" cy="6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Пример поискового запроса №2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8944" l="0" r="1526" t="13548"/>
          <a:stretch/>
        </p:blipFill>
        <p:spPr>
          <a:xfrm>
            <a:off x="482100" y="1283200"/>
            <a:ext cx="8179800" cy="36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545425" y="359425"/>
            <a:ext cx="3262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word1: nn , fem , nom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word2: adj , fem , nom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subTitle"/>
          </p:nvPr>
        </p:nvSpPr>
        <p:spPr>
          <a:xfrm>
            <a:off x="504426" y="421455"/>
            <a:ext cx="3627900" cy="43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Georgia"/>
                <a:ea typeface="Georgia"/>
                <a:cs typeface="Georgia"/>
                <a:sym typeface="Georgia"/>
              </a:rPr>
              <a:t>П</a:t>
            </a:r>
            <a:r>
              <a:rPr i="1" lang="ru" sz="1800">
                <a:latin typeface="Georgia"/>
                <a:ea typeface="Georgia"/>
                <a:cs typeface="Georgia"/>
                <a:sym typeface="Georgia"/>
              </a:rPr>
              <a:t>отом word1: поездка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13701" l="0" r="1516" t="12273"/>
          <a:stretch/>
        </p:blipFill>
        <p:spPr>
          <a:xfrm>
            <a:off x="261825" y="1076575"/>
            <a:ext cx="8620352" cy="36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84350" y="333875"/>
            <a:ext cx="87753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ru" sz="2400">
                <a:latin typeface="Georgia"/>
                <a:ea typeface="Georgia"/>
                <a:cs typeface="Georgia"/>
                <a:sym typeface="Georgia"/>
              </a:rPr>
              <a:t>Результаты и выдача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6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Плюсы: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Результаты поискового запроса отображаются списком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Для каждого предложения указан его порядковый номер в общем банке деревьев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В выдаче искомые слова выделяются в рамку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При наведении на любое слово из предложения мы можем видеть его синтаксические и морфологические признаки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Главное слово в паре подсвечивается желтым цветом, зависимое слово выделяется красным цветом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6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Минусы:</a:t>
            </a:r>
          </a:p>
          <a:p>
            <a:pPr indent="-330200" lvl="0" marL="457200" marR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Отсутствие возможности скачать полученные результаты в каком-либо виде</a:t>
            </a:r>
          </a:p>
          <a:p>
            <a:pPr indent="-330200" lvl="0" marL="457200" marR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Результаты выдачи нельзя никак упорядочить или сортировать</a:t>
            </a:r>
          </a:p>
          <a:p>
            <a:pPr indent="-330200" lvl="0" marL="457200" marR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i="1" lang="ru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Нет возможности пользоваться методом   KWIC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ru">
                <a:latin typeface="Georgia"/>
                <a:ea typeface="Georgia"/>
                <a:cs typeface="Georgia"/>
                <a:sym typeface="Georgia"/>
              </a:rPr>
              <a:t>Заключение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1900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>
              <a:spcBef>
                <a:spcPts val="0"/>
              </a:spcBef>
              <a:spcAft>
                <a:spcPts val="800"/>
              </a:spcAft>
              <a:buNone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Данный ресурс позволит выявить наиболее</a:t>
            </a:r>
          </a:p>
          <a:p>
            <a:pPr indent="-330200" lvl="0" marL="457200" marR="0" rtl="0">
              <a:spcBef>
                <a:spcPts val="0"/>
              </a:spcBef>
              <a:spcAft>
                <a:spcPts val="80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надежно устанавливаемые синтаксические связи</a:t>
            </a:r>
          </a:p>
          <a:p>
            <a:pPr indent="-330200" lvl="0" marL="457200" marR="0" rtl="0">
              <a:spcBef>
                <a:spcPts val="0"/>
              </a:spcBef>
              <a:spcAft>
                <a:spcPts val="80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сложные и проблемные места синтаксической разметки для русского языка</a:t>
            </a:r>
          </a:p>
          <a:p>
            <a:pPr indent="-330200" lvl="0" marL="457200" marR="0" rtl="0">
              <a:spcBef>
                <a:spcPts val="0"/>
              </a:spcBef>
              <a:spcAft>
                <a:spcPts val="80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актуальные потребности пользователей</a:t>
            </a:r>
          </a:p>
          <a:p>
            <a:pPr lvl="0" marR="0" rtl="0">
              <a:spcBef>
                <a:spcPts val="0"/>
              </a:spcBef>
              <a:spcAft>
                <a:spcPts val="800"/>
              </a:spcAft>
              <a:buNone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На нем можно отработать технологию синтаксического поиска для корпуса большого объема. </a:t>
            </a:r>
          </a:p>
          <a:p>
            <a:pPr lvl="0" marR="0" rtl="0">
              <a:spcBef>
                <a:spcPts val="0"/>
              </a:spcBef>
              <a:spcAft>
                <a:spcPts val="800"/>
              </a:spcAft>
              <a:buNone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Корпус позволит апробировать методы автоматического или полуавтоматического исправления ошибок автоматических разметчиков.</a:t>
            </a:r>
          </a:p>
          <a:p>
            <a:pPr lvl="0" marR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556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ru">
                <a:latin typeface="Georgia"/>
                <a:ea typeface="Georgia"/>
                <a:cs typeface="Georgia"/>
                <a:sym typeface="Georgia"/>
              </a:rPr>
              <a:t>Введение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0675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1" i="1" lang="ru" sz="1600">
                <a:latin typeface="Georgia"/>
                <a:ea typeface="Georgia"/>
                <a:cs typeface="Georgia"/>
                <a:sym typeface="Georgia"/>
              </a:rPr>
              <a:t>RUSSIAN    SYNTAX TREE BANK   (RSTB)</a:t>
            </a: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   – банк синтаксических деревьев.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В нем представлены   результаты     разбора   64800 предложений (1 млн словоупотреблений)   тремя    автоматическими     системами   синтаксического анализа:  SyntAtom, SemSin, Russian Malt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На сайте   также    представлено   800 предложений из этого    корпуса, выбранных случайным образом и размеченных вручную. Для создания эталонного    корпуса из тестового     корпуса было выбрано 800 предложений случайным образом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Все три   системы используют   синтаксическое представление в виде деревьев зависимостей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392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ru">
                <a:latin typeface="Georgia"/>
                <a:ea typeface="Georgia"/>
                <a:cs typeface="Georgia"/>
                <a:sym typeface="Georgia"/>
              </a:rPr>
              <a:t>Дизайн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4825" y="1347638"/>
            <a:ext cx="4375200" cy="191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 u="sng">
                <a:latin typeface="Georgia"/>
                <a:ea typeface="Georgia"/>
                <a:cs typeface="Georgia"/>
                <a:sym typeface="Georgia"/>
              </a:rPr>
              <a:t>Главная страница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Выполнена в приятной   цветовой   гамме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Присутствуют       2 кнопки: “Информация о проекте”   и “Смотреть разметку”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500">
                <a:latin typeface="Georgia"/>
                <a:ea typeface="Georgia"/>
                <a:cs typeface="Georgia"/>
                <a:sym typeface="Georgia"/>
              </a:rPr>
              <a:t>Не масштабируется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015350" y="1152700"/>
            <a:ext cx="36321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ru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“Смотреть     разметку”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Georgia"/>
              <a:buChar char="●"/>
            </a:pPr>
            <a:r>
              <a:rPr i="1" lang="ru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Б</a:t>
            </a:r>
            <a:r>
              <a:rPr i="1" lang="ru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елый фон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Georgia"/>
              <a:buChar char="●"/>
            </a:pPr>
            <a:r>
              <a:rPr i="1" lang="ru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Вверху расположен заголовок “Tree Bank”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Georgia"/>
              <a:buChar char="●"/>
            </a:pPr>
            <a:r>
              <a:rPr i="1" lang="ru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Использованы дефолтные   кнопки, разделители,  таблицы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Georgia"/>
              <a:buChar char="●"/>
            </a:pPr>
            <a:r>
              <a:rPr i="1" lang="ru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Колонка с системами синтаксического анализа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Georgia"/>
              <a:buChar char="●"/>
            </a:pPr>
            <a:r>
              <a:rPr i="1" lang="ru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Поисковая строка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22775" y="3621175"/>
            <a:ext cx="37989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Сайт    удобен в использовании 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планшета/  смартфона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00" y="209475"/>
            <a:ext cx="4160175" cy="24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5731" t="0"/>
          <a:stretch/>
        </p:blipFill>
        <p:spPr>
          <a:xfrm>
            <a:off x="1272400" y="2800900"/>
            <a:ext cx="4469150" cy="22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11142" r="20246" t="0"/>
          <a:stretch/>
        </p:blipFill>
        <p:spPr>
          <a:xfrm>
            <a:off x="4969500" y="844950"/>
            <a:ext cx="3914201" cy="24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671700" y="2663550"/>
            <a:ext cx="340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</a:pPr>
            <a:r>
              <a:rPr i="1" lang="ru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Ресурс создавался при поддержке программы Академии наук РФ «Корпусная лингвистика»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460950" y="52007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ru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Р</a:t>
            </a:r>
            <a:r>
              <a:rPr b="1" i="1" lang="ru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есурс глазами новичка и помощь пользователю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28350" y="1471107"/>
            <a:ext cx="7709700" cy="68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Char char="●"/>
            </a:pPr>
            <a:r>
              <a:rPr i="1" lang="ru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В разделе «Информация о проекте» можно найти краткие сведения о банке синтаксических деревьев и ручной разметке.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10610" r="20975" t="0"/>
          <a:stretch/>
        </p:blipFill>
        <p:spPr>
          <a:xfrm>
            <a:off x="460950" y="2451150"/>
            <a:ext cx="2956788" cy="20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675" y="2451150"/>
            <a:ext cx="5228551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95250" y="3516175"/>
            <a:ext cx="529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Georgia"/>
              <a:buChar char="●"/>
            </a:pPr>
            <a:r>
              <a:rPr i="1" lang="ru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Нажимаем на “здесь”. Перед нами открывается окно с вариантами разметки синтаксических конструкций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653175" y="680375"/>
            <a:ext cx="42954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</a:pPr>
            <a:r>
              <a:rPr i="1" lang="ru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Ниже приводится расшифровка сокращений: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13" y="1667213"/>
            <a:ext cx="4095324" cy="1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14288" r="15942" t="0"/>
          <a:stretch/>
        </p:blipFill>
        <p:spPr>
          <a:xfrm>
            <a:off x="396788" y="408534"/>
            <a:ext cx="3984875" cy="2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06100" y="3371000"/>
            <a:ext cx="81318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Georgia"/>
              <a:buChar char="●"/>
            </a:pPr>
            <a:r>
              <a:rPr i="1" lang="ru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Найти данные подсказки  было не очень просто, поэтому  выгоднее расположить кнопку “Помощь” на главной странице сайта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Georgia"/>
              <a:buChar char="●"/>
            </a:pPr>
            <a:r>
              <a:rPr i="1" lang="ru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Не помешали бы скриншоты с примерами поиска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Georgia"/>
              <a:buChar char="●"/>
            </a:pPr>
            <a:r>
              <a:rPr i="1" lang="ru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Расшифровки всех терминов и сокращений находятся на внешних страницах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Georgia"/>
              <a:buChar char="●"/>
            </a:pPr>
            <a:r>
              <a:rPr i="1" lang="ru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Этап-3 вообще не описывается в  разделе с информацией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556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Слои разметки: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53600" y="883674"/>
            <a:ext cx="7636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26225" y="1141800"/>
            <a:ext cx="8064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8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М</a:t>
            </a:r>
            <a:r>
              <a:rPr i="1" lang="ru" sz="18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орфосинтаксическая разметка</a:t>
            </a:r>
            <a:r>
              <a:rPr i="1" lang="ru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i="1" lang="ru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помимо морфологической информации, приписанной каждому слову текста, для каждого предложения задана его синтаксическая структура)</a:t>
            </a:r>
            <a:r>
              <a:rPr i="1" lang="ru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800" u="sng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Лемматизация</a:t>
            </a:r>
            <a:r>
              <a:rPr i="1" lang="ru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i="1" lang="ru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приведение слова к начальной форме)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Georgia"/>
              <a:buChar char="●"/>
            </a:pPr>
            <a:r>
              <a:rPr i="1" lang="ru" sz="1800" u="sng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Токенизация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ru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i="1" lang="ru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разбиение текста на единицы (слова, знаки препинания) для дальнейшей обработки)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556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ru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Продвинутый функционал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 u="sng">
                <a:latin typeface="Georgia"/>
                <a:ea typeface="Georgia"/>
                <a:cs typeface="Georgia"/>
                <a:sym typeface="Georgia"/>
              </a:rPr>
              <a:t>ПЛЮСЫ: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Бесплатный доступ к корпусу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Слово, которое мы ввели в поисковую строку выделяется в рамку, а при наведении на любое из слов мы можем видеть их зависимость друг от друга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Подсветка главного слова  желтым цветом, зависимого - красным при наведении на него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 u="sng">
                <a:latin typeface="Georgia"/>
                <a:ea typeface="Georgia"/>
                <a:cs typeface="Georgia"/>
                <a:sym typeface="Georgia"/>
              </a:rPr>
              <a:t>МИНУСЫ: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Нет возможности поиска слов с помощью операторов по типу “мам*”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Нет удобных механизмов для сортировки запросов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ru" sz="1600">
                <a:latin typeface="Georgia"/>
                <a:ea typeface="Georgia"/>
                <a:cs typeface="Georgia"/>
                <a:sym typeface="Georgia"/>
              </a:rPr>
              <a:t>Долго обрабатываются сложные запросы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532175" y="18757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ru" sz="3000">
                <a:latin typeface="Georgia"/>
                <a:ea typeface="Georgia"/>
                <a:cs typeface="Georgia"/>
                <a:sym typeface="Georgia"/>
              </a:rPr>
              <a:t>Корпус в действии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13225" y="956925"/>
            <a:ext cx="84600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1.Поиск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Переключив на “Numbers”: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Переключив на </a:t>
            </a:r>
            <a:r>
              <a:rPr b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i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Search</a:t>
            </a:r>
            <a:r>
              <a:rPr b="1"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”,</a:t>
            </a:r>
            <a:r>
              <a:rPr lang="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мы видим следующее: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20717" l="0" r="0" t="20559"/>
          <a:stretch/>
        </p:blipFill>
        <p:spPr>
          <a:xfrm>
            <a:off x="1703807" y="2033400"/>
            <a:ext cx="7169418" cy="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75" y="3684875"/>
            <a:ext cx="6434754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