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webextensions/webextension1.xml" ContentType="application/vnd.ms-office.webextension+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webextensions/webextension2.xml" ContentType="application/vnd.ms-office.webextension+xml"/>
  <Override PartName="/ppt/webextensions/webextension3.xml" ContentType="application/vnd.ms-office.webextension+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6" r:id="rId2"/>
    <p:sldId id="266" r:id="rId3"/>
    <p:sldId id="258" r:id="rId4"/>
    <p:sldId id="269" r:id="rId5"/>
    <p:sldId id="271" r:id="rId6"/>
    <p:sldId id="259" r:id="rId7"/>
    <p:sldId id="267" r:id="rId8"/>
    <p:sldId id="268" r:id="rId9"/>
    <p:sldId id="260" r:id="rId10"/>
    <p:sldId id="261" r:id="rId11"/>
    <p:sldId id="274" r:id="rId12"/>
    <p:sldId id="273" r:id="rId13"/>
    <p:sldId id="282" r:id="rId14"/>
    <p:sldId id="275" r:id="rId15"/>
    <p:sldId id="276" r:id="rId16"/>
    <p:sldId id="277" r:id="rId17"/>
    <p:sldId id="272" r:id="rId18"/>
    <p:sldId id="263" r:id="rId19"/>
    <p:sldId id="279" r:id="rId20"/>
    <p:sldId id="280" r:id="rId21"/>
    <p:sldId id="283" r:id="rId22"/>
    <p:sldId id="284" r:id="rId23"/>
    <p:sldId id="278" r:id="rId24"/>
    <p:sldId id="287" r:id="rId25"/>
    <p:sldId id="285" r:id="rId26"/>
    <p:sldId id="286" r:id="rId27"/>
    <p:sldId id="262" r:id="rId28"/>
    <p:sldId id="264" r:id="rId29"/>
    <p:sldId id="265" r:id="rId3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C5C24E47-BA9A-4860-8924-5559D4859A0F}">
          <p14:sldIdLst>
            <p14:sldId id="256"/>
            <p14:sldId id="266"/>
          </p14:sldIdLst>
        </p14:section>
        <p14:section name="Introduction" id="{D4D8538D-E7EB-4AE5-B533-A5DFB2C14847}">
          <p14:sldIdLst>
            <p14:sldId id="258"/>
            <p14:sldId id="269"/>
            <p14:sldId id="271"/>
          </p14:sldIdLst>
        </p14:section>
        <p14:section name="Literature Review" id="{2CAEE766-1B3E-484F-85B7-50A924D2B5A1}">
          <p14:sldIdLst>
            <p14:sldId id="259"/>
            <p14:sldId id="267"/>
          </p14:sldIdLst>
        </p14:section>
        <p14:section name="Data" id="{4EDFF31F-93BE-4F41-B277-1C08A6DBDA56}">
          <p14:sldIdLst>
            <p14:sldId id="268"/>
            <p14:sldId id="260"/>
          </p14:sldIdLst>
        </p14:section>
        <p14:section name="Methods" id="{19C77E8B-F577-481E-88FF-3D934BEEBACB}">
          <p14:sldIdLst>
            <p14:sldId id="261"/>
            <p14:sldId id="274"/>
            <p14:sldId id="273"/>
            <p14:sldId id="282"/>
            <p14:sldId id="275"/>
            <p14:sldId id="276"/>
            <p14:sldId id="277"/>
          </p14:sldIdLst>
        </p14:section>
        <p14:section name="Analysis" id="{A8354CA1-4E84-4FF6-90C2-5106A8A82A05}">
          <p14:sldIdLst>
            <p14:sldId id="272"/>
          </p14:sldIdLst>
        </p14:section>
        <p14:section name="Qualitative" id="{441A46EB-3274-4623-90E2-967990F926F4}">
          <p14:sldIdLst>
            <p14:sldId id="263"/>
            <p14:sldId id="279"/>
            <p14:sldId id="280"/>
          </p14:sldIdLst>
        </p14:section>
        <p14:section name="Qunatitative" id="{17CBF68F-CC12-4FFE-81FC-8DB1ADADB57A}">
          <p14:sldIdLst>
            <p14:sldId id="283"/>
            <p14:sldId id="284"/>
            <p14:sldId id="278"/>
            <p14:sldId id="287"/>
          </p14:sldIdLst>
        </p14:section>
        <p14:section name="Individual thesis measure" id="{DB05115E-D929-4E76-A551-4770D84A64B9}">
          <p14:sldIdLst>
            <p14:sldId id="285"/>
            <p14:sldId id="286"/>
          </p14:sldIdLst>
        </p14:section>
        <p14:section name="Conclusion" id="{A2857D4C-7F7D-4915-99A5-1D56949A690D}">
          <p14:sldIdLst>
            <p14:sldId id="262"/>
            <p14:sldId id="264"/>
          </p14:sldIdLst>
        </p14:section>
        <p14:section name="End" id="{4FAF3423-152A-4F16-AD2E-6E892E4EC960}">
          <p14:sldIdLst>
            <p14:sldId id="2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9D6"/>
    <a:srgbClr val="8FA0B7"/>
    <a:srgbClr val="00CD95"/>
    <a:srgbClr val="AC63FA"/>
    <a:srgbClr val="8ACEA9"/>
    <a:srgbClr val="F8CF7E"/>
    <a:srgbClr val="C4C4C4"/>
    <a:srgbClr val="7EA7F8"/>
    <a:srgbClr val="F87E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9669" autoAdjust="0"/>
  </p:normalViewPr>
  <p:slideViewPr>
    <p:cSldViewPr snapToGrid="0">
      <p:cViewPr varScale="1">
        <p:scale>
          <a:sx n="61" d="100"/>
          <a:sy n="61" d="100"/>
        </p:scale>
        <p:origin x="860"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6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157D37-0207-4A6C-B1E1-FACF87C26BA2}" type="datetimeFigureOut">
              <a:rPr lang="ru-RU" smtClean="0"/>
              <a:t>08.06.2021</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D0E28-829F-4945-A32E-4BC1739C154D}" type="slidenum">
              <a:rPr lang="ru-RU" smtClean="0"/>
              <a:t>‹#›</a:t>
            </a:fld>
            <a:endParaRPr lang="ru-RU" dirty="0"/>
          </a:p>
        </p:txBody>
      </p:sp>
    </p:spTree>
    <p:extLst>
      <p:ext uri="{BB962C8B-B14F-4D97-AF65-F5344CB8AC3E}">
        <p14:creationId xmlns:p14="http://schemas.microsoft.com/office/powerpoint/2010/main" val="3693589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Тематическое моделирование </a:t>
            </a:r>
            <a:r>
              <a:rPr lang="ru-RU" dirty="0" err="1"/>
              <a:t>междисциплинарности</a:t>
            </a:r>
            <a:r>
              <a:rPr lang="ru-RU" dirty="0"/>
              <a:t> в</a:t>
            </a:r>
            <a:r>
              <a:rPr lang="en-US" dirty="0"/>
              <a:t> </a:t>
            </a:r>
            <a:r>
              <a:rPr lang="ru-RU" dirty="0"/>
              <a:t>выпускных квалификационных работах студентов ФГН НИУ</a:t>
            </a:r>
            <a:r>
              <a:rPr lang="en-US" dirty="0"/>
              <a:t> </a:t>
            </a:r>
            <a:r>
              <a:rPr lang="ru-RU" dirty="0"/>
              <a:t>ВШЭ</a:t>
            </a:r>
          </a:p>
        </p:txBody>
      </p:sp>
      <p:sp>
        <p:nvSpPr>
          <p:cNvPr id="4" name="Номер слайда 3"/>
          <p:cNvSpPr>
            <a:spLocks noGrp="1"/>
          </p:cNvSpPr>
          <p:nvPr>
            <p:ph type="sldNum" sz="quarter" idx="5"/>
          </p:nvPr>
        </p:nvSpPr>
        <p:spPr/>
        <p:txBody>
          <a:bodyPr/>
          <a:lstStyle/>
          <a:p>
            <a:fld id="{890D0E28-829F-4945-A32E-4BC1739C154D}" type="slidenum">
              <a:rPr lang="ru-RU" smtClean="0"/>
              <a:t>1</a:t>
            </a:fld>
            <a:endParaRPr lang="ru-RU" dirty="0"/>
          </a:p>
        </p:txBody>
      </p:sp>
    </p:spTree>
    <p:extLst>
      <p:ext uri="{BB962C8B-B14F-4D97-AF65-F5344CB8AC3E}">
        <p14:creationId xmlns:p14="http://schemas.microsoft.com/office/powerpoint/2010/main" val="3447192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spcBef>
                <a:spcPts val="0"/>
              </a:spcBef>
              <a:spcAft>
                <a:spcPts val="0"/>
              </a:spcAft>
            </a:pPr>
            <a:r>
              <a:rPr lang="en-US" sz="1800" dirty="0">
                <a:effectLst/>
                <a:latin typeface="Times New Roman" panose="02020603050405020304" pitchFamily="18" charset="0"/>
                <a:ea typeface="Calibri" panose="020F0502020204030204" pitchFamily="34" charset="0"/>
              </a:rPr>
              <a:t>I strongly believe that, while increasing the number of topics to 100-150 would presumably contribute to higher coherence, model’s quality would increase insignificantly and such large number of topics would be much more difficult to analyze and interpret manually.</a:t>
            </a:r>
            <a:endParaRPr lang="en-US" b="0" dirty="0">
              <a:effectLst/>
            </a:endParaRPr>
          </a:p>
        </p:txBody>
      </p:sp>
      <p:sp>
        <p:nvSpPr>
          <p:cNvPr id="4" name="Номер слайда 3"/>
          <p:cNvSpPr>
            <a:spLocks noGrp="1"/>
          </p:cNvSpPr>
          <p:nvPr>
            <p:ph type="sldNum" sz="quarter" idx="5"/>
          </p:nvPr>
        </p:nvSpPr>
        <p:spPr/>
        <p:txBody>
          <a:bodyPr/>
          <a:lstStyle/>
          <a:p>
            <a:fld id="{890D0E28-829F-4945-A32E-4BC1739C154D}" type="slidenum">
              <a:rPr lang="ru-RU" smtClean="0"/>
              <a:t>12</a:t>
            </a:fld>
            <a:endParaRPr lang="ru-RU" dirty="0"/>
          </a:p>
        </p:txBody>
      </p:sp>
    </p:spTree>
    <p:extLst>
      <p:ext uri="{BB962C8B-B14F-4D97-AF65-F5344CB8AC3E}">
        <p14:creationId xmlns:p14="http://schemas.microsoft.com/office/powerpoint/2010/main" val="1909253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90D0E28-829F-4945-A32E-4BC1739C154D}" type="slidenum">
              <a:rPr lang="ru-RU" smtClean="0"/>
              <a:t>14</a:t>
            </a:fld>
            <a:endParaRPr lang="ru-RU" dirty="0"/>
          </a:p>
        </p:txBody>
      </p:sp>
    </p:spTree>
    <p:extLst>
      <p:ext uri="{BB962C8B-B14F-4D97-AF65-F5344CB8AC3E}">
        <p14:creationId xmlns:p14="http://schemas.microsoft.com/office/powerpoint/2010/main" val="562426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spcBef>
                <a:spcPts val="0"/>
              </a:spcBef>
              <a:spcAft>
                <a:spcPts val="0"/>
              </a:spcAft>
            </a:pPr>
            <a:r>
              <a:rPr lang="en-US" b="0" dirty="0">
                <a:effectLst/>
              </a:rPr>
              <a:t>Principal Component Analysis</a:t>
            </a:r>
          </a:p>
          <a:p>
            <a:pPr rtl="0">
              <a:spcBef>
                <a:spcPts val="0"/>
              </a:spcBef>
              <a:spcAft>
                <a:spcPts val="0"/>
              </a:spcAft>
            </a:pPr>
            <a:r>
              <a:rPr lang="de-DE" b="0" i="0" dirty="0">
                <a:solidFill>
                  <a:srgbClr val="202122"/>
                </a:solidFill>
                <a:effectLst/>
                <a:latin typeface="Arial" panose="020B0604020202020204" pitchFamily="34" charset="0"/>
              </a:rPr>
              <a:t>t-</a:t>
            </a:r>
            <a:r>
              <a:rPr lang="de-DE" b="0" i="0" dirty="0" err="1">
                <a:solidFill>
                  <a:srgbClr val="202122"/>
                </a:solidFill>
                <a:effectLst/>
                <a:latin typeface="Arial" panose="020B0604020202020204" pitchFamily="34" charset="0"/>
              </a:rPr>
              <a:t>distributed</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Stochastic</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Neighbor</a:t>
            </a:r>
            <a:r>
              <a:rPr lang="de-DE" b="0" i="0" dirty="0">
                <a:solidFill>
                  <a:srgbClr val="202122"/>
                </a:solidFill>
                <a:effectLst/>
                <a:latin typeface="Arial" panose="020B0604020202020204" pitchFamily="34" charset="0"/>
              </a:rPr>
              <a:t> Embedding</a:t>
            </a:r>
            <a:endParaRPr lang="en-US" b="0" i="0" u="none" dirty="0">
              <a:solidFill>
                <a:schemeClr val="tx1"/>
              </a:solidFill>
              <a:effectLst/>
            </a:endParaRPr>
          </a:p>
        </p:txBody>
      </p:sp>
      <p:sp>
        <p:nvSpPr>
          <p:cNvPr id="4" name="Номер слайда 3"/>
          <p:cNvSpPr>
            <a:spLocks noGrp="1"/>
          </p:cNvSpPr>
          <p:nvPr>
            <p:ph type="sldNum" sz="quarter" idx="5"/>
          </p:nvPr>
        </p:nvSpPr>
        <p:spPr/>
        <p:txBody>
          <a:bodyPr/>
          <a:lstStyle/>
          <a:p>
            <a:fld id="{890D0E28-829F-4945-A32E-4BC1739C154D}" type="slidenum">
              <a:rPr lang="ru-RU" smtClean="0"/>
              <a:t>17</a:t>
            </a:fld>
            <a:endParaRPr lang="ru-RU" dirty="0"/>
          </a:p>
        </p:txBody>
      </p:sp>
    </p:spTree>
    <p:extLst>
      <p:ext uri="{BB962C8B-B14F-4D97-AF65-F5344CB8AC3E}">
        <p14:creationId xmlns:p14="http://schemas.microsoft.com/office/powerpoint/2010/main" val="2168788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90D0E28-829F-4945-A32E-4BC1739C154D}" type="slidenum">
              <a:rPr lang="ru-RU" smtClean="0"/>
              <a:t>20</a:t>
            </a:fld>
            <a:endParaRPr lang="ru-RU" dirty="0"/>
          </a:p>
        </p:txBody>
      </p:sp>
    </p:spTree>
    <p:extLst>
      <p:ext uri="{BB962C8B-B14F-4D97-AF65-F5344CB8AC3E}">
        <p14:creationId xmlns:p14="http://schemas.microsoft.com/office/powerpoint/2010/main" val="3161118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some correlation between the School and the position</a:t>
            </a:r>
            <a:r>
              <a:rPr lang="ru-RU" sz="1800"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on this scale</a:t>
            </a:r>
            <a:endParaRPr lang="ru-RU" dirty="0"/>
          </a:p>
        </p:txBody>
      </p:sp>
      <p:sp>
        <p:nvSpPr>
          <p:cNvPr id="4" name="Номер слайда 3"/>
          <p:cNvSpPr>
            <a:spLocks noGrp="1"/>
          </p:cNvSpPr>
          <p:nvPr>
            <p:ph type="sldNum" sz="quarter" idx="5"/>
          </p:nvPr>
        </p:nvSpPr>
        <p:spPr/>
        <p:txBody>
          <a:bodyPr/>
          <a:lstStyle/>
          <a:p>
            <a:fld id="{890D0E28-829F-4945-A32E-4BC1739C154D}" type="slidenum">
              <a:rPr lang="ru-RU" smtClean="0"/>
              <a:t>23</a:t>
            </a:fld>
            <a:endParaRPr lang="ru-RU" dirty="0"/>
          </a:p>
        </p:txBody>
      </p:sp>
    </p:spTree>
    <p:extLst>
      <p:ext uri="{BB962C8B-B14F-4D97-AF65-F5344CB8AC3E}">
        <p14:creationId xmlns:p14="http://schemas.microsoft.com/office/powerpoint/2010/main" val="2692424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Solution: use both. How? Sum, weighted sum?</a:t>
            </a:r>
            <a:endParaRPr lang="ru-RU" dirty="0"/>
          </a:p>
        </p:txBody>
      </p:sp>
      <p:sp>
        <p:nvSpPr>
          <p:cNvPr id="4" name="Номер слайда 3"/>
          <p:cNvSpPr>
            <a:spLocks noGrp="1"/>
          </p:cNvSpPr>
          <p:nvPr>
            <p:ph type="sldNum" sz="quarter" idx="5"/>
          </p:nvPr>
        </p:nvSpPr>
        <p:spPr/>
        <p:txBody>
          <a:bodyPr/>
          <a:lstStyle/>
          <a:p>
            <a:fld id="{890D0E28-829F-4945-A32E-4BC1739C154D}" type="slidenum">
              <a:rPr lang="ru-RU" smtClean="0"/>
              <a:t>25</a:t>
            </a:fld>
            <a:endParaRPr lang="ru-RU" dirty="0"/>
          </a:p>
        </p:txBody>
      </p:sp>
    </p:spTree>
    <p:extLst>
      <p:ext uri="{BB962C8B-B14F-4D97-AF65-F5344CB8AC3E}">
        <p14:creationId xmlns:p14="http://schemas.microsoft.com/office/powerpoint/2010/main" val="1697702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SRA: describe and provide a better understanding of history, structure, and current state of scientific knowledge useful for conferences, journals, funding and award campaigns</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Calibri" panose="020F0502020204030204" pitchFamily="34" charset="0"/>
              </a:rPr>
              <a:t>explore the development of different topics and predict some tendencies of the future</a:t>
            </a:r>
            <a:endParaRPr lang="en-US"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find out </a:t>
            </a:r>
            <a:r>
              <a:rPr lang="en-US" sz="1800" b="0" i="0" u="none" strike="noStrike" dirty="0" err="1">
                <a:solidFill>
                  <a:srgbClr val="000000"/>
                </a:solidFill>
                <a:effectLst/>
                <a:latin typeface="Calibri" panose="020F0502020204030204" pitchFamily="34" charset="0"/>
              </a:rPr>
              <a:t>smth</a:t>
            </a:r>
            <a:r>
              <a:rPr lang="en-US" sz="1800" b="0" i="0" u="none" strike="noStrike" dirty="0">
                <a:solidFill>
                  <a:srgbClr val="000000"/>
                </a:solidFill>
                <a:effectLst/>
                <a:latin typeface="Calibri" panose="020F0502020204030204" pitchFamily="34" charset="0"/>
              </a:rPr>
              <a:t> new about scientific trends here</a:t>
            </a:r>
            <a:endParaRPr lang="en-US" b="0" dirty="0">
              <a:effectLst/>
            </a:endParaRPr>
          </a:p>
        </p:txBody>
      </p:sp>
      <p:sp>
        <p:nvSpPr>
          <p:cNvPr id="4" name="Номер слайда 3"/>
          <p:cNvSpPr>
            <a:spLocks noGrp="1"/>
          </p:cNvSpPr>
          <p:nvPr>
            <p:ph type="sldNum" sz="quarter" idx="5"/>
          </p:nvPr>
        </p:nvSpPr>
        <p:spPr/>
        <p:txBody>
          <a:bodyPr/>
          <a:lstStyle/>
          <a:p>
            <a:fld id="{890D0E28-829F-4945-A32E-4BC1739C154D}" type="slidenum">
              <a:rPr lang="ru-RU" smtClean="0"/>
              <a:t>3</a:t>
            </a:fld>
            <a:endParaRPr lang="ru-RU" dirty="0"/>
          </a:p>
        </p:txBody>
      </p:sp>
    </p:spTree>
    <p:extLst>
      <p:ext uri="{BB962C8B-B14F-4D97-AF65-F5344CB8AC3E}">
        <p14:creationId xmlns:p14="http://schemas.microsoft.com/office/powerpoint/2010/main" val="298032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90D0E28-829F-4945-A32E-4BC1739C154D}" type="slidenum">
              <a:rPr lang="ru-RU" smtClean="0"/>
              <a:t>4</a:t>
            </a:fld>
            <a:endParaRPr lang="ru-RU" dirty="0"/>
          </a:p>
        </p:txBody>
      </p:sp>
    </p:spTree>
    <p:extLst>
      <p:ext uri="{BB962C8B-B14F-4D97-AF65-F5344CB8AC3E}">
        <p14:creationId xmlns:p14="http://schemas.microsoft.com/office/powerpoint/2010/main" val="1797578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90D0E28-829F-4945-A32E-4BC1739C154D}" type="slidenum">
              <a:rPr lang="ru-RU" smtClean="0"/>
              <a:t>5</a:t>
            </a:fld>
            <a:endParaRPr lang="ru-RU" dirty="0"/>
          </a:p>
        </p:txBody>
      </p:sp>
    </p:spTree>
    <p:extLst>
      <p:ext uri="{BB962C8B-B14F-4D97-AF65-F5344CB8AC3E}">
        <p14:creationId xmlns:p14="http://schemas.microsoft.com/office/powerpoint/2010/main" val="2463723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scientific research analysis is relatively new in a way that its development was hugely impacted be the development of the web and creation of academic </a:t>
            </a:r>
            <a:r>
              <a:rPr lang="en-US" sz="1800" b="0" i="0" u="none" strike="noStrike" dirty="0" err="1">
                <a:solidFill>
                  <a:srgbClr val="000000"/>
                </a:solidFill>
                <a:effectLst/>
                <a:latin typeface="Calibri" panose="020F0502020204030204" pitchFamily="34" charset="0"/>
              </a:rPr>
              <a:t>DataBases</a:t>
            </a:r>
            <a:r>
              <a:rPr lang="en-US" sz="1800" b="0" i="0" u="none" strike="noStrike" dirty="0">
                <a:solidFill>
                  <a:srgbClr val="000000"/>
                </a:solidFill>
                <a:effectLst/>
                <a:latin typeface="Calibri" panose="020F0502020204030204" pitchFamily="34" charset="0"/>
              </a:rPr>
              <a:t> like Google scholar</a:t>
            </a:r>
            <a:endParaRPr lang="en-US"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but also very common as it is a part of every conducted research, everybody here who has ever written an academic paper is familiar with the process of studying the field they are working in, learning about the tendencies, key names and most significant works </a:t>
            </a:r>
            <a:br>
              <a:rPr lang="en-US" sz="1800" b="0" i="0" u="none" strike="noStrike" dirty="0">
                <a:solidFill>
                  <a:srgbClr val="000000"/>
                </a:solidFill>
                <a:effectLst/>
                <a:latin typeface="Calibri" panose="020F0502020204030204" pitchFamily="34" charset="0"/>
              </a:rPr>
            </a:b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motivation: meta-research, texts written by students, Russian</a:t>
            </a:r>
            <a:endParaRPr lang="en-US" b="0" dirty="0">
              <a:effectLst/>
            </a:endParaRPr>
          </a:p>
        </p:txBody>
      </p:sp>
      <p:sp>
        <p:nvSpPr>
          <p:cNvPr id="4" name="Номер слайда 3"/>
          <p:cNvSpPr>
            <a:spLocks noGrp="1"/>
          </p:cNvSpPr>
          <p:nvPr>
            <p:ph type="sldNum" sz="quarter" idx="5"/>
          </p:nvPr>
        </p:nvSpPr>
        <p:spPr/>
        <p:txBody>
          <a:bodyPr/>
          <a:lstStyle/>
          <a:p>
            <a:fld id="{890D0E28-829F-4945-A32E-4BC1739C154D}" type="slidenum">
              <a:rPr lang="ru-RU" smtClean="0"/>
              <a:t>6</a:t>
            </a:fld>
            <a:endParaRPr lang="ru-RU" dirty="0"/>
          </a:p>
        </p:txBody>
      </p:sp>
    </p:spTree>
    <p:extLst>
      <p:ext uri="{BB962C8B-B14F-4D97-AF65-F5344CB8AC3E}">
        <p14:creationId xmlns:p14="http://schemas.microsoft.com/office/powerpoint/2010/main" val="3272395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spcBef>
                <a:spcPts val="0"/>
              </a:spcBef>
              <a:spcAft>
                <a:spcPts val="0"/>
              </a:spcAft>
            </a:pPr>
            <a:r>
              <a:rPr lang="de-DE" sz="1800" b="0" i="0" u="none" strike="noStrike" dirty="0" err="1">
                <a:solidFill>
                  <a:srgbClr val="000000"/>
                </a:solidFill>
                <a:effectLst/>
                <a:latin typeface="Calibri" panose="020F0502020204030204" pitchFamily="34" charset="0"/>
              </a:rPr>
              <a:t>algorithms</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tries</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to</a:t>
            </a:r>
            <a:r>
              <a:rPr lang="de-DE" sz="1800" b="0" i="0" u="none" strike="noStrike" dirty="0">
                <a:solidFill>
                  <a:srgbClr val="000000"/>
                </a:solidFill>
                <a:effectLst/>
                <a:latin typeface="Calibri" panose="020F0502020204030204" pitchFamily="34" charset="0"/>
              </a:rPr>
              <a:t> find </a:t>
            </a:r>
            <a:r>
              <a:rPr lang="de-DE" sz="1800" b="0" i="0" u="none" strike="noStrike" dirty="0" err="1">
                <a:solidFill>
                  <a:srgbClr val="000000"/>
                </a:solidFill>
                <a:effectLst/>
                <a:latin typeface="Calibri" panose="020F0502020204030204" pitchFamily="34" charset="0"/>
              </a:rPr>
              <a:t>similar</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patterns</a:t>
            </a:r>
            <a:r>
              <a:rPr lang="de-DE" sz="1800" b="0" i="0" u="none" strike="noStrike" dirty="0">
                <a:solidFill>
                  <a:srgbClr val="000000"/>
                </a:solidFill>
                <a:effectLst/>
                <a:latin typeface="Calibri" panose="020F0502020204030204" pitchFamily="34" charset="0"/>
              </a:rPr>
              <a:t> in </a:t>
            </a:r>
            <a:r>
              <a:rPr lang="de-DE" sz="1800" b="0" i="0" u="none" strike="noStrike" dirty="0" err="1">
                <a:solidFill>
                  <a:srgbClr val="000000"/>
                </a:solidFill>
                <a:effectLst/>
                <a:latin typeface="Calibri" panose="020F0502020204030204" pitchFamily="34" charset="0"/>
              </a:rPr>
              <a:t>the</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data</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collection</a:t>
            </a:r>
            <a:r>
              <a:rPr lang="de-DE" sz="1800" b="0" i="0" u="none" strike="noStrike" dirty="0">
                <a:solidFill>
                  <a:srgbClr val="000000"/>
                </a:solidFill>
                <a:effectLst/>
                <a:latin typeface="Calibri" panose="020F0502020204030204" pitchFamily="34" charset="0"/>
              </a:rPr>
              <a:t>.</a:t>
            </a:r>
            <a:endParaRPr lang="de-DE" b="0" dirty="0">
              <a:effectLst/>
            </a:endParaRPr>
          </a:p>
          <a:p>
            <a:pPr rtl="0">
              <a:spcBef>
                <a:spcPts val="0"/>
              </a:spcBef>
              <a:spcAft>
                <a:spcPts val="0"/>
              </a:spcAft>
            </a:pPr>
            <a:br>
              <a:rPr lang="de-DE" b="0" dirty="0">
                <a:effectLst/>
              </a:rPr>
            </a:br>
            <a:r>
              <a:rPr lang="de-DE" sz="1800" b="0" i="0" u="none" strike="noStrike" dirty="0" err="1">
                <a:solidFill>
                  <a:srgbClr val="000000"/>
                </a:solidFill>
                <a:effectLst/>
                <a:latin typeface="Calibri" panose="020F0502020204030204" pitchFamily="34" charset="0"/>
              </a:rPr>
              <a:t>person</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pile</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of</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magazines</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sports</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catr</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coking</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fashion</a:t>
            </a:r>
            <a:r>
              <a:rPr lang="de-DE" sz="1800" b="0" i="0" u="none" strike="noStrike" dirty="0">
                <a:solidFill>
                  <a:srgbClr val="000000"/>
                </a:solidFill>
                <a:effectLst/>
                <a:latin typeface="Calibri" panose="020F0502020204030204" pitchFamily="34" charset="0"/>
              </a:rPr>
              <a:t>” -&gt; game, </a:t>
            </a:r>
            <a:r>
              <a:rPr lang="de-DE" sz="1800" b="0" i="0" u="none" strike="noStrike" dirty="0" err="1">
                <a:solidFill>
                  <a:srgbClr val="000000"/>
                </a:solidFill>
                <a:effectLst/>
                <a:latin typeface="Calibri" panose="020F0502020204030204" pitchFamily="34" charset="0"/>
              </a:rPr>
              <a:t>football</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physical</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activity</a:t>
            </a:r>
            <a:r>
              <a:rPr lang="de-DE" sz="1800" b="0" i="0" u="none" strike="noStrike" dirty="0">
                <a:solidFill>
                  <a:srgbClr val="000000"/>
                </a:solidFill>
                <a:effectLst/>
                <a:latin typeface="Calibri" panose="020F0502020204030204" pitchFamily="34" charset="0"/>
              </a:rPr>
              <a:t> | </a:t>
            </a:r>
            <a:r>
              <a:rPr lang="de-DE" sz="1800" b="0" i="0" u="none" strike="noStrike" dirty="0" err="1">
                <a:solidFill>
                  <a:srgbClr val="000000"/>
                </a:solidFill>
                <a:effectLst/>
                <a:latin typeface="Calibri" panose="020F0502020204030204" pitchFamily="34" charset="0"/>
              </a:rPr>
              <a:t>clothes</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hair</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makeup</a:t>
            </a:r>
            <a:r>
              <a:rPr lang="de-DE" sz="1800" b="0" i="0" u="none" strike="noStrike" dirty="0">
                <a:solidFill>
                  <a:srgbClr val="000000"/>
                </a:solidFill>
                <a:effectLst/>
                <a:latin typeface="Calibri" panose="020F0502020204030204" pitchFamily="34" charset="0"/>
              </a:rPr>
              <a:t>, style</a:t>
            </a:r>
            <a:endParaRPr lang="de-DE" b="0" dirty="0">
              <a:effectLst/>
            </a:endParaRPr>
          </a:p>
          <a:p>
            <a:pPr rtl="0">
              <a:spcBef>
                <a:spcPts val="0"/>
              </a:spcBef>
              <a:spcAft>
                <a:spcPts val="0"/>
              </a:spcAft>
            </a:pPr>
            <a:br>
              <a:rPr lang="de-DE" sz="1800" b="0" i="0" u="none" strike="noStrike" dirty="0">
                <a:solidFill>
                  <a:srgbClr val="000000"/>
                </a:solidFill>
                <a:effectLst/>
                <a:latin typeface="Calibri" panose="020F0502020204030204" pitchFamily="34" charset="0"/>
              </a:rPr>
            </a:br>
            <a:r>
              <a:rPr lang="de-DE" sz="1800" b="0" i="0" u="none" strike="noStrike" dirty="0" err="1">
                <a:solidFill>
                  <a:srgbClr val="000000"/>
                </a:solidFill>
                <a:effectLst/>
                <a:latin typeface="Calibri" panose="020F0502020204030204" pitchFamily="34" charset="0"/>
              </a:rPr>
              <a:t>Why</a:t>
            </a:r>
            <a:r>
              <a:rPr lang="de-DE" sz="1800" b="0" i="0" u="none" strike="noStrike" dirty="0">
                <a:solidFill>
                  <a:srgbClr val="000000"/>
                </a:solidFill>
                <a:effectLst/>
                <a:latin typeface="Calibri" panose="020F0502020204030204" pitchFamily="34" charset="0"/>
              </a:rPr>
              <a:t> LDA </a:t>
            </a:r>
            <a:r>
              <a:rPr lang="de-DE" sz="1800" b="0" i="0" u="none" strike="noStrike" dirty="0" err="1">
                <a:solidFill>
                  <a:srgbClr val="000000"/>
                </a:solidFill>
                <a:effectLst/>
                <a:latin typeface="Calibri" panose="020F0502020204030204" pitchFamily="34" charset="0"/>
              </a:rPr>
              <a:t>over</a:t>
            </a:r>
            <a:r>
              <a:rPr lang="de-DE" sz="1800" b="0" i="0" u="none" strike="noStrike" dirty="0">
                <a:solidFill>
                  <a:srgbClr val="000000"/>
                </a:solidFill>
                <a:effectLst/>
                <a:latin typeface="Calibri" panose="020F0502020204030204" pitchFamily="34" charset="0"/>
              </a:rPr>
              <a:t> Latent </a:t>
            </a:r>
            <a:r>
              <a:rPr lang="de-DE" sz="1800" b="0" i="0" u="none" strike="noStrike" dirty="0" err="1">
                <a:solidFill>
                  <a:srgbClr val="000000"/>
                </a:solidFill>
                <a:effectLst/>
                <a:latin typeface="Calibri" panose="020F0502020204030204" pitchFamily="34" charset="0"/>
              </a:rPr>
              <a:t>Semantic</a:t>
            </a:r>
            <a:r>
              <a:rPr lang="de-DE" sz="1800" b="0" i="0" u="none" strike="noStrike" dirty="0">
                <a:solidFill>
                  <a:srgbClr val="000000"/>
                </a:solidFill>
                <a:effectLst/>
                <a:latin typeface="Calibri" panose="020F0502020204030204" pitchFamily="34" charset="0"/>
              </a:rPr>
              <a:t> Analysis (LSA) </a:t>
            </a:r>
            <a:r>
              <a:rPr lang="de-DE" sz="1800" b="0" i="0" u="none" strike="noStrike" dirty="0" err="1">
                <a:solidFill>
                  <a:srgbClr val="000000"/>
                </a:solidFill>
                <a:effectLst/>
                <a:latin typeface="Calibri" panose="020F0502020204030204" pitchFamily="34" charset="0"/>
              </a:rPr>
              <a:t>or</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Probabilistic</a:t>
            </a:r>
            <a:r>
              <a:rPr lang="de-DE" sz="1800" b="0" i="0" u="none" strike="noStrike" dirty="0">
                <a:solidFill>
                  <a:srgbClr val="000000"/>
                </a:solidFill>
                <a:effectLst/>
                <a:latin typeface="Calibri" panose="020F0502020204030204" pitchFamily="34" charset="0"/>
              </a:rPr>
              <a:t> Latent </a:t>
            </a:r>
            <a:r>
              <a:rPr lang="de-DE" sz="1800" b="0" i="0" u="none" strike="noStrike" dirty="0" err="1">
                <a:solidFill>
                  <a:srgbClr val="000000"/>
                </a:solidFill>
                <a:effectLst/>
                <a:latin typeface="Calibri" panose="020F0502020204030204" pitchFamily="34" charset="0"/>
              </a:rPr>
              <a:t>Semantic</a:t>
            </a:r>
            <a:r>
              <a:rPr lang="de-DE" sz="1800" b="0" i="0" u="none" strike="noStrike" dirty="0">
                <a:solidFill>
                  <a:srgbClr val="000000"/>
                </a:solidFill>
                <a:effectLst/>
                <a:latin typeface="Calibri" panose="020F0502020204030204" pitchFamily="34" charset="0"/>
              </a:rPr>
              <a:t> Analysis (PLSA)? Can </a:t>
            </a:r>
            <a:r>
              <a:rPr lang="de-DE" sz="1800" b="0" i="0" u="none" strike="noStrike" dirty="0" err="1">
                <a:solidFill>
                  <a:srgbClr val="000000"/>
                </a:solidFill>
                <a:effectLst/>
                <a:latin typeface="Calibri" panose="020F0502020204030204" pitchFamily="34" charset="0"/>
              </a:rPr>
              <a:t>work</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with</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new</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documents</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because</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can</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model</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document’s</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probability</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from</a:t>
            </a:r>
            <a:r>
              <a:rPr lang="de-DE" sz="1800" b="0" i="0" u="none" strike="noStrike" dirty="0">
                <a:solidFill>
                  <a:srgbClr val="000000"/>
                </a:solidFill>
                <a:effectLst/>
                <a:latin typeface="Calibri" panose="020F0502020204030204" pitchFamily="34" charset="0"/>
              </a:rPr>
              <a:t> a </a:t>
            </a:r>
            <a:r>
              <a:rPr lang="de-DE" sz="1800" b="0" i="0" u="none" strike="noStrike" dirty="0" err="1">
                <a:solidFill>
                  <a:srgbClr val="000000"/>
                </a:solidFill>
                <a:effectLst/>
                <a:latin typeface="Calibri" panose="020F0502020204030204" pitchFamily="34" charset="0"/>
              </a:rPr>
              <a:t>Dirichlet</a:t>
            </a:r>
            <a:r>
              <a:rPr lang="de-DE" sz="1800" b="0" i="0" u="none" strike="noStrike" dirty="0">
                <a:solidFill>
                  <a:srgbClr val="000000"/>
                </a:solidFill>
                <a:effectLst/>
                <a:latin typeface="Calibri" panose="020F0502020204030204" pitchFamily="34" charset="0"/>
              </a:rPr>
              <a:t> </a:t>
            </a:r>
            <a:r>
              <a:rPr lang="de-DE" sz="1800" b="0" i="0" u="none" strike="noStrike" dirty="0" err="1">
                <a:solidFill>
                  <a:srgbClr val="000000"/>
                </a:solidFill>
                <a:effectLst/>
                <a:latin typeface="Calibri" panose="020F0502020204030204" pitchFamily="34" charset="0"/>
              </a:rPr>
              <a:t>distribution</a:t>
            </a:r>
            <a:endParaRPr lang="de-DE" b="0" dirty="0">
              <a:effectLst/>
            </a:endParaRPr>
          </a:p>
        </p:txBody>
      </p:sp>
      <p:sp>
        <p:nvSpPr>
          <p:cNvPr id="4" name="Номер слайда 3"/>
          <p:cNvSpPr>
            <a:spLocks noGrp="1"/>
          </p:cNvSpPr>
          <p:nvPr>
            <p:ph type="sldNum" sz="quarter" idx="5"/>
          </p:nvPr>
        </p:nvSpPr>
        <p:spPr/>
        <p:txBody>
          <a:bodyPr/>
          <a:lstStyle/>
          <a:p>
            <a:fld id="{890D0E28-829F-4945-A32E-4BC1739C154D}" type="slidenum">
              <a:rPr lang="ru-RU" smtClean="0"/>
              <a:t>7</a:t>
            </a:fld>
            <a:endParaRPr lang="ru-RU" dirty="0"/>
          </a:p>
        </p:txBody>
      </p:sp>
    </p:spTree>
    <p:extLst>
      <p:ext uri="{BB962C8B-B14F-4D97-AF65-F5344CB8AC3E}">
        <p14:creationId xmlns:p14="http://schemas.microsoft.com/office/powerpoint/2010/main" val="4762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Total 23 programs</a:t>
            </a:r>
            <a:endParaRPr lang="ru-RU" dirty="0"/>
          </a:p>
        </p:txBody>
      </p:sp>
      <p:sp>
        <p:nvSpPr>
          <p:cNvPr id="4" name="Номер слайда 3"/>
          <p:cNvSpPr>
            <a:spLocks noGrp="1"/>
          </p:cNvSpPr>
          <p:nvPr>
            <p:ph type="sldNum" sz="quarter" idx="5"/>
          </p:nvPr>
        </p:nvSpPr>
        <p:spPr/>
        <p:txBody>
          <a:bodyPr/>
          <a:lstStyle/>
          <a:p>
            <a:fld id="{890D0E28-829F-4945-A32E-4BC1739C154D}" type="slidenum">
              <a:rPr lang="ru-RU" smtClean="0"/>
              <a:t>8</a:t>
            </a:fld>
            <a:endParaRPr lang="ru-RU" dirty="0"/>
          </a:p>
        </p:txBody>
      </p:sp>
    </p:spTree>
    <p:extLst>
      <p:ext uri="{BB962C8B-B14F-4D97-AF65-F5344CB8AC3E}">
        <p14:creationId xmlns:p14="http://schemas.microsoft.com/office/powerpoint/2010/main" val="3370958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90D0E28-829F-4945-A32E-4BC1739C154D}" type="slidenum">
              <a:rPr lang="ru-RU" smtClean="0"/>
              <a:t>9</a:t>
            </a:fld>
            <a:endParaRPr lang="ru-RU" dirty="0"/>
          </a:p>
        </p:txBody>
      </p:sp>
    </p:spTree>
    <p:extLst>
      <p:ext uri="{BB962C8B-B14F-4D97-AF65-F5344CB8AC3E}">
        <p14:creationId xmlns:p14="http://schemas.microsoft.com/office/powerpoint/2010/main" val="823660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spcBef>
                <a:spcPts val="0"/>
              </a:spcBef>
              <a:spcAft>
                <a:spcPts val="0"/>
              </a:spcAft>
            </a:pPr>
            <a:endParaRPr lang="en-US" b="0" dirty="0">
              <a:effectLst/>
            </a:endParaRPr>
          </a:p>
        </p:txBody>
      </p:sp>
      <p:sp>
        <p:nvSpPr>
          <p:cNvPr id="4" name="Номер слайда 3"/>
          <p:cNvSpPr>
            <a:spLocks noGrp="1"/>
          </p:cNvSpPr>
          <p:nvPr>
            <p:ph type="sldNum" sz="quarter" idx="5"/>
          </p:nvPr>
        </p:nvSpPr>
        <p:spPr/>
        <p:txBody>
          <a:bodyPr/>
          <a:lstStyle/>
          <a:p>
            <a:fld id="{890D0E28-829F-4945-A32E-4BC1739C154D}" type="slidenum">
              <a:rPr lang="ru-RU" smtClean="0"/>
              <a:t>10</a:t>
            </a:fld>
            <a:endParaRPr lang="ru-RU" dirty="0"/>
          </a:p>
        </p:txBody>
      </p:sp>
    </p:spTree>
    <p:extLst>
      <p:ext uri="{BB962C8B-B14F-4D97-AF65-F5344CB8AC3E}">
        <p14:creationId xmlns:p14="http://schemas.microsoft.com/office/powerpoint/2010/main" val="4094909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FEA68D-2EFA-4D59-ABE9-F803DF822850}"/>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F536F267-0026-4DAB-837E-2F174E3B09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ACEC0FDF-CBF7-4DFD-8E89-834DBC896246}"/>
              </a:ext>
            </a:extLst>
          </p:cNvPr>
          <p:cNvSpPr>
            <a:spLocks noGrp="1"/>
          </p:cNvSpPr>
          <p:nvPr>
            <p:ph type="dt" sz="half" idx="10"/>
          </p:nvPr>
        </p:nvSpPr>
        <p:spPr/>
        <p:txBody>
          <a:bodyPr/>
          <a:lstStyle/>
          <a:p>
            <a:fld id="{4CD5F74C-C446-44C9-93C8-38DC324BDE8A}" type="datetime1">
              <a:rPr lang="ru-RU" smtClean="0"/>
              <a:t>08.06.2021</a:t>
            </a:fld>
            <a:endParaRPr lang="ru-RU" dirty="0"/>
          </a:p>
        </p:txBody>
      </p:sp>
      <p:sp>
        <p:nvSpPr>
          <p:cNvPr id="5" name="Нижний колонтитул 4">
            <a:extLst>
              <a:ext uri="{FF2B5EF4-FFF2-40B4-BE49-F238E27FC236}">
                <a16:creationId xmlns:a16="http://schemas.microsoft.com/office/drawing/2014/main" id="{93F7C2C5-FCB7-4BBC-89A7-90723243170E}"/>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1D591C25-4E30-4D14-8418-3699FAC51DF4}"/>
              </a:ext>
            </a:extLst>
          </p:cNvPr>
          <p:cNvSpPr>
            <a:spLocks noGrp="1"/>
          </p:cNvSpPr>
          <p:nvPr>
            <p:ph type="sldNum" sz="quarter" idx="12"/>
          </p:nvPr>
        </p:nvSpPr>
        <p:spPr/>
        <p:txBody>
          <a:bodyPr/>
          <a:lstStyle/>
          <a:p>
            <a:fld id="{60552FE0-B5CF-455E-8232-13CA7C5C029A}" type="slidenum">
              <a:rPr lang="ru-RU" smtClean="0"/>
              <a:t>‹#›</a:t>
            </a:fld>
            <a:endParaRPr lang="ru-RU" dirty="0"/>
          </a:p>
        </p:txBody>
      </p:sp>
    </p:spTree>
    <p:extLst>
      <p:ext uri="{BB962C8B-B14F-4D97-AF65-F5344CB8AC3E}">
        <p14:creationId xmlns:p14="http://schemas.microsoft.com/office/powerpoint/2010/main" val="1318792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C789CC-8758-4F1D-BA7B-8394C150358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7ED7E742-9A7F-48C0-A345-0CEE51173780}"/>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F979EC1-2691-45FC-B4FD-BB18885EF65D}"/>
              </a:ext>
            </a:extLst>
          </p:cNvPr>
          <p:cNvSpPr>
            <a:spLocks noGrp="1"/>
          </p:cNvSpPr>
          <p:nvPr>
            <p:ph type="dt" sz="half" idx="10"/>
          </p:nvPr>
        </p:nvSpPr>
        <p:spPr/>
        <p:txBody>
          <a:bodyPr/>
          <a:lstStyle/>
          <a:p>
            <a:fld id="{7A657F28-0141-4770-ACB5-28B15AE6FD6A}" type="datetime1">
              <a:rPr lang="ru-RU" smtClean="0"/>
              <a:t>08.06.2021</a:t>
            </a:fld>
            <a:endParaRPr lang="ru-RU" dirty="0"/>
          </a:p>
        </p:txBody>
      </p:sp>
      <p:sp>
        <p:nvSpPr>
          <p:cNvPr id="5" name="Нижний колонтитул 4">
            <a:extLst>
              <a:ext uri="{FF2B5EF4-FFF2-40B4-BE49-F238E27FC236}">
                <a16:creationId xmlns:a16="http://schemas.microsoft.com/office/drawing/2014/main" id="{51B148E1-9C4A-467F-8DF2-7524FC71734C}"/>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38ECF5F2-6136-4013-980B-491EC8BDA963}"/>
              </a:ext>
            </a:extLst>
          </p:cNvPr>
          <p:cNvSpPr>
            <a:spLocks noGrp="1"/>
          </p:cNvSpPr>
          <p:nvPr>
            <p:ph type="sldNum" sz="quarter" idx="12"/>
          </p:nvPr>
        </p:nvSpPr>
        <p:spPr/>
        <p:txBody>
          <a:bodyPr/>
          <a:lstStyle/>
          <a:p>
            <a:fld id="{60552FE0-B5CF-455E-8232-13CA7C5C029A}" type="slidenum">
              <a:rPr lang="ru-RU" smtClean="0"/>
              <a:t>‹#›</a:t>
            </a:fld>
            <a:endParaRPr lang="ru-RU" dirty="0"/>
          </a:p>
        </p:txBody>
      </p:sp>
    </p:spTree>
    <p:extLst>
      <p:ext uri="{BB962C8B-B14F-4D97-AF65-F5344CB8AC3E}">
        <p14:creationId xmlns:p14="http://schemas.microsoft.com/office/powerpoint/2010/main" val="3717995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6074711-C9D7-4E8B-8B2F-1812F43052CB}"/>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80389C66-69BD-468E-80F6-7DDCB88710D9}"/>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B5D17F9-69EE-404F-977C-6A3BBA81C9CB}"/>
              </a:ext>
            </a:extLst>
          </p:cNvPr>
          <p:cNvSpPr>
            <a:spLocks noGrp="1"/>
          </p:cNvSpPr>
          <p:nvPr>
            <p:ph type="dt" sz="half" idx="10"/>
          </p:nvPr>
        </p:nvSpPr>
        <p:spPr/>
        <p:txBody>
          <a:bodyPr/>
          <a:lstStyle/>
          <a:p>
            <a:fld id="{8E127D73-1B51-4124-BCB9-5922032E972F}" type="datetime1">
              <a:rPr lang="ru-RU" smtClean="0"/>
              <a:t>08.06.2021</a:t>
            </a:fld>
            <a:endParaRPr lang="ru-RU" dirty="0"/>
          </a:p>
        </p:txBody>
      </p:sp>
      <p:sp>
        <p:nvSpPr>
          <p:cNvPr id="5" name="Нижний колонтитул 4">
            <a:extLst>
              <a:ext uri="{FF2B5EF4-FFF2-40B4-BE49-F238E27FC236}">
                <a16:creationId xmlns:a16="http://schemas.microsoft.com/office/drawing/2014/main" id="{33DD1D74-F174-49B5-B90B-DE2875C643E8}"/>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CE5AC0DA-EC07-4ECA-8FB6-70FE80D98CC9}"/>
              </a:ext>
            </a:extLst>
          </p:cNvPr>
          <p:cNvSpPr>
            <a:spLocks noGrp="1"/>
          </p:cNvSpPr>
          <p:nvPr>
            <p:ph type="sldNum" sz="quarter" idx="12"/>
          </p:nvPr>
        </p:nvSpPr>
        <p:spPr/>
        <p:txBody>
          <a:bodyPr/>
          <a:lstStyle/>
          <a:p>
            <a:fld id="{60552FE0-B5CF-455E-8232-13CA7C5C029A}" type="slidenum">
              <a:rPr lang="ru-RU" smtClean="0"/>
              <a:t>‹#›</a:t>
            </a:fld>
            <a:endParaRPr lang="ru-RU" dirty="0"/>
          </a:p>
        </p:txBody>
      </p:sp>
    </p:spTree>
    <p:extLst>
      <p:ext uri="{BB962C8B-B14F-4D97-AF65-F5344CB8AC3E}">
        <p14:creationId xmlns:p14="http://schemas.microsoft.com/office/powerpoint/2010/main" val="127750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1BE88E-E5E3-40EE-BABB-6FAE780249B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FF74E76-31DB-4B39-A9AF-A9ABDF6FB913}"/>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DB98770-3C60-4BE8-9C09-91C7684EE361}"/>
              </a:ext>
            </a:extLst>
          </p:cNvPr>
          <p:cNvSpPr>
            <a:spLocks noGrp="1"/>
          </p:cNvSpPr>
          <p:nvPr>
            <p:ph type="dt" sz="half" idx="10"/>
          </p:nvPr>
        </p:nvSpPr>
        <p:spPr/>
        <p:txBody>
          <a:bodyPr/>
          <a:lstStyle/>
          <a:p>
            <a:fld id="{6270AA69-3199-418B-8F05-DDC6DEABDE8F}" type="datetime1">
              <a:rPr lang="ru-RU" smtClean="0"/>
              <a:t>08.06.2021</a:t>
            </a:fld>
            <a:endParaRPr lang="ru-RU" dirty="0"/>
          </a:p>
        </p:txBody>
      </p:sp>
      <p:sp>
        <p:nvSpPr>
          <p:cNvPr id="5" name="Нижний колонтитул 4">
            <a:extLst>
              <a:ext uri="{FF2B5EF4-FFF2-40B4-BE49-F238E27FC236}">
                <a16:creationId xmlns:a16="http://schemas.microsoft.com/office/drawing/2014/main" id="{85614EDF-3607-4EAA-B25A-4F46484DD2A9}"/>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8F1C6B3B-36E6-49E6-9C9B-DA6351E5C183}"/>
              </a:ext>
            </a:extLst>
          </p:cNvPr>
          <p:cNvSpPr>
            <a:spLocks noGrp="1"/>
          </p:cNvSpPr>
          <p:nvPr>
            <p:ph type="sldNum" sz="quarter" idx="12"/>
          </p:nvPr>
        </p:nvSpPr>
        <p:spPr/>
        <p:txBody>
          <a:bodyPr/>
          <a:lstStyle/>
          <a:p>
            <a:fld id="{60552FE0-B5CF-455E-8232-13CA7C5C029A}" type="slidenum">
              <a:rPr lang="ru-RU" smtClean="0"/>
              <a:t>‹#›</a:t>
            </a:fld>
            <a:endParaRPr lang="ru-RU" dirty="0"/>
          </a:p>
        </p:txBody>
      </p:sp>
    </p:spTree>
    <p:extLst>
      <p:ext uri="{BB962C8B-B14F-4D97-AF65-F5344CB8AC3E}">
        <p14:creationId xmlns:p14="http://schemas.microsoft.com/office/powerpoint/2010/main" val="3542829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C509B5-B710-46B6-A2C6-6BF0DB787327}"/>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AC6BD3D2-7677-46C2-BC7C-25D335AB2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2468028E-E759-4BD2-B9C5-36B83DBCAF97}"/>
              </a:ext>
            </a:extLst>
          </p:cNvPr>
          <p:cNvSpPr>
            <a:spLocks noGrp="1"/>
          </p:cNvSpPr>
          <p:nvPr>
            <p:ph type="dt" sz="half" idx="10"/>
          </p:nvPr>
        </p:nvSpPr>
        <p:spPr/>
        <p:txBody>
          <a:bodyPr/>
          <a:lstStyle/>
          <a:p>
            <a:fld id="{3396E5F6-080A-40D0-BE6F-612C63C4E46D}" type="datetime1">
              <a:rPr lang="ru-RU" smtClean="0"/>
              <a:t>08.06.2021</a:t>
            </a:fld>
            <a:endParaRPr lang="ru-RU" dirty="0"/>
          </a:p>
        </p:txBody>
      </p:sp>
      <p:sp>
        <p:nvSpPr>
          <p:cNvPr id="5" name="Нижний колонтитул 4">
            <a:extLst>
              <a:ext uri="{FF2B5EF4-FFF2-40B4-BE49-F238E27FC236}">
                <a16:creationId xmlns:a16="http://schemas.microsoft.com/office/drawing/2014/main" id="{1892ED33-5CA1-4408-B049-385D658534C3}"/>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167FD57C-DCF3-4F4C-878F-0AFB0E4994CA}"/>
              </a:ext>
            </a:extLst>
          </p:cNvPr>
          <p:cNvSpPr>
            <a:spLocks noGrp="1"/>
          </p:cNvSpPr>
          <p:nvPr>
            <p:ph type="sldNum" sz="quarter" idx="12"/>
          </p:nvPr>
        </p:nvSpPr>
        <p:spPr/>
        <p:txBody>
          <a:bodyPr/>
          <a:lstStyle/>
          <a:p>
            <a:fld id="{60552FE0-B5CF-455E-8232-13CA7C5C029A}" type="slidenum">
              <a:rPr lang="ru-RU" smtClean="0"/>
              <a:t>‹#›</a:t>
            </a:fld>
            <a:endParaRPr lang="ru-RU" dirty="0"/>
          </a:p>
        </p:txBody>
      </p:sp>
    </p:spTree>
    <p:extLst>
      <p:ext uri="{BB962C8B-B14F-4D97-AF65-F5344CB8AC3E}">
        <p14:creationId xmlns:p14="http://schemas.microsoft.com/office/powerpoint/2010/main" val="3003646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D93143-300E-484E-BA37-E9BF2789AAE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5BED3773-B95C-46F6-AAF4-CC4419D1F82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FBAB98B3-8A0D-453F-8BE4-D8F39330C9AE}"/>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557502B2-9A3F-433E-8FE2-4C7B5BB2ED27}"/>
              </a:ext>
            </a:extLst>
          </p:cNvPr>
          <p:cNvSpPr>
            <a:spLocks noGrp="1"/>
          </p:cNvSpPr>
          <p:nvPr>
            <p:ph type="dt" sz="half" idx="10"/>
          </p:nvPr>
        </p:nvSpPr>
        <p:spPr/>
        <p:txBody>
          <a:bodyPr/>
          <a:lstStyle/>
          <a:p>
            <a:fld id="{8752D1B4-EDC8-4780-BBE5-E6287C737051}" type="datetime1">
              <a:rPr lang="ru-RU" smtClean="0"/>
              <a:t>08.06.2021</a:t>
            </a:fld>
            <a:endParaRPr lang="ru-RU" dirty="0"/>
          </a:p>
        </p:txBody>
      </p:sp>
      <p:sp>
        <p:nvSpPr>
          <p:cNvPr id="6" name="Нижний колонтитул 5">
            <a:extLst>
              <a:ext uri="{FF2B5EF4-FFF2-40B4-BE49-F238E27FC236}">
                <a16:creationId xmlns:a16="http://schemas.microsoft.com/office/drawing/2014/main" id="{659C7DD3-4177-452D-BD68-4ADC636D5634}"/>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27BA410C-060F-4062-BF14-3445C183D913}"/>
              </a:ext>
            </a:extLst>
          </p:cNvPr>
          <p:cNvSpPr>
            <a:spLocks noGrp="1"/>
          </p:cNvSpPr>
          <p:nvPr>
            <p:ph type="sldNum" sz="quarter" idx="12"/>
          </p:nvPr>
        </p:nvSpPr>
        <p:spPr/>
        <p:txBody>
          <a:bodyPr/>
          <a:lstStyle/>
          <a:p>
            <a:fld id="{60552FE0-B5CF-455E-8232-13CA7C5C029A}" type="slidenum">
              <a:rPr lang="ru-RU" smtClean="0"/>
              <a:t>‹#›</a:t>
            </a:fld>
            <a:endParaRPr lang="ru-RU" dirty="0"/>
          </a:p>
        </p:txBody>
      </p:sp>
    </p:spTree>
    <p:extLst>
      <p:ext uri="{BB962C8B-B14F-4D97-AF65-F5344CB8AC3E}">
        <p14:creationId xmlns:p14="http://schemas.microsoft.com/office/powerpoint/2010/main" val="30454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D36FA2-D591-451B-B723-CF81BC1A950C}"/>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639043F9-3D9B-4A4B-B721-683CBA4BE0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99DF7A15-84F5-47B2-8EA3-EC7E9E558013}"/>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ADC54D90-D9DC-4CD4-A811-2BF23AB671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5FE97147-AB4B-4615-84D9-8D9C907D3211}"/>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C1D49ACA-4570-4EE9-AB34-0332BA366E3A}"/>
              </a:ext>
            </a:extLst>
          </p:cNvPr>
          <p:cNvSpPr>
            <a:spLocks noGrp="1"/>
          </p:cNvSpPr>
          <p:nvPr>
            <p:ph type="dt" sz="half" idx="10"/>
          </p:nvPr>
        </p:nvSpPr>
        <p:spPr/>
        <p:txBody>
          <a:bodyPr/>
          <a:lstStyle/>
          <a:p>
            <a:fld id="{0FA912EF-F2E9-4438-BF54-5BBF6930F7FF}" type="datetime1">
              <a:rPr lang="ru-RU" smtClean="0"/>
              <a:t>08.06.2021</a:t>
            </a:fld>
            <a:endParaRPr lang="ru-RU" dirty="0"/>
          </a:p>
        </p:txBody>
      </p:sp>
      <p:sp>
        <p:nvSpPr>
          <p:cNvPr id="8" name="Нижний колонтитул 7">
            <a:extLst>
              <a:ext uri="{FF2B5EF4-FFF2-40B4-BE49-F238E27FC236}">
                <a16:creationId xmlns:a16="http://schemas.microsoft.com/office/drawing/2014/main" id="{2B077834-FEC8-4481-9FE2-1FC98D7941E5}"/>
              </a:ext>
            </a:extLst>
          </p:cNvPr>
          <p:cNvSpPr>
            <a:spLocks noGrp="1"/>
          </p:cNvSpPr>
          <p:nvPr>
            <p:ph type="ftr" sz="quarter" idx="11"/>
          </p:nvPr>
        </p:nvSpPr>
        <p:spPr/>
        <p:txBody>
          <a:bodyPr/>
          <a:lstStyle/>
          <a:p>
            <a:endParaRPr lang="ru-RU" dirty="0"/>
          </a:p>
        </p:txBody>
      </p:sp>
      <p:sp>
        <p:nvSpPr>
          <p:cNvPr id="9" name="Номер слайда 8">
            <a:extLst>
              <a:ext uri="{FF2B5EF4-FFF2-40B4-BE49-F238E27FC236}">
                <a16:creationId xmlns:a16="http://schemas.microsoft.com/office/drawing/2014/main" id="{6DBD4B15-A416-4922-8F0A-2637F1AEE093}"/>
              </a:ext>
            </a:extLst>
          </p:cNvPr>
          <p:cNvSpPr>
            <a:spLocks noGrp="1"/>
          </p:cNvSpPr>
          <p:nvPr>
            <p:ph type="sldNum" sz="quarter" idx="12"/>
          </p:nvPr>
        </p:nvSpPr>
        <p:spPr/>
        <p:txBody>
          <a:bodyPr/>
          <a:lstStyle/>
          <a:p>
            <a:fld id="{60552FE0-B5CF-455E-8232-13CA7C5C029A}" type="slidenum">
              <a:rPr lang="ru-RU" smtClean="0"/>
              <a:t>‹#›</a:t>
            </a:fld>
            <a:endParaRPr lang="ru-RU" dirty="0"/>
          </a:p>
        </p:txBody>
      </p:sp>
    </p:spTree>
    <p:extLst>
      <p:ext uri="{BB962C8B-B14F-4D97-AF65-F5344CB8AC3E}">
        <p14:creationId xmlns:p14="http://schemas.microsoft.com/office/powerpoint/2010/main" val="14651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E69D7D-2C35-4B71-91B4-030F6A8C55CD}"/>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891A3FBD-2D10-4AAB-8D7C-9AD7C09720C1}"/>
              </a:ext>
            </a:extLst>
          </p:cNvPr>
          <p:cNvSpPr>
            <a:spLocks noGrp="1"/>
          </p:cNvSpPr>
          <p:nvPr>
            <p:ph type="dt" sz="half" idx="10"/>
          </p:nvPr>
        </p:nvSpPr>
        <p:spPr/>
        <p:txBody>
          <a:bodyPr/>
          <a:lstStyle/>
          <a:p>
            <a:fld id="{40E591C1-8B23-451B-B3DF-6AF9250B38FE}" type="datetime1">
              <a:rPr lang="ru-RU" smtClean="0"/>
              <a:t>08.06.2021</a:t>
            </a:fld>
            <a:endParaRPr lang="ru-RU" dirty="0"/>
          </a:p>
        </p:txBody>
      </p:sp>
      <p:sp>
        <p:nvSpPr>
          <p:cNvPr id="4" name="Нижний колонтитул 3">
            <a:extLst>
              <a:ext uri="{FF2B5EF4-FFF2-40B4-BE49-F238E27FC236}">
                <a16:creationId xmlns:a16="http://schemas.microsoft.com/office/drawing/2014/main" id="{F8F94D8D-E283-41CD-B9E2-24FC0623805C}"/>
              </a:ext>
            </a:extLst>
          </p:cNvPr>
          <p:cNvSpPr>
            <a:spLocks noGrp="1"/>
          </p:cNvSpPr>
          <p:nvPr>
            <p:ph type="ftr" sz="quarter" idx="11"/>
          </p:nvPr>
        </p:nvSpPr>
        <p:spPr/>
        <p:txBody>
          <a:bodyPr/>
          <a:lstStyle/>
          <a:p>
            <a:endParaRPr lang="ru-RU" dirty="0"/>
          </a:p>
        </p:txBody>
      </p:sp>
      <p:sp>
        <p:nvSpPr>
          <p:cNvPr id="5" name="Номер слайда 4">
            <a:extLst>
              <a:ext uri="{FF2B5EF4-FFF2-40B4-BE49-F238E27FC236}">
                <a16:creationId xmlns:a16="http://schemas.microsoft.com/office/drawing/2014/main" id="{23A76BF6-988E-4291-BD14-D5393DC6CCBD}"/>
              </a:ext>
            </a:extLst>
          </p:cNvPr>
          <p:cNvSpPr>
            <a:spLocks noGrp="1"/>
          </p:cNvSpPr>
          <p:nvPr>
            <p:ph type="sldNum" sz="quarter" idx="12"/>
          </p:nvPr>
        </p:nvSpPr>
        <p:spPr/>
        <p:txBody>
          <a:bodyPr/>
          <a:lstStyle/>
          <a:p>
            <a:fld id="{60552FE0-B5CF-455E-8232-13CA7C5C029A}" type="slidenum">
              <a:rPr lang="ru-RU" smtClean="0"/>
              <a:t>‹#›</a:t>
            </a:fld>
            <a:endParaRPr lang="ru-RU" dirty="0"/>
          </a:p>
        </p:txBody>
      </p:sp>
    </p:spTree>
    <p:extLst>
      <p:ext uri="{BB962C8B-B14F-4D97-AF65-F5344CB8AC3E}">
        <p14:creationId xmlns:p14="http://schemas.microsoft.com/office/powerpoint/2010/main" val="2482196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16174E1-63CA-4F5B-9D6E-53A2F301495D}"/>
              </a:ext>
            </a:extLst>
          </p:cNvPr>
          <p:cNvSpPr>
            <a:spLocks noGrp="1"/>
          </p:cNvSpPr>
          <p:nvPr>
            <p:ph type="dt" sz="half" idx="10"/>
          </p:nvPr>
        </p:nvSpPr>
        <p:spPr/>
        <p:txBody>
          <a:bodyPr/>
          <a:lstStyle/>
          <a:p>
            <a:fld id="{2670635D-8554-47F1-8DEF-1EFF8F561D54}" type="datetime1">
              <a:rPr lang="ru-RU" smtClean="0"/>
              <a:t>08.06.2021</a:t>
            </a:fld>
            <a:endParaRPr lang="ru-RU" dirty="0"/>
          </a:p>
        </p:txBody>
      </p:sp>
      <p:sp>
        <p:nvSpPr>
          <p:cNvPr id="3" name="Нижний колонтитул 2">
            <a:extLst>
              <a:ext uri="{FF2B5EF4-FFF2-40B4-BE49-F238E27FC236}">
                <a16:creationId xmlns:a16="http://schemas.microsoft.com/office/drawing/2014/main" id="{E35D9D75-FE04-41C7-8197-26F7738DBC86}"/>
              </a:ext>
            </a:extLst>
          </p:cNvPr>
          <p:cNvSpPr>
            <a:spLocks noGrp="1"/>
          </p:cNvSpPr>
          <p:nvPr>
            <p:ph type="ftr" sz="quarter" idx="11"/>
          </p:nvPr>
        </p:nvSpPr>
        <p:spPr/>
        <p:txBody>
          <a:bodyPr/>
          <a:lstStyle/>
          <a:p>
            <a:endParaRPr lang="ru-RU" dirty="0"/>
          </a:p>
        </p:txBody>
      </p:sp>
      <p:sp>
        <p:nvSpPr>
          <p:cNvPr id="4" name="Номер слайда 3">
            <a:extLst>
              <a:ext uri="{FF2B5EF4-FFF2-40B4-BE49-F238E27FC236}">
                <a16:creationId xmlns:a16="http://schemas.microsoft.com/office/drawing/2014/main" id="{4D0B6A84-3C85-48BD-8D9D-18DBAC6B09B8}"/>
              </a:ext>
            </a:extLst>
          </p:cNvPr>
          <p:cNvSpPr>
            <a:spLocks noGrp="1"/>
          </p:cNvSpPr>
          <p:nvPr>
            <p:ph type="sldNum" sz="quarter" idx="12"/>
          </p:nvPr>
        </p:nvSpPr>
        <p:spPr/>
        <p:txBody>
          <a:bodyPr/>
          <a:lstStyle/>
          <a:p>
            <a:fld id="{60552FE0-B5CF-455E-8232-13CA7C5C029A}" type="slidenum">
              <a:rPr lang="ru-RU" smtClean="0"/>
              <a:t>‹#›</a:t>
            </a:fld>
            <a:endParaRPr lang="ru-RU" dirty="0"/>
          </a:p>
        </p:txBody>
      </p:sp>
    </p:spTree>
    <p:extLst>
      <p:ext uri="{BB962C8B-B14F-4D97-AF65-F5344CB8AC3E}">
        <p14:creationId xmlns:p14="http://schemas.microsoft.com/office/powerpoint/2010/main" val="3129633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285245-1F1F-4FCC-8724-7C12873FD50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404969EA-FA90-4D8C-817B-600B85A665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F5820905-5024-4DDD-9A7B-E09FC6047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DFA016A-A328-45BD-9346-2DC3706877F9}"/>
              </a:ext>
            </a:extLst>
          </p:cNvPr>
          <p:cNvSpPr>
            <a:spLocks noGrp="1"/>
          </p:cNvSpPr>
          <p:nvPr>
            <p:ph type="dt" sz="half" idx="10"/>
          </p:nvPr>
        </p:nvSpPr>
        <p:spPr/>
        <p:txBody>
          <a:bodyPr/>
          <a:lstStyle/>
          <a:p>
            <a:fld id="{BAA2C4BF-5835-4F08-ADBC-AC9B6496B784}" type="datetime1">
              <a:rPr lang="ru-RU" smtClean="0"/>
              <a:t>08.06.2021</a:t>
            </a:fld>
            <a:endParaRPr lang="ru-RU" dirty="0"/>
          </a:p>
        </p:txBody>
      </p:sp>
      <p:sp>
        <p:nvSpPr>
          <p:cNvPr id="6" name="Нижний колонтитул 5">
            <a:extLst>
              <a:ext uri="{FF2B5EF4-FFF2-40B4-BE49-F238E27FC236}">
                <a16:creationId xmlns:a16="http://schemas.microsoft.com/office/drawing/2014/main" id="{32AFD5BE-84DA-4D8F-844E-A528AE3CD660}"/>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7DA93E2A-3166-44EE-BF55-DBE57BEECB3A}"/>
              </a:ext>
            </a:extLst>
          </p:cNvPr>
          <p:cNvSpPr>
            <a:spLocks noGrp="1"/>
          </p:cNvSpPr>
          <p:nvPr>
            <p:ph type="sldNum" sz="quarter" idx="12"/>
          </p:nvPr>
        </p:nvSpPr>
        <p:spPr/>
        <p:txBody>
          <a:bodyPr/>
          <a:lstStyle/>
          <a:p>
            <a:fld id="{60552FE0-B5CF-455E-8232-13CA7C5C029A}" type="slidenum">
              <a:rPr lang="ru-RU" smtClean="0"/>
              <a:t>‹#›</a:t>
            </a:fld>
            <a:endParaRPr lang="ru-RU" dirty="0"/>
          </a:p>
        </p:txBody>
      </p:sp>
    </p:spTree>
    <p:extLst>
      <p:ext uri="{BB962C8B-B14F-4D97-AF65-F5344CB8AC3E}">
        <p14:creationId xmlns:p14="http://schemas.microsoft.com/office/powerpoint/2010/main" val="3835399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DCF76C-2FE7-45A9-A5CE-1D22F7EF20A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AFFE40B4-B695-4BE9-A357-349A543E51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a:extLst>
              <a:ext uri="{FF2B5EF4-FFF2-40B4-BE49-F238E27FC236}">
                <a16:creationId xmlns:a16="http://schemas.microsoft.com/office/drawing/2014/main" id="{0CF82BBD-1DBF-4EEA-A7F5-EE311089ED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3E10203-5368-4118-A3B7-7270DBDE9744}"/>
              </a:ext>
            </a:extLst>
          </p:cNvPr>
          <p:cNvSpPr>
            <a:spLocks noGrp="1"/>
          </p:cNvSpPr>
          <p:nvPr>
            <p:ph type="dt" sz="half" idx="10"/>
          </p:nvPr>
        </p:nvSpPr>
        <p:spPr/>
        <p:txBody>
          <a:bodyPr/>
          <a:lstStyle/>
          <a:p>
            <a:fld id="{E8795A0E-DE6B-4ED8-B8D9-27F316C23066}" type="datetime1">
              <a:rPr lang="ru-RU" smtClean="0"/>
              <a:t>08.06.2021</a:t>
            </a:fld>
            <a:endParaRPr lang="ru-RU" dirty="0"/>
          </a:p>
        </p:txBody>
      </p:sp>
      <p:sp>
        <p:nvSpPr>
          <p:cNvPr id="6" name="Нижний колонтитул 5">
            <a:extLst>
              <a:ext uri="{FF2B5EF4-FFF2-40B4-BE49-F238E27FC236}">
                <a16:creationId xmlns:a16="http://schemas.microsoft.com/office/drawing/2014/main" id="{616BC5B9-A071-46E5-BC06-FF0FCBF827F5}"/>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4070A9FC-8C62-4516-BA87-83396F69DFCB}"/>
              </a:ext>
            </a:extLst>
          </p:cNvPr>
          <p:cNvSpPr>
            <a:spLocks noGrp="1"/>
          </p:cNvSpPr>
          <p:nvPr>
            <p:ph type="sldNum" sz="quarter" idx="12"/>
          </p:nvPr>
        </p:nvSpPr>
        <p:spPr/>
        <p:txBody>
          <a:bodyPr/>
          <a:lstStyle/>
          <a:p>
            <a:fld id="{60552FE0-B5CF-455E-8232-13CA7C5C029A}" type="slidenum">
              <a:rPr lang="ru-RU" smtClean="0"/>
              <a:t>‹#›</a:t>
            </a:fld>
            <a:endParaRPr lang="ru-RU" dirty="0"/>
          </a:p>
        </p:txBody>
      </p:sp>
    </p:spTree>
    <p:extLst>
      <p:ext uri="{BB962C8B-B14F-4D97-AF65-F5344CB8AC3E}">
        <p14:creationId xmlns:p14="http://schemas.microsoft.com/office/powerpoint/2010/main" val="1435260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CF6454-5F1A-48AC-81D6-529C70981A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7CDFC02E-E05F-47AF-BF3E-20A117FB20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9B48CAD-FF53-44DF-9573-532E30A7EF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90480-3D59-40CA-83E5-234534DF880C}" type="datetime1">
              <a:rPr lang="ru-RU" smtClean="0"/>
              <a:t>08.06.2021</a:t>
            </a:fld>
            <a:endParaRPr lang="ru-RU" dirty="0"/>
          </a:p>
        </p:txBody>
      </p:sp>
      <p:sp>
        <p:nvSpPr>
          <p:cNvPr id="5" name="Нижний колонтитул 4">
            <a:extLst>
              <a:ext uri="{FF2B5EF4-FFF2-40B4-BE49-F238E27FC236}">
                <a16:creationId xmlns:a16="http://schemas.microsoft.com/office/drawing/2014/main" id="{1AAFB2DB-23A8-438B-AA52-2918700899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a:extLst>
              <a:ext uri="{FF2B5EF4-FFF2-40B4-BE49-F238E27FC236}">
                <a16:creationId xmlns:a16="http://schemas.microsoft.com/office/drawing/2014/main" id="{AFB367A4-C706-4224-A845-C9FC7260D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52FE0-B5CF-455E-8232-13CA7C5C029A}" type="slidenum">
              <a:rPr lang="ru-RU" smtClean="0"/>
              <a:t>‹#›</a:t>
            </a:fld>
            <a:endParaRPr lang="ru-RU" dirty="0"/>
          </a:p>
        </p:txBody>
      </p:sp>
    </p:spTree>
    <p:extLst>
      <p:ext uri="{BB962C8B-B14F-4D97-AF65-F5344CB8AC3E}">
        <p14:creationId xmlns:p14="http://schemas.microsoft.com/office/powerpoint/2010/main" val="2913408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11/relationships/webextension" Target="../webextensions/webextension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slide" Target="slide27.xm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slide" Target="slide1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slide" Target="slide10.xml"/><Relationship Id="rId5" Type="http://schemas.openxmlformats.org/officeDocument/2006/relationships/image" Target="../media/image4.png"/><Relationship Id="rId15" Type="http://schemas.openxmlformats.org/officeDocument/2006/relationships/hyperlink" Target="https://polyankaglade.github.io/Theses_LDA/" TargetMode="External"/><Relationship Id="rId10" Type="http://schemas.openxmlformats.org/officeDocument/2006/relationships/slide" Target="slide8.xml"/><Relationship Id="rId4" Type="http://schemas.openxmlformats.org/officeDocument/2006/relationships/image" Target="../media/image3.png"/><Relationship Id="rId9" Type="http://schemas.openxmlformats.org/officeDocument/2006/relationships/slide" Target="slide6.xml"/><Relationship Id="rId14" Type="http://schemas.openxmlformats.org/officeDocument/2006/relationships/hyperlink" Target="https://github.com/polyankaglade/Theses_LDA"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image" Target="../media/image36.svg"/></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3115/1613715.1613763" TargetMode="External"/><Relationship Id="rId2" Type="http://schemas.openxmlformats.org/officeDocument/2006/relationships/hyperlink" Target="https://doi.org/10.13140/RG.2.2.28391.75687" TargetMode="External"/><Relationship Id="rId1" Type="http://schemas.openxmlformats.org/officeDocument/2006/relationships/slideLayout" Target="../slideLayouts/slideLayout2.xml"/><Relationship Id="rId6" Type="http://schemas.openxmlformats.org/officeDocument/2006/relationships/hyperlink" Target="https://doi.org/10.1016/j.joi.2010.06.004" TargetMode="External"/><Relationship Id="rId5" Type="http://schemas.openxmlformats.org/officeDocument/2006/relationships/hyperlink" Target="https://doi.org/10.1002/asi.4630240406" TargetMode="External"/><Relationship Id="rId4" Type="http://schemas.openxmlformats.org/officeDocument/2006/relationships/hyperlink" Target="https://www.aclweb.org/anthology/R09-1061"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hse.ru/edu/vkr/index.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D7829D-7229-46E3-812D-92897278253B}"/>
              </a:ext>
            </a:extLst>
          </p:cNvPr>
          <p:cNvSpPr>
            <a:spLocks noGrp="1"/>
          </p:cNvSpPr>
          <p:nvPr>
            <p:ph type="ctrTitle"/>
          </p:nvPr>
        </p:nvSpPr>
        <p:spPr>
          <a:xfrm>
            <a:off x="1524000" y="1122362"/>
            <a:ext cx="9144000" cy="3042133"/>
          </a:xfrm>
        </p:spPr>
        <p:txBody>
          <a:bodyPr>
            <a:normAutofit fontScale="90000"/>
          </a:bodyPr>
          <a:lstStyle/>
          <a:p>
            <a:r>
              <a:rPr lang="en-US" dirty="0">
                <a:solidFill>
                  <a:schemeClr val="tx2"/>
                </a:solidFill>
              </a:rPr>
              <a:t>Topic Modeling Approach to Evaluating Interdisciplinarity in Theses of Faculty of Humanities, HSE University</a:t>
            </a:r>
          </a:p>
        </p:txBody>
      </p:sp>
      <p:sp>
        <p:nvSpPr>
          <p:cNvPr id="3" name="Подзаголовок 2">
            <a:extLst>
              <a:ext uri="{FF2B5EF4-FFF2-40B4-BE49-F238E27FC236}">
                <a16:creationId xmlns:a16="http://schemas.microsoft.com/office/drawing/2014/main" id="{231C89F3-4ACE-4259-8792-7C88B70B60AA}"/>
              </a:ext>
            </a:extLst>
          </p:cNvPr>
          <p:cNvSpPr>
            <a:spLocks noGrp="1"/>
          </p:cNvSpPr>
          <p:nvPr>
            <p:ph type="subTitle" idx="1"/>
          </p:nvPr>
        </p:nvSpPr>
        <p:spPr>
          <a:xfrm>
            <a:off x="1524000" y="4814612"/>
            <a:ext cx="9144000" cy="1655762"/>
          </a:xfrm>
        </p:spPr>
        <p:txBody>
          <a:bodyPr>
            <a:normAutofit lnSpcReduction="10000"/>
          </a:bodyPr>
          <a:lstStyle/>
          <a:p>
            <a:r>
              <a:rPr lang="en-US" dirty="0">
                <a:solidFill>
                  <a:schemeClr val="tx2"/>
                </a:solidFill>
              </a:rPr>
              <a:t>Thesis by Anna Polyanskaya</a:t>
            </a:r>
          </a:p>
          <a:p>
            <a:r>
              <a:rPr lang="en-US" dirty="0">
                <a:solidFill>
                  <a:schemeClr val="tx2"/>
                </a:solidFill>
              </a:rPr>
              <a:t>Research Advisor: Daniil Skorinkin</a:t>
            </a:r>
          </a:p>
          <a:p>
            <a:endParaRPr lang="en-US" dirty="0">
              <a:solidFill>
                <a:schemeClr val="tx2"/>
              </a:solidFill>
            </a:endParaRPr>
          </a:p>
          <a:p>
            <a:r>
              <a:rPr lang="en-US" dirty="0">
                <a:solidFill>
                  <a:schemeClr val="tx2"/>
                </a:solidFill>
              </a:rPr>
              <a:t>NRU HSE, Moscow, 2021</a:t>
            </a:r>
          </a:p>
        </p:txBody>
      </p:sp>
    </p:spTree>
    <p:extLst>
      <p:ext uri="{BB962C8B-B14F-4D97-AF65-F5344CB8AC3E}">
        <p14:creationId xmlns:p14="http://schemas.microsoft.com/office/powerpoint/2010/main" val="2129502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BB0DCB-CC36-4169-8CA6-528510484D24}"/>
              </a:ext>
            </a:extLst>
          </p:cNvPr>
          <p:cNvSpPr>
            <a:spLocks noGrp="1"/>
          </p:cNvSpPr>
          <p:nvPr>
            <p:ph type="title"/>
          </p:nvPr>
        </p:nvSpPr>
        <p:spPr/>
        <p:txBody>
          <a:bodyPr/>
          <a:lstStyle/>
          <a:p>
            <a:r>
              <a:rPr lang="en-US" dirty="0">
                <a:solidFill>
                  <a:schemeClr val="tx2"/>
                </a:solidFill>
              </a:rPr>
              <a:t>Methods</a:t>
            </a:r>
            <a:endParaRPr lang="ru-RU" dirty="0">
              <a:solidFill>
                <a:schemeClr val="tx2"/>
              </a:solidFill>
            </a:endParaRPr>
          </a:p>
        </p:txBody>
      </p:sp>
      <p:sp>
        <p:nvSpPr>
          <p:cNvPr id="3" name="Объект 2">
            <a:extLst>
              <a:ext uri="{FF2B5EF4-FFF2-40B4-BE49-F238E27FC236}">
                <a16:creationId xmlns:a16="http://schemas.microsoft.com/office/drawing/2014/main" id="{A0918AFC-0B8F-4AE8-94F7-FF134E32B114}"/>
              </a:ext>
            </a:extLst>
          </p:cNvPr>
          <p:cNvSpPr>
            <a:spLocks noGrp="1"/>
          </p:cNvSpPr>
          <p:nvPr>
            <p:ph idx="1"/>
          </p:nvPr>
        </p:nvSpPr>
        <p:spPr>
          <a:xfrm>
            <a:off x="838200" y="1825625"/>
            <a:ext cx="10515600" cy="4774872"/>
          </a:xfrm>
        </p:spPr>
        <p:txBody>
          <a:bodyPr>
            <a:normAutofit/>
          </a:bodyPr>
          <a:lstStyle/>
          <a:p>
            <a:pPr>
              <a:lnSpc>
                <a:spcPct val="150000"/>
              </a:lnSpc>
            </a:pPr>
            <a:r>
              <a:rPr lang="en-US" sz="2200" dirty="0">
                <a:solidFill>
                  <a:schemeClr val="tx2"/>
                </a:solidFill>
              </a:rPr>
              <a:t>Get metadata via API (deprecated) and download files</a:t>
            </a:r>
          </a:p>
          <a:p>
            <a:pPr>
              <a:lnSpc>
                <a:spcPct val="150000"/>
              </a:lnSpc>
            </a:pPr>
            <a:r>
              <a:rPr lang="en-US" sz="2200" dirty="0">
                <a:solidFill>
                  <a:schemeClr val="tx2"/>
                </a:solidFill>
              </a:rPr>
              <a:t>Extract </a:t>
            </a:r>
            <a:r>
              <a:rPr lang="en-US" sz="2200" b="1" dirty="0">
                <a:solidFill>
                  <a:schemeClr val="tx2"/>
                </a:solidFill>
              </a:rPr>
              <a:t>textual content </a:t>
            </a:r>
            <a:r>
              <a:rPr lang="en-US" sz="2200" dirty="0">
                <a:solidFill>
                  <a:schemeClr val="tx2"/>
                </a:solidFill>
              </a:rPr>
              <a:t>via </a:t>
            </a:r>
            <a:r>
              <a:rPr lang="en-US" sz="2200" i="1" dirty="0">
                <a:solidFill>
                  <a:schemeClr val="tx2"/>
                </a:solidFill>
              </a:rPr>
              <a:t>docx</a:t>
            </a:r>
            <a:r>
              <a:rPr lang="en-US" sz="2200" dirty="0">
                <a:solidFill>
                  <a:schemeClr val="tx2"/>
                </a:solidFill>
              </a:rPr>
              <a:t> package</a:t>
            </a:r>
          </a:p>
          <a:p>
            <a:pPr>
              <a:lnSpc>
                <a:spcPct val="150000"/>
              </a:lnSpc>
            </a:pPr>
            <a:r>
              <a:rPr lang="en-US" sz="2200" dirty="0">
                <a:solidFill>
                  <a:schemeClr val="tx2"/>
                </a:solidFill>
              </a:rPr>
              <a:t>Extract only the </a:t>
            </a:r>
            <a:r>
              <a:rPr lang="en-US" sz="2200" b="1" dirty="0">
                <a:solidFill>
                  <a:schemeClr val="tx2"/>
                </a:solidFill>
              </a:rPr>
              <a:t>main body of the text</a:t>
            </a:r>
            <a:r>
              <a:rPr lang="en-US" sz="2200" dirty="0">
                <a:solidFill>
                  <a:schemeClr val="tx2"/>
                </a:solidFill>
              </a:rPr>
              <a:t> by leaving out everything before ‘</a:t>
            </a:r>
            <a:r>
              <a:rPr lang="en-US" sz="2200" i="1" dirty="0">
                <a:solidFill>
                  <a:schemeClr val="tx2"/>
                </a:solidFill>
              </a:rPr>
              <a:t>Introduction</a:t>
            </a:r>
            <a:r>
              <a:rPr lang="en-US" sz="2200" dirty="0">
                <a:solidFill>
                  <a:schemeClr val="tx2"/>
                </a:solidFill>
              </a:rPr>
              <a:t>’ and after ‘</a:t>
            </a:r>
            <a:r>
              <a:rPr lang="en-US" sz="2200" i="1" dirty="0">
                <a:solidFill>
                  <a:schemeClr val="tx2"/>
                </a:solidFill>
              </a:rPr>
              <a:t>References</a:t>
            </a:r>
            <a:r>
              <a:rPr lang="en-US" sz="2200" dirty="0">
                <a:solidFill>
                  <a:schemeClr val="tx2"/>
                </a:solidFill>
              </a:rPr>
              <a:t>’ (getting boundaries via regular expressions)</a:t>
            </a:r>
          </a:p>
          <a:p>
            <a:pPr>
              <a:lnSpc>
                <a:spcPct val="150000"/>
              </a:lnSpc>
            </a:pPr>
            <a:r>
              <a:rPr lang="en-US" sz="2200" dirty="0">
                <a:solidFill>
                  <a:schemeClr val="tx2"/>
                </a:solidFill>
              </a:rPr>
              <a:t>Process texts (delete in-line citations, tokenize, delete any non-alphabetical characters, lemmatize,</a:t>
            </a:r>
            <a:r>
              <a:rPr lang="ru-RU" sz="2200" dirty="0">
                <a:solidFill>
                  <a:schemeClr val="tx2"/>
                </a:solidFill>
              </a:rPr>
              <a:t> </a:t>
            </a:r>
            <a:r>
              <a:rPr lang="en-US" sz="2200" dirty="0">
                <a:solidFill>
                  <a:schemeClr val="tx2"/>
                </a:solidFill>
              </a:rPr>
              <a:t>delete Russian, English, and German </a:t>
            </a:r>
            <a:r>
              <a:rPr lang="en-US" sz="2200" dirty="0" err="1">
                <a:solidFill>
                  <a:schemeClr val="tx2"/>
                </a:solidFill>
              </a:rPr>
              <a:t>stopwords</a:t>
            </a:r>
            <a:r>
              <a:rPr lang="en-US" sz="2200" dirty="0">
                <a:solidFill>
                  <a:schemeClr val="tx2"/>
                </a:solidFill>
              </a:rPr>
              <a:t>, join bi- and trigrams) via </a:t>
            </a:r>
            <a:r>
              <a:rPr lang="en-US" sz="2200" i="1" dirty="0" err="1">
                <a:solidFill>
                  <a:schemeClr val="tx2"/>
                </a:solidFill>
              </a:rPr>
              <a:t>razdel</a:t>
            </a:r>
            <a:r>
              <a:rPr lang="en-US" sz="2200" i="1" dirty="0">
                <a:solidFill>
                  <a:schemeClr val="tx2"/>
                </a:solidFill>
              </a:rPr>
              <a:t>, pymorphy2</a:t>
            </a:r>
            <a:r>
              <a:rPr lang="en-US" sz="2200" dirty="0">
                <a:solidFill>
                  <a:schemeClr val="tx2"/>
                </a:solidFill>
              </a:rPr>
              <a:t> and</a:t>
            </a:r>
            <a:r>
              <a:rPr lang="en-US" sz="2200" i="1" dirty="0">
                <a:solidFill>
                  <a:schemeClr val="tx2"/>
                </a:solidFill>
              </a:rPr>
              <a:t> </a:t>
            </a:r>
            <a:r>
              <a:rPr lang="en-US" sz="2200" i="1" dirty="0" err="1">
                <a:solidFill>
                  <a:schemeClr val="tx2"/>
                </a:solidFill>
              </a:rPr>
              <a:t>nltk</a:t>
            </a:r>
            <a:r>
              <a:rPr lang="en-US" sz="2200" i="1" dirty="0">
                <a:solidFill>
                  <a:schemeClr val="tx2"/>
                </a:solidFill>
              </a:rPr>
              <a:t> packages</a:t>
            </a:r>
            <a:endParaRPr lang="en-US" sz="2200" dirty="0">
              <a:solidFill>
                <a:schemeClr val="tx2"/>
              </a:solidFill>
            </a:endParaRPr>
          </a:p>
          <a:p>
            <a:pPr>
              <a:lnSpc>
                <a:spcPct val="150000"/>
              </a:lnSpc>
            </a:pPr>
            <a:r>
              <a:rPr lang="en-US" sz="2200" dirty="0">
                <a:solidFill>
                  <a:schemeClr val="tx2"/>
                </a:solidFill>
              </a:rPr>
              <a:t>Make a LDA topic model via </a:t>
            </a:r>
            <a:r>
              <a:rPr lang="en-US" sz="2200" i="1" dirty="0" err="1">
                <a:solidFill>
                  <a:schemeClr val="tx2"/>
                </a:solidFill>
              </a:rPr>
              <a:t>Gensim</a:t>
            </a:r>
            <a:r>
              <a:rPr lang="en-US" sz="2200" dirty="0">
                <a:solidFill>
                  <a:schemeClr val="tx2"/>
                </a:solidFill>
              </a:rPr>
              <a:t> package</a:t>
            </a:r>
          </a:p>
        </p:txBody>
      </p:sp>
      <p:sp>
        <p:nvSpPr>
          <p:cNvPr id="4" name="Номер слайда 3">
            <a:extLst>
              <a:ext uri="{FF2B5EF4-FFF2-40B4-BE49-F238E27FC236}">
                <a16:creationId xmlns:a16="http://schemas.microsoft.com/office/drawing/2014/main" id="{C7A1B4A1-2FC3-47EF-8FB8-F619F1D2CB7D}"/>
              </a:ext>
            </a:extLst>
          </p:cNvPr>
          <p:cNvSpPr>
            <a:spLocks noGrp="1"/>
          </p:cNvSpPr>
          <p:nvPr>
            <p:ph type="sldNum" sz="quarter" idx="12"/>
          </p:nvPr>
        </p:nvSpPr>
        <p:spPr/>
        <p:txBody>
          <a:bodyPr/>
          <a:lstStyle/>
          <a:p>
            <a:fld id="{60552FE0-B5CF-455E-8232-13CA7C5C029A}" type="slidenum">
              <a:rPr lang="ru-RU" smtClean="0"/>
              <a:t>10</a:t>
            </a:fld>
            <a:endParaRPr lang="ru-RU" dirty="0"/>
          </a:p>
        </p:txBody>
      </p:sp>
      <p:pic>
        <p:nvPicPr>
          <p:cNvPr id="1028" name="Picture 4" descr="Python 3.9.5 для Windows - Скачать">
            <a:extLst>
              <a:ext uri="{FF2B5EF4-FFF2-40B4-BE49-F238E27FC236}">
                <a16:creationId xmlns:a16="http://schemas.microsoft.com/office/drawing/2014/main" id="{F3D7A460-2C4C-4EC8-BF54-A8AE87740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8800" y="681037"/>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934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2BA094-2AC7-4FD4-8361-ECB328E81DE6}"/>
              </a:ext>
            </a:extLst>
          </p:cNvPr>
          <p:cNvSpPr>
            <a:spLocks noGrp="1"/>
          </p:cNvSpPr>
          <p:nvPr>
            <p:ph type="title"/>
          </p:nvPr>
        </p:nvSpPr>
        <p:spPr/>
        <p:txBody>
          <a:bodyPr/>
          <a:lstStyle/>
          <a:p>
            <a:r>
              <a:rPr lang="en-US" dirty="0">
                <a:solidFill>
                  <a:schemeClr val="tx2"/>
                </a:solidFill>
              </a:rPr>
              <a:t>Example</a:t>
            </a:r>
            <a:endParaRPr lang="ru-RU" dirty="0">
              <a:solidFill>
                <a:schemeClr val="tx2"/>
              </a:solidFill>
            </a:endParaRPr>
          </a:p>
        </p:txBody>
      </p:sp>
      <p:sp>
        <p:nvSpPr>
          <p:cNvPr id="3" name="Объект 2">
            <a:extLst>
              <a:ext uri="{FF2B5EF4-FFF2-40B4-BE49-F238E27FC236}">
                <a16:creationId xmlns:a16="http://schemas.microsoft.com/office/drawing/2014/main" id="{CA861831-336F-43E3-98CA-E4402D8C5C00}"/>
              </a:ext>
            </a:extLst>
          </p:cNvPr>
          <p:cNvSpPr>
            <a:spLocks noGrp="1"/>
          </p:cNvSpPr>
          <p:nvPr>
            <p:ph idx="1"/>
          </p:nvPr>
        </p:nvSpPr>
        <p:spPr>
          <a:xfrm>
            <a:off x="0" y="1825625"/>
            <a:ext cx="12192000" cy="4351338"/>
          </a:xfrm>
        </p:spPr>
        <p:txBody>
          <a:bodyPr>
            <a:normAutofit/>
          </a:bodyPr>
          <a:lstStyle/>
          <a:p>
            <a:pPr marL="0" indent="0" algn="ctr">
              <a:buNone/>
            </a:pPr>
            <a:r>
              <a:rPr lang="en-US" sz="1800" dirty="0">
                <a:solidFill>
                  <a:schemeClr val="tx2"/>
                </a:solidFill>
              </a:rPr>
              <a:t>before</a:t>
            </a:r>
            <a:r>
              <a:rPr lang="en-US" sz="1800" dirty="0"/>
              <a:t>:</a:t>
            </a:r>
          </a:p>
          <a:p>
            <a:pPr marL="0" indent="0" algn="ctr">
              <a:buNone/>
            </a:pPr>
            <a:endParaRPr lang="en-US" sz="1800" dirty="0"/>
          </a:p>
          <a:p>
            <a:pPr marL="0" indent="0" algn="ctr">
              <a:buNone/>
            </a:pPr>
            <a:endParaRPr lang="en-US" sz="1800" dirty="0"/>
          </a:p>
          <a:p>
            <a:pPr marL="0" indent="0" algn="ctr">
              <a:buNone/>
            </a:pPr>
            <a:endParaRPr lang="en-US" sz="1800" dirty="0"/>
          </a:p>
          <a:p>
            <a:pPr marL="0" indent="0" algn="ctr">
              <a:buNone/>
            </a:pPr>
            <a:endParaRPr lang="en-US" sz="1800" dirty="0"/>
          </a:p>
          <a:p>
            <a:pPr marL="0" indent="0" algn="ctr">
              <a:buNone/>
            </a:pPr>
            <a:endParaRPr lang="en-US" sz="1800" dirty="0"/>
          </a:p>
          <a:p>
            <a:pPr marL="0" indent="0" algn="ctr">
              <a:buNone/>
            </a:pPr>
            <a:endParaRPr lang="en-US" sz="1800" dirty="0"/>
          </a:p>
          <a:p>
            <a:pPr marL="0" indent="0" algn="ctr">
              <a:buNone/>
            </a:pPr>
            <a:r>
              <a:rPr lang="en-US" sz="1800" dirty="0"/>
              <a:t>after:</a:t>
            </a:r>
            <a:endParaRPr lang="ru-RU" sz="1800" dirty="0"/>
          </a:p>
        </p:txBody>
      </p:sp>
      <p:sp>
        <p:nvSpPr>
          <p:cNvPr id="4" name="Номер слайда 3">
            <a:extLst>
              <a:ext uri="{FF2B5EF4-FFF2-40B4-BE49-F238E27FC236}">
                <a16:creationId xmlns:a16="http://schemas.microsoft.com/office/drawing/2014/main" id="{E4D00FC7-19B8-4FF7-A2C4-59FA89BCFD95}"/>
              </a:ext>
            </a:extLst>
          </p:cNvPr>
          <p:cNvSpPr>
            <a:spLocks noGrp="1"/>
          </p:cNvSpPr>
          <p:nvPr>
            <p:ph type="sldNum" sz="quarter" idx="12"/>
          </p:nvPr>
        </p:nvSpPr>
        <p:spPr/>
        <p:txBody>
          <a:bodyPr/>
          <a:lstStyle/>
          <a:p>
            <a:fld id="{60552FE0-B5CF-455E-8232-13CA7C5C029A}" type="slidenum">
              <a:rPr lang="ru-RU" smtClean="0"/>
              <a:t>11</a:t>
            </a:fld>
            <a:endParaRPr lang="ru-RU" dirty="0"/>
          </a:p>
        </p:txBody>
      </p:sp>
      <p:pic>
        <p:nvPicPr>
          <p:cNvPr id="8" name="Рисунок 7">
            <a:extLst>
              <a:ext uri="{FF2B5EF4-FFF2-40B4-BE49-F238E27FC236}">
                <a16:creationId xmlns:a16="http://schemas.microsoft.com/office/drawing/2014/main" id="{3A1A8C3F-13EC-4268-B1B7-BB6BC0B0462A}"/>
              </a:ext>
            </a:extLst>
          </p:cNvPr>
          <p:cNvPicPr>
            <a:picLocks noChangeAspect="1"/>
          </p:cNvPicPr>
          <p:nvPr/>
        </p:nvPicPr>
        <p:blipFill>
          <a:blip r:embed="rId2"/>
          <a:stretch>
            <a:fillRect/>
          </a:stretch>
        </p:blipFill>
        <p:spPr>
          <a:xfrm>
            <a:off x="0" y="2105035"/>
            <a:ext cx="12192000" cy="2294466"/>
          </a:xfrm>
          <a:prstGeom prst="rect">
            <a:avLst/>
          </a:prstGeom>
        </p:spPr>
      </p:pic>
      <p:pic>
        <p:nvPicPr>
          <p:cNvPr id="10" name="Рисунок 9">
            <a:extLst>
              <a:ext uri="{FF2B5EF4-FFF2-40B4-BE49-F238E27FC236}">
                <a16:creationId xmlns:a16="http://schemas.microsoft.com/office/drawing/2014/main" id="{83F27DE5-81DC-429B-A6A9-ACDCB4B801CE}"/>
              </a:ext>
            </a:extLst>
          </p:cNvPr>
          <p:cNvPicPr>
            <a:picLocks noChangeAspect="1"/>
          </p:cNvPicPr>
          <p:nvPr/>
        </p:nvPicPr>
        <p:blipFill>
          <a:blip r:embed="rId3"/>
          <a:stretch>
            <a:fillRect/>
          </a:stretch>
        </p:blipFill>
        <p:spPr>
          <a:xfrm>
            <a:off x="0" y="4826689"/>
            <a:ext cx="12192000" cy="1695911"/>
          </a:xfrm>
          <a:prstGeom prst="rect">
            <a:avLst/>
          </a:prstGeom>
        </p:spPr>
      </p:pic>
      <p:pic>
        <p:nvPicPr>
          <p:cNvPr id="12" name="Рисунок 11">
            <a:extLst>
              <a:ext uri="{FF2B5EF4-FFF2-40B4-BE49-F238E27FC236}">
                <a16:creationId xmlns:a16="http://schemas.microsoft.com/office/drawing/2014/main" id="{594A1DD9-1339-4066-8A40-E3DBABBF2D13}"/>
              </a:ext>
            </a:extLst>
          </p:cNvPr>
          <p:cNvPicPr>
            <a:picLocks noChangeAspect="1"/>
          </p:cNvPicPr>
          <p:nvPr/>
        </p:nvPicPr>
        <p:blipFill>
          <a:blip r:embed="rId4"/>
          <a:stretch>
            <a:fillRect/>
          </a:stretch>
        </p:blipFill>
        <p:spPr>
          <a:xfrm>
            <a:off x="4341091" y="6352810"/>
            <a:ext cx="7850909" cy="505189"/>
          </a:xfrm>
          <a:prstGeom prst="rect">
            <a:avLst/>
          </a:prstGeom>
        </p:spPr>
      </p:pic>
    </p:spTree>
    <p:extLst>
      <p:ext uri="{BB962C8B-B14F-4D97-AF65-F5344CB8AC3E}">
        <p14:creationId xmlns:p14="http://schemas.microsoft.com/office/powerpoint/2010/main" val="2745531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BB0DCB-CC36-4169-8CA6-528510484D24}"/>
              </a:ext>
            </a:extLst>
          </p:cNvPr>
          <p:cNvSpPr>
            <a:spLocks noGrp="1"/>
          </p:cNvSpPr>
          <p:nvPr>
            <p:ph type="title"/>
          </p:nvPr>
        </p:nvSpPr>
        <p:spPr/>
        <p:txBody>
          <a:bodyPr/>
          <a:lstStyle/>
          <a:p>
            <a:r>
              <a:rPr lang="en-US" dirty="0">
                <a:solidFill>
                  <a:schemeClr val="tx2"/>
                </a:solidFill>
              </a:rPr>
              <a:t>LDA</a:t>
            </a:r>
            <a:endParaRPr lang="ru-RU" dirty="0">
              <a:solidFill>
                <a:schemeClr val="tx2"/>
              </a:solidFill>
            </a:endParaRPr>
          </a:p>
        </p:txBody>
      </p:sp>
      <p:sp>
        <p:nvSpPr>
          <p:cNvPr id="3" name="Объект 2">
            <a:extLst>
              <a:ext uri="{FF2B5EF4-FFF2-40B4-BE49-F238E27FC236}">
                <a16:creationId xmlns:a16="http://schemas.microsoft.com/office/drawing/2014/main" id="{A0918AFC-0B8F-4AE8-94F7-FF134E32B114}"/>
              </a:ext>
            </a:extLst>
          </p:cNvPr>
          <p:cNvSpPr>
            <a:spLocks noGrp="1"/>
          </p:cNvSpPr>
          <p:nvPr>
            <p:ph idx="1"/>
          </p:nvPr>
        </p:nvSpPr>
        <p:spPr/>
        <p:txBody>
          <a:bodyPr>
            <a:normAutofit/>
          </a:bodyPr>
          <a:lstStyle/>
          <a:p>
            <a:pPr>
              <a:lnSpc>
                <a:spcPct val="100000"/>
              </a:lnSpc>
            </a:pPr>
            <a:r>
              <a:rPr lang="en-US" sz="2400" dirty="0">
                <a:solidFill>
                  <a:schemeClr val="tx2"/>
                </a:solidFill>
              </a:rPr>
              <a:t>Filter out tokens, that appear in less than 5 documents or in more than 50% of documents</a:t>
            </a:r>
          </a:p>
          <a:p>
            <a:pPr>
              <a:lnSpc>
                <a:spcPct val="100000"/>
              </a:lnSpc>
            </a:pPr>
            <a:r>
              <a:rPr lang="en-US" sz="2400" dirty="0">
                <a:solidFill>
                  <a:schemeClr val="tx2"/>
                </a:solidFill>
              </a:rPr>
              <a:t>Bag of Words document representation (better than TF-IDF)</a:t>
            </a:r>
          </a:p>
          <a:p>
            <a:pPr>
              <a:lnSpc>
                <a:spcPct val="100000"/>
              </a:lnSpc>
            </a:pPr>
            <a:r>
              <a:rPr lang="en-US" sz="2400" dirty="0">
                <a:solidFill>
                  <a:schemeClr val="tx2"/>
                </a:solidFill>
              </a:rPr>
              <a:t>50 topics (chosen based on the coherence</a:t>
            </a:r>
            <a:r>
              <a:rPr lang="ru-RU" sz="2400" dirty="0">
                <a:solidFill>
                  <a:schemeClr val="tx2"/>
                </a:solidFill>
              </a:rPr>
              <a:t> </a:t>
            </a:r>
            <a:r>
              <a:rPr lang="en-US" sz="2400" dirty="0">
                <a:solidFill>
                  <a:schemeClr val="tx2"/>
                </a:solidFill>
              </a:rPr>
              <a:t>measures + interpretability)</a:t>
            </a:r>
          </a:p>
          <a:p>
            <a:pPr lvl="1">
              <a:lnSpc>
                <a:spcPct val="100000"/>
              </a:lnSpc>
            </a:pPr>
            <a:r>
              <a:rPr lang="en-US" sz="2000" dirty="0">
                <a:solidFill>
                  <a:schemeClr val="tx2"/>
                </a:solidFill>
              </a:rPr>
              <a:t>alpha = asymmetric, eta = auto</a:t>
            </a:r>
          </a:p>
          <a:p>
            <a:pPr lvl="1">
              <a:lnSpc>
                <a:spcPct val="100000"/>
              </a:lnSpc>
            </a:pPr>
            <a:r>
              <a:rPr lang="en-US" sz="2000" dirty="0">
                <a:solidFill>
                  <a:schemeClr val="tx2"/>
                </a:solidFill>
              </a:rPr>
              <a:t>passes = 4</a:t>
            </a:r>
          </a:p>
          <a:p>
            <a:pPr lvl="1">
              <a:lnSpc>
                <a:spcPct val="100000"/>
              </a:lnSpc>
            </a:pPr>
            <a:r>
              <a:rPr lang="en-US" sz="2000" dirty="0">
                <a:solidFill>
                  <a:schemeClr val="tx2"/>
                </a:solidFill>
              </a:rPr>
              <a:t>workers = 3 (on a machine with 4 cores)</a:t>
            </a:r>
          </a:p>
          <a:p>
            <a:pPr lvl="1">
              <a:lnSpc>
                <a:spcPct val="100000"/>
              </a:lnSpc>
            </a:pPr>
            <a:r>
              <a:rPr lang="en-US" sz="2000" dirty="0" err="1">
                <a:solidFill>
                  <a:schemeClr val="tx2"/>
                </a:solidFill>
              </a:rPr>
              <a:t>chunksize</a:t>
            </a:r>
            <a:r>
              <a:rPr lang="en-US" sz="2000" dirty="0">
                <a:solidFill>
                  <a:schemeClr val="tx2"/>
                </a:solidFill>
              </a:rPr>
              <a:t> = 1000 (whole corpus is less than 80 Mb in .txt format)</a:t>
            </a:r>
          </a:p>
          <a:p>
            <a:pPr lvl="1">
              <a:lnSpc>
                <a:spcPct val="100000"/>
              </a:lnSpc>
            </a:pPr>
            <a:r>
              <a:rPr lang="en-US" sz="2000" dirty="0" err="1">
                <a:solidFill>
                  <a:schemeClr val="tx2"/>
                </a:solidFill>
              </a:rPr>
              <a:t>eval_every</a:t>
            </a:r>
            <a:r>
              <a:rPr lang="en-US" sz="2000" dirty="0">
                <a:solidFill>
                  <a:schemeClr val="tx2"/>
                </a:solidFill>
              </a:rPr>
              <a:t> = False (to speed up training)</a:t>
            </a:r>
          </a:p>
          <a:p>
            <a:pPr lvl="1">
              <a:lnSpc>
                <a:spcPct val="100000"/>
              </a:lnSpc>
            </a:pPr>
            <a:r>
              <a:rPr lang="en-US" sz="2000" dirty="0" err="1">
                <a:solidFill>
                  <a:schemeClr val="tx2"/>
                </a:solidFill>
              </a:rPr>
              <a:t>random_state</a:t>
            </a:r>
            <a:r>
              <a:rPr lang="en-US" sz="2000" dirty="0">
                <a:solidFill>
                  <a:schemeClr val="tx2"/>
                </a:solidFill>
              </a:rPr>
              <a:t> = 42 (for somewhat replicable results)</a:t>
            </a:r>
          </a:p>
        </p:txBody>
      </p:sp>
      <p:sp>
        <p:nvSpPr>
          <p:cNvPr id="4" name="Номер слайда 3">
            <a:extLst>
              <a:ext uri="{FF2B5EF4-FFF2-40B4-BE49-F238E27FC236}">
                <a16:creationId xmlns:a16="http://schemas.microsoft.com/office/drawing/2014/main" id="{C7A1B4A1-2FC3-47EF-8FB8-F619F1D2CB7D}"/>
              </a:ext>
            </a:extLst>
          </p:cNvPr>
          <p:cNvSpPr>
            <a:spLocks noGrp="1"/>
          </p:cNvSpPr>
          <p:nvPr>
            <p:ph type="sldNum" sz="quarter" idx="12"/>
          </p:nvPr>
        </p:nvSpPr>
        <p:spPr/>
        <p:txBody>
          <a:bodyPr/>
          <a:lstStyle/>
          <a:p>
            <a:fld id="{60552FE0-B5CF-455E-8232-13CA7C5C029A}" type="slidenum">
              <a:rPr lang="ru-RU" smtClean="0"/>
              <a:t>12</a:t>
            </a:fld>
            <a:endParaRPr lang="ru-RU" dirty="0"/>
          </a:p>
        </p:txBody>
      </p:sp>
    </p:spTree>
    <p:extLst>
      <p:ext uri="{BB962C8B-B14F-4D97-AF65-F5344CB8AC3E}">
        <p14:creationId xmlns:p14="http://schemas.microsoft.com/office/powerpoint/2010/main" val="514522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10" name="Объект 9" title="Web Viewer">
                <a:extLst>
                  <a:ext uri="{FF2B5EF4-FFF2-40B4-BE49-F238E27FC236}">
                    <a16:creationId xmlns:a16="http://schemas.microsoft.com/office/drawing/2014/main" id="{91E0A671-66DA-4791-A577-6A3B24E57CE8}"/>
                  </a:ext>
                </a:extLst>
              </p:cNvPr>
              <p:cNvGraphicFramePr>
                <a:graphicFrameLocks noGrp="1"/>
              </p:cNvGraphicFramePr>
              <p:nvPr>
                <p:ph idx="1"/>
              </p:nvPr>
            </p:nvGraphicFramePr>
            <p:xfrm>
              <a:off x="0" y="0"/>
              <a:ext cx="12192000" cy="685799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10" name="Объект 9" title="Web Viewer">
                <a:extLst>
                  <a:ext uri="{FF2B5EF4-FFF2-40B4-BE49-F238E27FC236}">
                    <a16:creationId xmlns:a16="http://schemas.microsoft.com/office/drawing/2014/main" id="{91E0A671-66DA-4791-A577-6A3B24E57CE8}"/>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7999"/>
              </a:xfrm>
              <a:prstGeom prst="rect">
                <a:avLst/>
              </a:prstGeom>
            </p:spPr>
          </p:pic>
        </mc:Fallback>
      </mc:AlternateContent>
      <p:sp>
        <p:nvSpPr>
          <p:cNvPr id="4" name="Номер слайда 3">
            <a:extLst>
              <a:ext uri="{FF2B5EF4-FFF2-40B4-BE49-F238E27FC236}">
                <a16:creationId xmlns:a16="http://schemas.microsoft.com/office/drawing/2014/main" id="{43DD69BB-5924-4293-AA25-064C5DED1DE8}"/>
              </a:ext>
            </a:extLst>
          </p:cNvPr>
          <p:cNvSpPr>
            <a:spLocks noGrp="1"/>
          </p:cNvSpPr>
          <p:nvPr>
            <p:ph type="sldNum" sz="quarter" idx="12"/>
          </p:nvPr>
        </p:nvSpPr>
        <p:spPr/>
        <p:txBody>
          <a:bodyPr/>
          <a:lstStyle/>
          <a:p>
            <a:fld id="{60552FE0-B5CF-455E-8232-13CA7C5C029A}" type="slidenum">
              <a:rPr lang="ru-RU" smtClean="0">
                <a:solidFill>
                  <a:schemeClr val="tx2"/>
                </a:solidFill>
              </a:rPr>
              <a:t>13</a:t>
            </a:fld>
            <a:endParaRPr lang="ru-RU" dirty="0">
              <a:solidFill>
                <a:schemeClr val="tx2"/>
              </a:solidFill>
            </a:endParaRPr>
          </a:p>
        </p:txBody>
      </p:sp>
    </p:spTree>
    <p:extLst>
      <p:ext uri="{BB962C8B-B14F-4D97-AF65-F5344CB8AC3E}">
        <p14:creationId xmlns:p14="http://schemas.microsoft.com/office/powerpoint/2010/main" val="3034455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C3E736AF-6D84-44F3-BF23-EC043D0169CA}"/>
              </a:ext>
            </a:extLst>
          </p:cNvPr>
          <p:cNvPicPr>
            <a:picLocks noChangeAspect="1"/>
          </p:cNvPicPr>
          <p:nvPr/>
        </p:nvPicPr>
        <p:blipFill>
          <a:blip r:embed="rId3"/>
          <a:stretch>
            <a:fillRect/>
          </a:stretch>
        </p:blipFill>
        <p:spPr>
          <a:xfrm>
            <a:off x="572178" y="0"/>
            <a:ext cx="11047643" cy="6858000"/>
          </a:xfrm>
          <a:prstGeom prst="rect">
            <a:avLst/>
          </a:prstGeom>
        </p:spPr>
      </p:pic>
      <p:sp>
        <p:nvSpPr>
          <p:cNvPr id="12" name="TextBox 11">
            <a:extLst>
              <a:ext uri="{FF2B5EF4-FFF2-40B4-BE49-F238E27FC236}">
                <a16:creationId xmlns:a16="http://schemas.microsoft.com/office/drawing/2014/main" id="{8F870CC8-E4E6-48E3-8B5B-337ED04D1C98}"/>
              </a:ext>
            </a:extLst>
          </p:cNvPr>
          <p:cNvSpPr txBox="1"/>
          <p:nvPr/>
        </p:nvSpPr>
        <p:spPr>
          <a:xfrm>
            <a:off x="8984512" y="2153681"/>
            <a:ext cx="2894714" cy="369332"/>
          </a:xfrm>
          <a:prstGeom prst="rect">
            <a:avLst/>
          </a:prstGeom>
          <a:noFill/>
        </p:spPr>
        <p:txBody>
          <a:bodyPr wrap="square">
            <a:spAutoFit/>
          </a:bodyPr>
          <a:lstStyle/>
          <a:p>
            <a:pPr algn="ctr"/>
            <a:r>
              <a:rPr lang="de-DE" dirty="0">
                <a:solidFill>
                  <a:schemeClr val="tx2"/>
                </a:solidFill>
              </a:rPr>
              <a:t>Computational</a:t>
            </a:r>
            <a:r>
              <a:rPr lang="de-DE" dirty="0"/>
              <a:t> </a:t>
            </a:r>
            <a:r>
              <a:rPr lang="en-US" dirty="0"/>
              <a:t>linguistics</a:t>
            </a:r>
          </a:p>
        </p:txBody>
      </p:sp>
      <p:sp>
        <p:nvSpPr>
          <p:cNvPr id="4" name="Номер слайда 3">
            <a:extLst>
              <a:ext uri="{FF2B5EF4-FFF2-40B4-BE49-F238E27FC236}">
                <a16:creationId xmlns:a16="http://schemas.microsoft.com/office/drawing/2014/main" id="{9B2018EC-7272-4CE4-A228-FF7CA400B158}"/>
              </a:ext>
            </a:extLst>
          </p:cNvPr>
          <p:cNvSpPr>
            <a:spLocks noGrp="1"/>
          </p:cNvSpPr>
          <p:nvPr>
            <p:ph type="sldNum" sz="quarter" idx="12"/>
          </p:nvPr>
        </p:nvSpPr>
        <p:spPr>
          <a:xfrm>
            <a:off x="8610600" y="6482242"/>
            <a:ext cx="2743200" cy="365125"/>
          </a:xfrm>
        </p:spPr>
        <p:txBody>
          <a:bodyPr/>
          <a:lstStyle/>
          <a:p>
            <a:fld id="{60552FE0-B5CF-455E-8232-13CA7C5C029A}" type="slidenum">
              <a:rPr lang="ru-RU" smtClean="0"/>
              <a:t>14</a:t>
            </a:fld>
            <a:endParaRPr lang="ru-RU" dirty="0"/>
          </a:p>
        </p:txBody>
      </p:sp>
    </p:spTree>
    <p:extLst>
      <p:ext uri="{BB962C8B-B14F-4D97-AF65-F5344CB8AC3E}">
        <p14:creationId xmlns:p14="http://schemas.microsoft.com/office/powerpoint/2010/main" val="3092222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C333E807-9763-4E91-BEBF-09873FFF19EC}"/>
              </a:ext>
            </a:extLst>
          </p:cNvPr>
          <p:cNvPicPr>
            <a:picLocks noChangeAspect="1"/>
          </p:cNvPicPr>
          <p:nvPr/>
        </p:nvPicPr>
        <p:blipFill>
          <a:blip r:embed="rId2"/>
          <a:stretch>
            <a:fillRect/>
          </a:stretch>
        </p:blipFill>
        <p:spPr>
          <a:xfrm>
            <a:off x="564033" y="10633"/>
            <a:ext cx="11085200" cy="6858000"/>
          </a:xfrm>
          <a:prstGeom prst="rect">
            <a:avLst/>
          </a:prstGeom>
        </p:spPr>
      </p:pic>
      <p:sp>
        <p:nvSpPr>
          <p:cNvPr id="9" name="TextBox 8">
            <a:extLst>
              <a:ext uri="{FF2B5EF4-FFF2-40B4-BE49-F238E27FC236}">
                <a16:creationId xmlns:a16="http://schemas.microsoft.com/office/drawing/2014/main" id="{729792DE-6057-41E6-ACEF-BD86997D1248}"/>
              </a:ext>
            </a:extLst>
          </p:cNvPr>
          <p:cNvSpPr txBox="1"/>
          <p:nvPr/>
        </p:nvSpPr>
        <p:spPr>
          <a:xfrm>
            <a:off x="8984512" y="2153681"/>
            <a:ext cx="2894714" cy="369332"/>
          </a:xfrm>
          <a:prstGeom prst="rect">
            <a:avLst/>
          </a:prstGeom>
          <a:noFill/>
        </p:spPr>
        <p:txBody>
          <a:bodyPr wrap="square">
            <a:spAutoFit/>
          </a:bodyPr>
          <a:lstStyle/>
          <a:p>
            <a:pPr algn="ctr"/>
            <a:r>
              <a:rPr lang="en-US" dirty="0">
                <a:solidFill>
                  <a:schemeClr val="tx2"/>
                </a:solidFill>
              </a:rPr>
              <a:t>Philosophy</a:t>
            </a:r>
          </a:p>
        </p:txBody>
      </p:sp>
      <p:sp>
        <p:nvSpPr>
          <p:cNvPr id="4" name="Номер слайда 3">
            <a:extLst>
              <a:ext uri="{FF2B5EF4-FFF2-40B4-BE49-F238E27FC236}">
                <a16:creationId xmlns:a16="http://schemas.microsoft.com/office/drawing/2014/main" id="{537D23EC-B93C-43F6-9B13-D3DEA4E8851F}"/>
              </a:ext>
            </a:extLst>
          </p:cNvPr>
          <p:cNvSpPr>
            <a:spLocks noGrp="1"/>
          </p:cNvSpPr>
          <p:nvPr>
            <p:ph type="sldNum" sz="quarter" idx="12"/>
          </p:nvPr>
        </p:nvSpPr>
        <p:spPr>
          <a:xfrm>
            <a:off x="8610600" y="6483946"/>
            <a:ext cx="2743200" cy="365125"/>
          </a:xfrm>
        </p:spPr>
        <p:txBody>
          <a:bodyPr/>
          <a:lstStyle/>
          <a:p>
            <a:fld id="{60552FE0-B5CF-455E-8232-13CA7C5C029A}" type="slidenum">
              <a:rPr lang="ru-RU" smtClean="0"/>
              <a:t>15</a:t>
            </a:fld>
            <a:endParaRPr lang="ru-RU" dirty="0"/>
          </a:p>
        </p:txBody>
      </p:sp>
    </p:spTree>
    <p:extLst>
      <p:ext uri="{BB962C8B-B14F-4D97-AF65-F5344CB8AC3E}">
        <p14:creationId xmlns:p14="http://schemas.microsoft.com/office/powerpoint/2010/main" val="1875050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D5F528DC-E5AB-4FC5-8A24-5F7EF0269F2A}"/>
              </a:ext>
            </a:extLst>
          </p:cNvPr>
          <p:cNvPicPr>
            <a:picLocks noChangeAspect="1"/>
          </p:cNvPicPr>
          <p:nvPr/>
        </p:nvPicPr>
        <p:blipFill rotWithShape="1">
          <a:blip r:embed="rId2"/>
          <a:srcRect b="930"/>
          <a:stretch/>
        </p:blipFill>
        <p:spPr>
          <a:xfrm>
            <a:off x="546247" y="0"/>
            <a:ext cx="11120525" cy="6847367"/>
          </a:xfrm>
          <a:prstGeom prst="rect">
            <a:avLst/>
          </a:prstGeom>
        </p:spPr>
      </p:pic>
      <p:sp>
        <p:nvSpPr>
          <p:cNvPr id="7" name="TextBox 6">
            <a:extLst>
              <a:ext uri="{FF2B5EF4-FFF2-40B4-BE49-F238E27FC236}">
                <a16:creationId xmlns:a16="http://schemas.microsoft.com/office/drawing/2014/main" id="{5228763F-E075-453E-92BD-FD2DEBCF9FFC}"/>
              </a:ext>
            </a:extLst>
          </p:cNvPr>
          <p:cNvSpPr txBox="1"/>
          <p:nvPr/>
        </p:nvSpPr>
        <p:spPr>
          <a:xfrm>
            <a:off x="8984512" y="2153681"/>
            <a:ext cx="2894714" cy="369332"/>
          </a:xfrm>
          <a:prstGeom prst="rect">
            <a:avLst/>
          </a:prstGeom>
          <a:noFill/>
        </p:spPr>
        <p:txBody>
          <a:bodyPr wrap="square">
            <a:spAutoFit/>
          </a:bodyPr>
          <a:lstStyle/>
          <a:p>
            <a:pPr algn="ctr"/>
            <a:r>
              <a:rPr lang="en-US" dirty="0">
                <a:solidFill>
                  <a:schemeClr val="tx2"/>
                </a:solidFill>
              </a:rPr>
              <a:t>Art</a:t>
            </a:r>
          </a:p>
        </p:txBody>
      </p:sp>
      <p:sp>
        <p:nvSpPr>
          <p:cNvPr id="4" name="Номер слайда 3">
            <a:extLst>
              <a:ext uri="{FF2B5EF4-FFF2-40B4-BE49-F238E27FC236}">
                <a16:creationId xmlns:a16="http://schemas.microsoft.com/office/drawing/2014/main" id="{0E5E23FA-843B-4912-B2FC-4B671247113B}"/>
              </a:ext>
            </a:extLst>
          </p:cNvPr>
          <p:cNvSpPr>
            <a:spLocks noGrp="1"/>
          </p:cNvSpPr>
          <p:nvPr>
            <p:ph type="sldNum" sz="quarter" idx="12"/>
          </p:nvPr>
        </p:nvSpPr>
        <p:spPr>
          <a:xfrm>
            <a:off x="8610600" y="6483946"/>
            <a:ext cx="2743200" cy="365125"/>
          </a:xfrm>
        </p:spPr>
        <p:txBody>
          <a:bodyPr/>
          <a:lstStyle/>
          <a:p>
            <a:fld id="{60552FE0-B5CF-455E-8232-13CA7C5C029A}" type="slidenum">
              <a:rPr lang="ru-RU" smtClean="0"/>
              <a:t>16</a:t>
            </a:fld>
            <a:endParaRPr lang="ru-RU" dirty="0"/>
          </a:p>
        </p:txBody>
      </p:sp>
    </p:spTree>
    <p:extLst>
      <p:ext uri="{BB962C8B-B14F-4D97-AF65-F5344CB8AC3E}">
        <p14:creationId xmlns:p14="http://schemas.microsoft.com/office/powerpoint/2010/main" val="1265317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BB0DCB-CC36-4169-8CA6-528510484D24}"/>
              </a:ext>
            </a:extLst>
          </p:cNvPr>
          <p:cNvSpPr>
            <a:spLocks noGrp="1"/>
          </p:cNvSpPr>
          <p:nvPr>
            <p:ph type="title"/>
          </p:nvPr>
        </p:nvSpPr>
        <p:spPr/>
        <p:txBody>
          <a:bodyPr/>
          <a:lstStyle/>
          <a:p>
            <a:r>
              <a:rPr lang="en-US" dirty="0">
                <a:solidFill>
                  <a:schemeClr val="tx2"/>
                </a:solidFill>
              </a:rPr>
              <a:t>Analysis</a:t>
            </a:r>
            <a:endParaRPr lang="ru-RU" dirty="0">
              <a:solidFill>
                <a:schemeClr val="tx2"/>
              </a:solidFill>
            </a:endParaRPr>
          </a:p>
        </p:txBody>
      </p:sp>
      <p:sp>
        <p:nvSpPr>
          <p:cNvPr id="3" name="Объект 2">
            <a:extLst>
              <a:ext uri="{FF2B5EF4-FFF2-40B4-BE49-F238E27FC236}">
                <a16:creationId xmlns:a16="http://schemas.microsoft.com/office/drawing/2014/main" id="{A0918AFC-0B8F-4AE8-94F7-FF134E32B114}"/>
              </a:ext>
            </a:extLst>
          </p:cNvPr>
          <p:cNvSpPr>
            <a:spLocks noGrp="1"/>
          </p:cNvSpPr>
          <p:nvPr>
            <p:ph idx="1"/>
          </p:nvPr>
        </p:nvSpPr>
        <p:spPr>
          <a:xfrm>
            <a:off x="838200" y="1825625"/>
            <a:ext cx="10515600" cy="4530725"/>
          </a:xfrm>
        </p:spPr>
        <p:txBody>
          <a:bodyPr>
            <a:normAutofit lnSpcReduction="10000"/>
          </a:bodyPr>
          <a:lstStyle/>
          <a:p>
            <a:pPr marL="0" indent="0">
              <a:lnSpc>
                <a:spcPct val="100000"/>
              </a:lnSpc>
              <a:buNone/>
            </a:pPr>
            <a:r>
              <a:rPr lang="en-US" dirty="0">
                <a:solidFill>
                  <a:schemeClr val="tx2"/>
                </a:solidFill>
              </a:rPr>
              <a:t>Centroid = mean vector of the class</a:t>
            </a:r>
          </a:p>
          <a:p>
            <a:pPr marL="514350" indent="-514350">
              <a:lnSpc>
                <a:spcPct val="100000"/>
              </a:lnSpc>
              <a:buFont typeface="+mj-lt"/>
              <a:buAutoNum type="arabicPeriod"/>
            </a:pPr>
            <a:r>
              <a:rPr lang="en-US" dirty="0">
                <a:solidFill>
                  <a:schemeClr val="tx2"/>
                </a:solidFill>
              </a:rPr>
              <a:t>Qualitative: dimensionality reduction for visualization</a:t>
            </a:r>
            <a:r>
              <a:rPr lang="ru-RU" dirty="0">
                <a:solidFill>
                  <a:schemeClr val="tx2"/>
                </a:solidFill>
              </a:rPr>
              <a:t> (</a:t>
            </a:r>
            <a:r>
              <a:rPr lang="en-US" dirty="0">
                <a:solidFill>
                  <a:schemeClr val="tx2"/>
                </a:solidFill>
              </a:rPr>
              <a:t>to 2D and 3D)</a:t>
            </a:r>
          </a:p>
          <a:p>
            <a:pPr marL="971550" lvl="1" indent="-514350">
              <a:lnSpc>
                <a:spcPct val="100000"/>
              </a:lnSpc>
              <a:buFont typeface="+mj-lt"/>
              <a:buAutoNum type="alphaLcPeriod"/>
            </a:pPr>
            <a:r>
              <a:rPr lang="en-US" b="1" dirty="0">
                <a:solidFill>
                  <a:schemeClr val="tx2"/>
                </a:solidFill>
              </a:rPr>
              <a:t>PCA</a:t>
            </a:r>
          </a:p>
          <a:p>
            <a:pPr marL="971550" lvl="1" indent="-514350">
              <a:lnSpc>
                <a:spcPct val="100000"/>
              </a:lnSpc>
              <a:buFont typeface="+mj-lt"/>
              <a:buAutoNum type="alphaLcPeriod"/>
            </a:pPr>
            <a:r>
              <a:rPr lang="en-US" dirty="0">
                <a:solidFill>
                  <a:schemeClr val="tx2"/>
                </a:solidFill>
              </a:rPr>
              <a:t>t-SNE</a:t>
            </a:r>
          </a:p>
          <a:p>
            <a:pPr marL="971550" lvl="1" indent="-514350">
              <a:lnSpc>
                <a:spcPct val="100000"/>
              </a:lnSpc>
              <a:buFont typeface="+mj-lt"/>
              <a:buAutoNum type="alphaLcPeriod"/>
            </a:pPr>
            <a:r>
              <a:rPr lang="en-US" dirty="0">
                <a:solidFill>
                  <a:schemeClr val="tx2"/>
                </a:solidFill>
              </a:rPr>
              <a:t>PCA + t-SNE</a:t>
            </a:r>
          </a:p>
          <a:p>
            <a:pPr marL="514350" indent="-514350">
              <a:lnSpc>
                <a:spcPct val="100000"/>
              </a:lnSpc>
              <a:buFont typeface="+mj-lt"/>
              <a:buAutoNum type="arabicPeriod"/>
            </a:pPr>
            <a:r>
              <a:rPr lang="en-US" dirty="0">
                <a:solidFill>
                  <a:schemeClr val="tx2"/>
                </a:solidFill>
              </a:rPr>
              <a:t>Quantitative: both for 50D and reduced space</a:t>
            </a:r>
          </a:p>
          <a:p>
            <a:pPr marL="971550" lvl="1" indent="-514350">
              <a:lnSpc>
                <a:spcPct val="100000"/>
              </a:lnSpc>
              <a:buFont typeface="+mj-lt"/>
              <a:buAutoNum type="alphaLcPeriod"/>
            </a:pPr>
            <a:r>
              <a:rPr lang="en-US" dirty="0">
                <a:solidFill>
                  <a:schemeClr val="tx2"/>
                </a:solidFill>
              </a:rPr>
              <a:t>Euclidean and Manhattan (or </a:t>
            </a:r>
            <a:r>
              <a:rPr lang="en-US" dirty="0" err="1">
                <a:solidFill>
                  <a:schemeClr val="tx2"/>
                </a:solidFill>
              </a:rPr>
              <a:t>Cityblock</a:t>
            </a:r>
            <a:r>
              <a:rPr lang="en-US" dirty="0">
                <a:solidFill>
                  <a:schemeClr val="tx2"/>
                </a:solidFill>
              </a:rPr>
              <a:t>) distances</a:t>
            </a:r>
          </a:p>
          <a:p>
            <a:pPr marL="971550" lvl="1" indent="-514350">
              <a:lnSpc>
                <a:spcPct val="100000"/>
              </a:lnSpc>
              <a:buFont typeface="+mj-lt"/>
              <a:buAutoNum type="alphaLcPeriod"/>
            </a:pPr>
            <a:r>
              <a:rPr lang="en-US" dirty="0">
                <a:solidFill>
                  <a:schemeClr val="tx2"/>
                </a:solidFill>
              </a:rPr>
              <a:t>Cosine distance</a:t>
            </a:r>
          </a:p>
          <a:p>
            <a:pPr marL="971550" lvl="1" indent="-514350">
              <a:lnSpc>
                <a:spcPct val="100000"/>
              </a:lnSpc>
              <a:buFont typeface="+mj-lt"/>
              <a:buAutoNum type="alphaLcPeriod"/>
            </a:pPr>
            <a:r>
              <a:rPr lang="en-US" dirty="0">
                <a:solidFill>
                  <a:schemeClr val="tx2"/>
                </a:solidFill>
              </a:rPr>
              <a:t>Combined measure</a:t>
            </a:r>
          </a:p>
        </p:txBody>
      </p:sp>
      <p:sp>
        <p:nvSpPr>
          <p:cNvPr id="4" name="Номер слайда 3">
            <a:extLst>
              <a:ext uri="{FF2B5EF4-FFF2-40B4-BE49-F238E27FC236}">
                <a16:creationId xmlns:a16="http://schemas.microsoft.com/office/drawing/2014/main" id="{C7A1B4A1-2FC3-47EF-8FB8-F619F1D2CB7D}"/>
              </a:ext>
            </a:extLst>
          </p:cNvPr>
          <p:cNvSpPr>
            <a:spLocks noGrp="1"/>
          </p:cNvSpPr>
          <p:nvPr>
            <p:ph type="sldNum" sz="quarter" idx="12"/>
          </p:nvPr>
        </p:nvSpPr>
        <p:spPr/>
        <p:txBody>
          <a:bodyPr/>
          <a:lstStyle/>
          <a:p>
            <a:fld id="{60552FE0-B5CF-455E-8232-13CA7C5C029A}" type="slidenum">
              <a:rPr lang="ru-RU" smtClean="0"/>
              <a:t>17</a:t>
            </a:fld>
            <a:endParaRPr lang="ru-RU" dirty="0"/>
          </a:p>
        </p:txBody>
      </p:sp>
    </p:spTree>
    <p:extLst>
      <p:ext uri="{BB962C8B-B14F-4D97-AF65-F5344CB8AC3E}">
        <p14:creationId xmlns:p14="http://schemas.microsoft.com/office/powerpoint/2010/main" val="4065822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10" name="Объект 9" title="Web Viewer">
                <a:extLst>
                  <a:ext uri="{FF2B5EF4-FFF2-40B4-BE49-F238E27FC236}">
                    <a16:creationId xmlns:a16="http://schemas.microsoft.com/office/drawing/2014/main" id="{91E0A671-66DA-4791-A577-6A3B24E57CE8}"/>
                  </a:ext>
                </a:extLst>
              </p:cNvPr>
              <p:cNvGraphicFramePr>
                <a:graphicFrameLocks noGrp="1"/>
              </p:cNvGraphicFramePr>
              <p:nvPr>
                <p:ph idx="1"/>
                <p:extLst>
                  <p:ext uri="{D42A27DB-BD31-4B8C-83A1-F6EECF244321}">
                    <p14:modId xmlns:p14="http://schemas.microsoft.com/office/powerpoint/2010/main" val="2423190511"/>
                  </p:ext>
                </p:extLst>
              </p:nvPr>
            </p:nvGraphicFramePr>
            <p:xfrm>
              <a:off x="0" y="0"/>
              <a:ext cx="12192000" cy="685799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10" name="Объект 9" title="Web Viewer">
                <a:extLst>
                  <a:ext uri="{FF2B5EF4-FFF2-40B4-BE49-F238E27FC236}">
                    <a16:creationId xmlns:a16="http://schemas.microsoft.com/office/drawing/2014/main" id="{91E0A671-66DA-4791-A577-6A3B24E57CE8}"/>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7999"/>
              </a:xfrm>
              <a:prstGeom prst="rect">
                <a:avLst/>
              </a:prstGeom>
            </p:spPr>
          </p:pic>
        </mc:Fallback>
      </mc:AlternateContent>
      <p:sp>
        <p:nvSpPr>
          <p:cNvPr id="4" name="Номер слайда 3">
            <a:extLst>
              <a:ext uri="{FF2B5EF4-FFF2-40B4-BE49-F238E27FC236}">
                <a16:creationId xmlns:a16="http://schemas.microsoft.com/office/drawing/2014/main" id="{43DD69BB-5924-4293-AA25-064C5DED1DE8}"/>
              </a:ext>
            </a:extLst>
          </p:cNvPr>
          <p:cNvSpPr>
            <a:spLocks noGrp="1"/>
          </p:cNvSpPr>
          <p:nvPr>
            <p:ph type="sldNum" sz="quarter" idx="12"/>
          </p:nvPr>
        </p:nvSpPr>
        <p:spPr/>
        <p:txBody>
          <a:bodyPr/>
          <a:lstStyle/>
          <a:p>
            <a:fld id="{60552FE0-B5CF-455E-8232-13CA7C5C029A}" type="slidenum">
              <a:rPr lang="ru-RU" smtClean="0">
                <a:solidFill>
                  <a:schemeClr val="tx2"/>
                </a:solidFill>
              </a:rPr>
              <a:t>18</a:t>
            </a:fld>
            <a:endParaRPr lang="ru-RU" dirty="0">
              <a:solidFill>
                <a:schemeClr val="tx2"/>
              </a:solidFill>
            </a:endParaRPr>
          </a:p>
        </p:txBody>
      </p:sp>
    </p:spTree>
    <p:extLst>
      <p:ext uri="{BB962C8B-B14F-4D97-AF65-F5344CB8AC3E}">
        <p14:creationId xmlns:p14="http://schemas.microsoft.com/office/powerpoint/2010/main" val="652654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10" name="Объект 9" title="Web Viewer">
                <a:extLst>
                  <a:ext uri="{FF2B5EF4-FFF2-40B4-BE49-F238E27FC236}">
                    <a16:creationId xmlns:a16="http://schemas.microsoft.com/office/drawing/2014/main" id="{91E0A671-66DA-4791-A577-6A3B24E57CE8}"/>
                  </a:ext>
                </a:extLst>
              </p:cNvPr>
              <p:cNvGraphicFramePr>
                <a:graphicFrameLocks noGrp="1"/>
              </p:cNvGraphicFramePr>
              <p:nvPr>
                <p:ph idx="1"/>
              </p:nvPr>
            </p:nvGraphicFramePr>
            <p:xfrm>
              <a:off x="0" y="0"/>
              <a:ext cx="12192000" cy="685799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10" name="Объект 9" title="Web Viewer">
                <a:extLst>
                  <a:ext uri="{FF2B5EF4-FFF2-40B4-BE49-F238E27FC236}">
                    <a16:creationId xmlns:a16="http://schemas.microsoft.com/office/drawing/2014/main" id="{91E0A671-66DA-4791-A577-6A3B24E57CE8}"/>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7999"/>
              </a:xfrm>
              <a:prstGeom prst="rect">
                <a:avLst/>
              </a:prstGeom>
            </p:spPr>
          </p:pic>
        </mc:Fallback>
      </mc:AlternateContent>
      <p:sp>
        <p:nvSpPr>
          <p:cNvPr id="4" name="Номер слайда 3">
            <a:extLst>
              <a:ext uri="{FF2B5EF4-FFF2-40B4-BE49-F238E27FC236}">
                <a16:creationId xmlns:a16="http://schemas.microsoft.com/office/drawing/2014/main" id="{43DD69BB-5924-4293-AA25-064C5DED1DE8}"/>
              </a:ext>
            </a:extLst>
          </p:cNvPr>
          <p:cNvSpPr>
            <a:spLocks noGrp="1"/>
          </p:cNvSpPr>
          <p:nvPr>
            <p:ph type="sldNum" sz="quarter" idx="12"/>
          </p:nvPr>
        </p:nvSpPr>
        <p:spPr/>
        <p:txBody>
          <a:bodyPr/>
          <a:lstStyle/>
          <a:p>
            <a:fld id="{60552FE0-B5CF-455E-8232-13CA7C5C029A}" type="slidenum">
              <a:rPr lang="ru-RU" smtClean="0">
                <a:solidFill>
                  <a:schemeClr val="tx2"/>
                </a:solidFill>
              </a:rPr>
              <a:t>19</a:t>
            </a:fld>
            <a:endParaRPr lang="ru-RU" dirty="0">
              <a:solidFill>
                <a:schemeClr val="tx2"/>
              </a:solidFill>
            </a:endParaRPr>
          </a:p>
        </p:txBody>
      </p:sp>
    </p:spTree>
    <p:extLst>
      <p:ext uri="{BB962C8B-B14F-4D97-AF65-F5344CB8AC3E}">
        <p14:creationId xmlns:p14="http://schemas.microsoft.com/office/powerpoint/2010/main" val="1701127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073E91-307F-47B0-A213-99E2B6E76A50}"/>
              </a:ext>
            </a:extLst>
          </p:cNvPr>
          <p:cNvSpPr>
            <a:spLocks noGrp="1"/>
          </p:cNvSpPr>
          <p:nvPr>
            <p:ph type="title"/>
          </p:nvPr>
        </p:nvSpPr>
        <p:spPr/>
        <p:txBody>
          <a:bodyPr/>
          <a:lstStyle/>
          <a:p>
            <a:r>
              <a:rPr lang="en-US">
                <a:solidFill>
                  <a:schemeClr val="tx2"/>
                </a:solidFill>
              </a:rPr>
              <a:t>Contents</a:t>
            </a:r>
            <a:endParaRPr lang="ru-RU" dirty="0">
              <a:solidFill>
                <a:schemeClr val="tx2"/>
              </a:solidFill>
            </a:endParaRPr>
          </a:p>
        </p:txBody>
      </p:sp>
      <p:sp>
        <p:nvSpPr>
          <p:cNvPr id="4" name="Номер слайда 3">
            <a:extLst>
              <a:ext uri="{FF2B5EF4-FFF2-40B4-BE49-F238E27FC236}">
                <a16:creationId xmlns:a16="http://schemas.microsoft.com/office/drawing/2014/main" id="{DCBC6C4E-0DF4-48AE-BBCE-FE64E02A5F82}"/>
              </a:ext>
            </a:extLst>
          </p:cNvPr>
          <p:cNvSpPr>
            <a:spLocks noGrp="1"/>
          </p:cNvSpPr>
          <p:nvPr>
            <p:ph type="sldNum" sz="quarter" idx="12"/>
          </p:nvPr>
        </p:nvSpPr>
        <p:spPr/>
        <p:txBody>
          <a:bodyPr/>
          <a:lstStyle/>
          <a:p>
            <a:fld id="{60552FE0-B5CF-455E-8232-13CA7C5C029A}" type="slidenum">
              <a:rPr lang="ru-RU" smtClean="0">
                <a:solidFill>
                  <a:schemeClr val="tx2"/>
                </a:solidFill>
              </a:rPr>
              <a:t>2</a:t>
            </a:fld>
            <a:endParaRPr lang="ru-RU" dirty="0">
              <a:solidFill>
                <a:schemeClr val="tx2"/>
              </a:solidFill>
            </a:endParaRPr>
          </a:p>
        </p:txBody>
      </p:sp>
      <mc:AlternateContent xmlns:mc="http://schemas.openxmlformats.org/markup-compatibility/2006">
        <mc:Choice xmlns:psuz="http://schemas.microsoft.com/office/powerpoint/2016/summaryzoom" Requires="psuz">
          <p:graphicFrame>
            <p:nvGraphicFramePr>
              <p:cNvPr id="6" name="Интерактивное оглавление 5">
                <a:extLst>
                  <a:ext uri="{FF2B5EF4-FFF2-40B4-BE49-F238E27FC236}">
                    <a16:creationId xmlns:a16="http://schemas.microsoft.com/office/drawing/2014/main" id="{2BD9925A-624C-4015-B4AF-84D5D23217C5}"/>
                  </a:ext>
                </a:extLst>
              </p:cNvPr>
              <p:cNvGraphicFramePr>
                <a:graphicFrameLocks noChangeAspect="1"/>
              </p:cNvGraphicFramePr>
              <p:nvPr>
                <p:extLst>
                  <p:ext uri="{D42A27DB-BD31-4B8C-83A1-F6EECF244321}">
                    <p14:modId xmlns:p14="http://schemas.microsoft.com/office/powerpoint/2010/main" val="112252764"/>
                  </p:ext>
                </p:extLst>
              </p:nvPr>
            </p:nvGraphicFramePr>
            <p:xfrm>
              <a:off x="-11365" y="1441175"/>
              <a:ext cx="12208122" cy="3975649"/>
            </p:xfrm>
            <a:graphic>
              <a:graphicData uri="http://schemas.microsoft.com/office/powerpoint/2016/summaryzoom">
                <psuz:summaryZm>
                  <psuz:summaryZmObj sectionId="{D4D8538D-E7EB-4AE5-B533-A5DFB2C14847}">
                    <psuz:zmPr id="{FFD99191-4E06-4A78-BE95-AAD99D7EDD60}">
                      <p166:blipFill xmlns:p166="http://schemas.microsoft.com/office/powerpoint/2016/6/main">
                        <a:blip r:embed="rId2"/>
                        <a:stretch>
                          <a:fillRect/>
                        </a:stretch>
                      </p166:blipFill>
                      <p166:spPr xmlns:p166="http://schemas.microsoft.com/office/powerpoint/2016/6/main">
                        <a:xfrm>
                          <a:off x="1214015" y="139148"/>
                          <a:ext cx="3180518" cy="1789042"/>
                        </a:xfrm>
                        <a:prstGeom prst="rect">
                          <a:avLst/>
                        </a:prstGeom>
                        <a:ln w="3175">
                          <a:solidFill>
                            <a:prstClr val="ltGray"/>
                          </a:solidFill>
                        </a:ln>
                      </p166:spPr>
                    </psuz:zmPr>
                  </psuz:summaryZmObj>
                  <psuz:summaryZmObj sectionId="{2CAEE766-1B3E-484F-85B7-50A924D2B5A1}">
                    <psuz:zmPr id="{39F0B6E7-246D-4F6F-8ED1-BEDA36F345BE}">
                      <p166:blipFill xmlns:p166="http://schemas.microsoft.com/office/powerpoint/2016/6/main">
                        <a:blip r:embed="rId3"/>
                        <a:stretch>
                          <a:fillRect/>
                        </a:stretch>
                      </p166:blipFill>
                      <p166:spPr xmlns:p166="http://schemas.microsoft.com/office/powerpoint/2016/6/main">
                        <a:xfrm>
                          <a:off x="4513802" y="139148"/>
                          <a:ext cx="3180518" cy="1789042"/>
                        </a:xfrm>
                        <a:prstGeom prst="rect">
                          <a:avLst/>
                        </a:prstGeom>
                        <a:ln w="3175">
                          <a:solidFill>
                            <a:prstClr val="ltGray"/>
                          </a:solidFill>
                        </a:ln>
                      </p166:spPr>
                    </psuz:zmPr>
                  </psuz:summaryZmObj>
                  <psuz:summaryZmObj sectionId="{4EDFF31F-93BE-4F41-B277-1C08A6DBDA56}">
                    <psuz:zmPr id="{EB4AEAF6-CF90-42A2-ACF0-7ACE8E1F716B}">
                      <p166:blipFill xmlns:p166="http://schemas.microsoft.com/office/powerpoint/2016/6/main">
                        <a:blip r:embed="rId4"/>
                        <a:stretch>
                          <a:fillRect/>
                        </a:stretch>
                      </p166:blipFill>
                      <p166:spPr xmlns:p166="http://schemas.microsoft.com/office/powerpoint/2016/6/main">
                        <a:xfrm>
                          <a:off x="7813589" y="139148"/>
                          <a:ext cx="3180518" cy="1789042"/>
                        </a:xfrm>
                        <a:prstGeom prst="rect">
                          <a:avLst/>
                        </a:prstGeom>
                        <a:ln w="3175">
                          <a:solidFill>
                            <a:prstClr val="ltGray"/>
                          </a:solidFill>
                        </a:ln>
                      </p166:spPr>
                    </psuz:zmPr>
                  </psuz:summaryZmObj>
                  <psuz:summaryZmObj sectionId="{19C77E8B-F577-481E-88FF-3D934BEEBACB}">
                    <psuz:zmPr id="{CFF7EDB3-BE39-4376-A082-24DEBFBE20E6}">
                      <p166:blipFill xmlns:p166="http://schemas.microsoft.com/office/powerpoint/2016/6/main">
                        <a:blip r:embed="rId5"/>
                        <a:stretch>
                          <a:fillRect/>
                        </a:stretch>
                      </p166:blipFill>
                      <p166:spPr xmlns:p166="http://schemas.microsoft.com/office/powerpoint/2016/6/main">
                        <a:xfrm>
                          <a:off x="1214015" y="2047459"/>
                          <a:ext cx="3180518" cy="1789042"/>
                        </a:xfrm>
                        <a:prstGeom prst="rect">
                          <a:avLst/>
                        </a:prstGeom>
                        <a:ln w="3175">
                          <a:solidFill>
                            <a:prstClr val="ltGray"/>
                          </a:solidFill>
                        </a:ln>
                      </p166:spPr>
                    </psuz:zmPr>
                  </psuz:summaryZmObj>
                  <psuz:summaryZmObj sectionId="{A8354CA1-4E84-4FF6-90C2-5106A8A82A05}">
                    <psuz:zmPr id="{8ECDFE1A-C961-4EE8-9FB5-E76D32839913}">
                      <p166:blipFill xmlns:p166="http://schemas.microsoft.com/office/powerpoint/2016/6/main">
                        <a:blip r:embed="rId6"/>
                        <a:stretch>
                          <a:fillRect/>
                        </a:stretch>
                      </p166:blipFill>
                      <p166:spPr xmlns:p166="http://schemas.microsoft.com/office/powerpoint/2016/6/main">
                        <a:xfrm>
                          <a:off x="4513802" y="2047459"/>
                          <a:ext cx="3180518" cy="1789042"/>
                        </a:xfrm>
                        <a:prstGeom prst="rect">
                          <a:avLst/>
                        </a:prstGeom>
                        <a:ln w="3175">
                          <a:solidFill>
                            <a:prstClr val="ltGray"/>
                          </a:solidFill>
                        </a:ln>
                      </p166:spPr>
                    </psuz:zmPr>
                  </psuz:summaryZmObj>
                  <psuz:summaryZmObj sectionId="{A2857D4C-7F7D-4915-99A5-1D56949A690D}">
                    <psuz:zmPr id="{4BAFA677-37EF-48B5-AF17-DEF7B28BD31B}">
                      <p166:blipFill xmlns:p166="http://schemas.microsoft.com/office/powerpoint/2016/6/main">
                        <a:blip r:embed="rId7"/>
                        <a:stretch>
                          <a:fillRect/>
                        </a:stretch>
                      </p166:blipFill>
                      <p166:spPr xmlns:p166="http://schemas.microsoft.com/office/powerpoint/2016/6/main">
                        <a:xfrm>
                          <a:off x="7813589" y="2047459"/>
                          <a:ext cx="3180518" cy="1789042"/>
                        </a:xfrm>
                        <a:prstGeom prst="rect">
                          <a:avLst/>
                        </a:prstGeom>
                        <a:ln w="3175">
                          <a:solidFill>
                            <a:prstClr val="ltGray"/>
                          </a:solidFill>
                        </a:ln>
                      </p166:spPr>
                    </psuz:zmPr>
                  </psuz:summaryZmObj>
                  <psuz:gridLayout/>
                </psuz:summaryZm>
              </a:graphicData>
            </a:graphic>
          </p:graphicFrame>
        </mc:Choice>
        <mc:Fallback>
          <p:grpSp>
            <p:nvGrpSpPr>
              <p:cNvPr id="6" name="Интерактивное оглавление 5">
                <a:extLst>
                  <a:ext uri="{FF2B5EF4-FFF2-40B4-BE49-F238E27FC236}">
                    <a16:creationId xmlns:a16="http://schemas.microsoft.com/office/drawing/2014/main" id="{2BD9925A-624C-4015-B4AF-84D5D23217C5}"/>
                  </a:ext>
                </a:extLst>
              </p:cNvPr>
              <p:cNvGrpSpPr>
                <a:grpSpLocks noGrp="1" noUngrp="1" noRot="1" noChangeAspect="1" noMove="1" noResize="1"/>
              </p:cNvGrpSpPr>
              <p:nvPr/>
            </p:nvGrpSpPr>
            <p:grpSpPr>
              <a:xfrm>
                <a:off x="-11365" y="1441175"/>
                <a:ext cx="12208122" cy="3975649"/>
                <a:chOff x="-11365" y="1441175"/>
                <a:chExt cx="12208122" cy="3975649"/>
              </a:xfrm>
            </p:grpSpPr>
            <p:pic>
              <p:nvPicPr>
                <p:cNvPr id="3" name="Рисунок 3">
                  <a:hlinkClick r:id="rId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202650" y="1580323"/>
                  <a:ext cx="3180518" cy="1789042"/>
                </a:xfrm>
                <a:prstGeom prst="rect">
                  <a:avLst/>
                </a:prstGeom>
                <a:ln w="3175">
                  <a:solidFill>
                    <a:prstClr val="ltGray"/>
                  </a:solidFill>
                </a:ln>
              </p:spPr>
            </p:pic>
            <p:pic>
              <p:nvPicPr>
                <p:cNvPr id="5" name="Рисунок 5">
                  <a:hlinkClick r:id="rId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02437" y="1580323"/>
                  <a:ext cx="3180518" cy="1789042"/>
                </a:xfrm>
                <a:prstGeom prst="rect">
                  <a:avLst/>
                </a:prstGeom>
                <a:ln w="3175">
                  <a:solidFill>
                    <a:prstClr val="ltGray"/>
                  </a:solidFill>
                </a:ln>
              </p:spPr>
            </p:pic>
            <p:pic>
              <p:nvPicPr>
                <p:cNvPr id="7" name="Рисунок 7">
                  <a:hlinkClick r:id="rId1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802224" y="1580323"/>
                  <a:ext cx="3180518" cy="1789042"/>
                </a:xfrm>
                <a:prstGeom prst="rect">
                  <a:avLst/>
                </a:prstGeom>
                <a:ln w="3175">
                  <a:solidFill>
                    <a:prstClr val="ltGray"/>
                  </a:solidFill>
                </a:ln>
              </p:spPr>
            </p:pic>
            <p:pic>
              <p:nvPicPr>
                <p:cNvPr id="8" name="Рисунок 8">
                  <a:hlinkClick r:id="rId1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1202650" y="3488634"/>
                  <a:ext cx="3180518" cy="1789042"/>
                </a:xfrm>
                <a:prstGeom prst="rect">
                  <a:avLst/>
                </a:prstGeom>
                <a:ln w="3175">
                  <a:solidFill>
                    <a:prstClr val="ltGray"/>
                  </a:solidFill>
                </a:ln>
              </p:spPr>
            </p:pic>
            <p:pic>
              <p:nvPicPr>
                <p:cNvPr id="9" name="Рисунок 9">
                  <a:hlinkClick r:id="rId1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4502437" y="3488634"/>
                  <a:ext cx="3180518" cy="1789042"/>
                </a:xfrm>
                <a:prstGeom prst="rect">
                  <a:avLst/>
                </a:prstGeom>
                <a:ln w="3175">
                  <a:solidFill>
                    <a:prstClr val="ltGray"/>
                  </a:solidFill>
                </a:ln>
              </p:spPr>
            </p:pic>
            <p:pic>
              <p:nvPicPr>
                <p:cNvPr id="10" name="Рисунок 10">
                  <a:hlinkClick r:id="rId1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7802224" y="3488634"/>
                  <a:ext cx="3180518" cy="1789042"/>
                </a:xfrm>
                <a:prstGeom prst="rect">
                  <a:avLst/>
                </a:prstGeom>
                <a:ln w="3175">
                  <a:solidFill>
                    <a:prstClr val="ltGray"/>
                  </a:solidFill>
                </a:ln>
              </p:spPr>
            </p:pic>
          </p:grpSp>
        </mc:Fallback>
      </mc:AlternateContent>
      <p:sp>
        <p:nvSpPr>
          <p:cNvPr id="15" name="Объект 2">
            <a:extLst>
              <a:ext uri="{FF2B5EF4-FFF2-40B4-BE49-F238E27FC236}">
                <a16:creationId xmlns:a16="http://schemas.microsoft.com/office/drawing/2014/main" id="{7AC83996-78B4-4BA8-B923-867170D428BA}"/>
              </a:ext>
            </a:extLst>
          </p:cNvPr>
          <p:cNvSpPr>
            <a:spLocks noGrp="1"/>
          </p:cNvSpPr>
          <p:nvPr>
            <p:ph idx="1"/>
          </p:nvPr>
        </p:nvSpPr>
        <p:spPr>
          <a:xfrm>
            <a:off x="838200" y="5416825"/>
            <a:ext cx="10515600" cy="1304649"/>
          </a:xfrm>
        </p:spPr>
        <p:txBody>
          <a:bodyPr>
            <a:normAutofit/>
          </a:bodyPr>
          <a:lstStyle/>
          <a:p>
            <a:pPr marL="0" indent="0" algn="ctr">
              <a:buNone/>
            </a:pPr>
            <a:r>
              <a:rPr lang="en-US" sz="2400" dirty="0">
                <a:solidFill>
                  <a:schemeClr val="tx2"/>
                </a:solidFill>
              </a:rPr>
              <a:t>Code: </a:t>
            </a:r>
            <a:r>
              <a:rPr lang="en-US" sz="2400" dirty="0">
                <a:solidFill>
                  <a:schemeClr val="tx2"/>
                </a:solidFill>
                <a:hlinkClick r:id="rId14"/>
              </a:rPr>
              <a:t>https://github.com/polyankaglade/Theses_LDA</a:t>
            </a:r>
            <a:endParaRPr lang="en-US" sz="2400" dirty="0">
              <a:solidFill>
                <a:schemeClr val="tx2"/>
              </a:solidFill>
            </a:endParaRPr>
          </a:p>
          <a:p>
            <a:pPr marL="0" indent="0" algn="ctr">
              <a:buNone/>
            </a:pPr>
            <a:r>
              <a:rPr lang="en-US" sz="2400" dirty="0">
                <a:solidFill>
                  <a:schemeClr val="tx2"/>
                </a:solidFill>
              </a:rPr>
              <a:t>Interactive figures: </a:t>
            </a:r>
            <a:r>
              <a:rPr lang="en-US" sz="2400" dirty="0">
                <a:solidFill>
                  <a:schemeClr val="tx2"/>
                </a:solidFill>
                <a:hlinkClick r:id="rId15"/>
              </a:rPr>
              <a:t>https://polyankaglade.github.io/Theses_LDA/</a:t>
            </a:r>
            <a:endParaRPr lang="en-US" sz="2400" dirty="0">
              <a:solidFill>
                <a:schemeClr val="tx2"/>
              </a:solidFill>
            </a:endParaRPr>
          </a:p>
        </p:txBody>
      </p:sp>
    </p:spTree>
    <p:extLst>
      <p:ext uri="{BB962C8B-B14F-4D97-AF65-F5344CB8AC3E}">
        <p14:creationId xmlns:p14="http://schemas.microsoft.com/office/powerpoint/2010/main" val="2167634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97E5D2-BFBF-493B-A398-BC2846B5FA35}"/>
              </a:ext>
            </a:extLst>
          </p:cNvPr>
          <p:cNvSpPr>
            <a:spLocks noGrp="1"/>
          </p:cNvSpPr>
          <p:nvPr>
            <p:ph type="title"/>
          </p:nvPr>
        </p:nvSpPr>
        <p:spPr>
          <a:xfrm>
            <a:off x="838200" y="312573"/>
            <a:ext cx="10515600" cy="1325563"/>
          </a:xfrm>
        </p:spPr>
        <p:txBody>
          <a:bodyPr>
            <a:normAutofit/>
          </a:bodyPr>
          <a:lstStyle/>
          <a:p>
            <a:r>
              <a:rPr lang="en-US" sz="3200" dirty="0">
                <a:solidFill>
                  <a:schemeClr val="tx2"/>
                </a:solidFill>
              </a:rPr>
              <a:t>Example: two History works, located between Philosophy and Philology</a:t>
            </a:r>
            <a:endParaRPr lang="ru-RU" sz="3200" dirty="0">
              <a:solidFill>
                <a:schemeClr val="tx2"/>
              </a:solidFill>
            </a:endParaRPr>
          </a:p>
        </p:txBody>
      </p:sp>
      <p:grpSp>
        <p:nvGrpSpPr>
          <p:cNvPr id="19" name="Группа 18">
            <a:extLst>
              <a:ext uri="{FF2B5EF4-FFF2-40B4-BE49-F238E27FC236}">
                <a16:creationId xmlns:a16="http://schemas.microsoft.com/office/drawing/2014/main" id="{8B50A632-B58D-4F48-87D3-8CD53B93CFC0}"/>
              </a:ext>
            </a:extLst>
          </p:cNvPr>
          <p:cNvGrpSpPr/>
          <p:nvPr/>
        </p:nvGrpSpPr>
        <p:grpSpPr>
          <a:xfrm>
            <a:off x="5388033" y="4797860"/>
            <a:ext cx="6410877" cy="1821464"/>
            <a:chOff x="5388033" y="1571193"/>
            <a:chExt cx="6410877" cy="1821464"/>
          </a:xfrm>
        </p:grpSpPr>
        <p:pic>
          <p:nvPicPr>
            <p:cNvPr id="6" name="Рисунок 5">
              <a:extLst>
                <a:ext uri="{FF2B5EF4-FFF2-40B4-BE49-F238E27FC236}">
                  <a16:creationId xmlns:a16="http://schemas.microsoft.com/office/drawing/2014/main" id="{63E82211-F820-4B01-98D8-190BE579D183}"/>
                </a:ext>
              </a:extLst>
            </p:cNvPr>
            <p:cNvPicPr/>
            <p:nvPr/>
          </p:nvPicPr>
          <p:blipFill rotWithShape="1">
            <a:blip r:embed="rId3"/>
            <a:srcRect t="69200"/>
            <a:stretch/>
          </p:blipFill>
          <p:spPr bwMode="auto">
            <a:xfrm>
              <a:off x="5388033" y="2478528"/>
              <a:ext cx="6410877" cy="914129"/>
            </a:xfrm>
            <a:prstGeom prst="rect">
              <a:avLst/>
            </a:prstGeom>
            <a:ln>
              <a:noFill/>
            </a:ln>
            <a:extLst>
              <a:ext uri="{53640926-AAD7-44D8-BBD7-CCE9431645EC}">
                <a14:shadowObscured xmlns:a14="http://schemas.microsoft.com/office/drawing/2010/main"/>
              </a:ext>
            </a:extLst>
          </p:spPr>
        </p:pic>
        <p:sp>
          <p:nvSpPr>
            <p:cNvPr id="11" name="TextBox 10">
              <a:extLst>
                <a:ext uri="{FF2B5EF4-FFF2-40B4-BE49-F238E27FC236}">
                  <a16:creationId xmlns:a16="http://schemas.microsoft.com/office/drawing/2014/main" id="{3C09E04C-A6B3-42B8-81BE-2349D3334DE8}"/>
                </a:ext>
              </a:extLst>
            </p:cNvPr>
            <p:cNvSpPr txBox="1"/>
            <p:nvPr/>
          </p:nvSpPr>
          <p:spPr>
            <a:xfrm>
              <a:off x="5388034" y="1571193"/>
              <a:ext cx="6366450" cy="923330"/>
            </a:xfrm>
            <a:prstGeom prst="rect">
              <a:avLst/>
            </a:prstGeom>
            <a:noFill/>
          </p:spPr>
          <p:txBody>
            <a:bodyPr wrap="square">
              <a:spAutoFit/>
            </a:bodyPr>
            <a:lstStyle/>
            <a:p>
              <a:pPr algn="ctr"/>
              <a:r>
                <a:rPr lang="en-US" dirty="0">
                  <a:solidFill>
                    <a:schemeClr val="tx2"/>
                  </a:solidFill>
                </a:rPr>
                <a:t>“Students, Scientists and Tricksters in the Works of Geoffrey Chaucer: Literary Traditions and Historical Context”</a:t>
              </a:r>
            </a:p>
            <a:p>
              <a:pPr algn="ctr"/>
              <a:r>
                <a:rPr lang="en-US" dirty="0">
                  <a:solidFill>
                    <a:schemeClr val="tx2"/>
                  </a:solidFill>
                </a:rPr>
                <a:t>(Medieval Studies)</a:t>
              </a:r>
              <a:endParaRPr lang="ru-RU" dirty="0">
                <a:solidFill>
                  <a:schemeClr val="tx2"/>
                </a:solidFill>
              </a:endParaRPr>
            </a:p>
          </p:txBody>
        </p:sp>
      </p:grpSp>
      <p:grpSp>
        <p:nvGrpSpPr>
          <p:cNvPr id="20" name="Группа 19">
            <a:extLst>
              <a:ext uri="{FF2B5EF4-FFF2-40B4-BE49-F238E27FC236}">
                <a16:creationId xmlns:a16="http://schemas.microsoft.com/office/drawing/2014/main" id="{D16CACEC-CAF6-4CA0-9BE0-2B7DC481FD59}"/>
              </a:ext>
            </a:extLst>
          </p:cNvPr>
          <p:cNvGrpSpPr/>
          <p:nvPr/>
        </p:nvGrpSpPr>
        <p:grpSpPr>
          <a:xfrm>
            <a:off x="5388030" y="1469130"/>
            <a:ext cx="6410880" cy="2870585"/>
            <a:chOff x="5388034" y="3766810"/>
            <a:chExt cx="6410880" cy="2870585"/>
          </a:xfrm>
        </p:grpSpPr>
        <p:pic>
          <p:nvPicPr>
            <p:cNvPr id="7" name="Рисунок 6">
              <a:extLst>
                <a:ext uri="{FF2B5EF4-FFF2-40B4-BE49-F238E27FC236}">
                  <a16:creationId xmlns:a16="http://schemas.microsoft.com/office/drawing/2014/main" id="{F9D7DC31-C1C4-46C4-9FA9-57489ED3C5DB}"/>
                </a:ext>
              </a:extLst>
            </p:cNvPr>
            <p:cNvPicPr/>
            <p:nvPr/>
          </p:nvPicPr>
          <p:blipFill rotWithShape="1">
            <a:blip r:embed="rId3"/>
            <a:srcRect b="33008"/>
            <a:stretch/>
          </p:blipFill>
          <p:spPr bwMode="auto">
            <a:xfrm>
              <a:off x="5388035" y="4648100"/>
              <a:ext cx="6410879" cy="1989295"/>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CDA72907-57B3-4DA1-B2F5-F6F1DCAA77C2}"/>
                </a:ext>
              </a:extLst>
            </p:cNvPr>
            <p:cNvSpPr txBox="1"/>
            <p:nvPr/>
          </p:nvSpPr>
          <p:spPr>
            <a:xfrm>
              <a:off x="5388034" y="3766810"/>
              <a:ext cx="6366450" cy="923330"/>
            </a:xfrm>
            <a:prstGeom prst="rect">
              <a:avLst/>
            </a:prstGeom>
            <a:noFill/>
          </p:spPr>
          <p:txBody>
            <a:bodyPr wrap="square">
              <a:spAutoFit/>
            </a:bodyPr>
            <a:lstStyle/>
            <a:p>
              <a:pPr algn="ctr"/>
              <a:r>
                <a:rPr lang="en-US" dirty="0">
                  <a:solidFill>
                    <a:schemeClr val="tx2"/>
                  </a:solidFill>
                </a:rPr>
                <a:t>“Generational Synthesis Principle and the Problem of Reflections on Serfdom among Russian Peasantry after 1861”</a:t>
              </a:r>
            </a:p>
            <a:p>
              <a:pPr algn="ctr"/>
              <a:r>
                <a:rPr lang="en-US" dirty="0">
                  <a:solidFill>
                    <a:schemeClr val="tx2"/>
                  </a:solidFill>
                </a:rPr>
                <a:t>(History)</a:t>
              </a:r>
              <a:endParaRPr lang="ru-RU" dirty="0">
                <a:solidFill>
                  <a:schemeClr val="tx2"/>
                </a:solidFill>
              </a:endParaRPr>
            </a:p>
          </p:txBody>
        </p:sp>
      </p:grpSp>
      <p:pic>
        <p:nvPicPr>
          <p:cNvPr id="16" name="Рисунок 15">
            <a:extLst>
              <a:ext uri="{FF2B5EF4-FFF2-40B4-BE49-F238E27FC236}">
                <a16:creationId xmlns:a16="http://schemas.microsoft.com/office/drawing/2014/main" id="{D9A6B2E4-4372-49FB-92B6-4794161D03AF}"/>
              </a:ext>
            </a:extLst>
          </p:cNvPr>
          <p:cNvPicPr>
            <a:picLocks noChangeAspect="1"/>
          </p:cNvPicPr>
          <p:nvPr/>
        </p:nvPicPr>
        <p:blipFill>
          <a:blip r:embed="rId4"/>
          <a:stretch>
            <a:fillRect/>
          </a:stretch>
        </p:blipFill>
        <p:spPr>
          <a:xfrm>
            <a:off x="0" y="2213336"/>
            <a:ext cx="5388032" cy="4644663"/>
          </a:xfrm>
          <a:prstGeom prst="rect">
            <a:avLst/>
          </a:prstGeom>
        </p:spPr>
      </p:pic>
      <p:cxnSp>
        <p:nvCxnSpPr>
          <p:cNvPr id="22" name="Прямая со стрелкой 21">
            <a:extLst>
              <a:ext uri="{FF2B5EF4-FFF2-40B4-BE49-F238E27FC236}">
                <a16:creationId xmlns:a16="http://schemas.microsoft.com/office/drawing/2014/main" id="{76B7CC26-05DA-46FB-939D-2971E6749D55}"/>
              </a:ext>
            </a:extLst>
          </p:cNvPr>
          <p:cNvCxnSpPr>
            <a:cxnSpLocks/>
            <a:stCxn id="12" idx="1"/>
          </p:cNvCxnSpPr>
          <p:nvPr/>
        </p:nvCxnSpPr>
        <p:spPr>
          <a:xfrm flipH="1">
            <a:off x="3289738" y="1930795"/>
            <a:ext cx="2098292" cy="279886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a:extLst>
              <a:ext uri="{FF2B5EF4-FFF2-40B4-BE49-F238E27FC236}">
                <a16:creationId xmlns:a16="http://schemas.microsoft.com/office/drawing/2014/main" id="{9EE4E784-181B-4C96-8149-7779971F8013}"/>
              </a:ext>
            </a:extLst>
          </p:cNvPr>
          <p:cNvCxnSpPr>
            <a:cxnSpLocks/>
            <a:stCxn id="11" idx="1"/>
          </p:cNvCxnSpPr>
          <p:nvPr/>
        </p:nvCxnSpPr>
        <p:spPr>
          <a:xfrm flipH="1" flipV="1">
            <a:off x="3205656" y="5096731"/>
            <a:ext cx="2182378" cy="16279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 name="Номер слайда 3">
            <a:extLst>
              <a:ext uri="{FF2B5EF4-FFF2-40B4-BE49-F238E27FC236}">
                <a16:creationId xmlns:a16="http://schemas.microsoft.com/office/drawing/2014/main" id="{78BF01D4-211D-4B71-891C-3B35B5918830}"/>
              </a:ext>
            </a:extLst>
          </p:cNvPr>
          <p:cNvSpPr>
            <a:spLocks noGrp="1"/>
          </p:cNvSpPr>
          <p:nvPr>
            <p:ph type="sldNum" sz="quarter" idx="12"/>
          </p:nvPr>
        </p:nvSpPr>
        <p:spPr/>
        <p:txBody>
          <a:bodyPr/>
          <a:lstStyle/>
          <a:p>
            <a:fld id="{60552FE0-B5CF-455E-8232-13CA7C5C029A}" type="slidenum">
              <a:rPr lang="ru-RU" smtClean="0"/>
              <a:t>20</a:t>
            </a:fld>
            <a:endParaRPr lang="ru-RU" dirty="0"/>
          </a:p>
        </p:txBody>
      </p:sp>
    </p:spTree>
    <p:extLst>
      <p:ext uri="{BB962C8B-B14F-4D97-AF65-F5344CB8AC3E}">
        <p14:creationId xmlns:p14="http://schemas.microsoft.com/office/powerpoint/2010/main" val="3044408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0FA1A3-FE46-4F68-A3DE-DB783E7B21D1}"/>
              </a:ext>
            </a:extLst>
          </p:cNvPr>
          <p:cNvSpPr>
            <a:spLocks noGrp="1"/>
          </p:cNvSpPr>
          <p:nvPr>
            <p:ph type="title"/>
          </p:nvPr>
        </p:nvSpPr>
        <p:spPr/>
        <p:txBody>
          <a:bodyPr/>
          <a:lstStyle/>
          <a:p>
            <a:r>
              <a:rPr lang="en-US" dirty="0">
                <a:solidFill>
                  <a:schemeClr val="tx2"/>
                </a:solidFill>
              </a:rPr>
              <a:t>Mean distances: bachelor’s VS master’s</a:t>
            </a:r>
            <a:endParaRPr lang="ru-RU" dirty="0">
              <a:solidFill>
                <a:schemeClr val="tx2"/>
              </a:solidFill>
            </a:endParaRPr>
          </a:p>
        </p:txBody>
      </p:sp>
      <p:sp>
        <p:nvSpPr>
          <p:cNvPr id="4" name="Номер слайда 3">
            <a:extLst>
              <a:ext uri="{FF2B5EF4-FFF2-40B4-BE49-F238E27FC236}">
                <a16:creationId xmlns:a16="http://schemas.microsoft.com/office/drawing/2014/main" id="{8F17C11A-83ED-40EE-9529-58170C0A928F}"/>
              </a:ext>
            </a:extLst>
          </p:cNvPr>
          <p:cNvSpPr>
            <a:spLocks noGrp="1"/>
          </p:cNvSpPr>
          <p:nvPr>
            <p:ph type="sldNum" sz="quarter" idx="12"/>
          </p:nvPr>
        </p:nvSpPr>
        <p:spPr/>
        <p:txBody>
          <a:bodyPr/>
          <a:lstStyle/>
          <a:p>
            <a:fld id="{60552FE0-B5CF-455E-8232-13CA7C5C029A}" type="slidenum">
              <a:rPr lang="ru-RU" smtClean="0"/>
              <a:t>21</a:t>
            </a:fld>
            <a:endParaRPr lang="ru-RU" dirty="0"/>
          </a:p>
        </p:txBody>
      </p:sp>
      <p:pic>
        <p:nvPicPr>
          <p:cNvPr id="5" name="Рисунок 4">
            <a:extLst>
              <a:ext uri="{FF2B5EF4-FFF2-40B4-BE49-F238E27FC236}">
                <a16:creationId xmlns:a16="http://schemas.microsoft.com/office/drawing/2014/main" id="{A427F894-A90F-4740-A11F-06868945F8F5}"/>
              </a:ext>
            </a:extLst>
          </p:cNvPr>
          <p:cNvPicPr/>
          <p:nvPr/>
        </p:nvPicPr>
        <p:blipFill rotWithShape="1">
          <a:blip r:embed="rId2" cstate="print">
            <a:extLst>
              <a:ext uri="{28A0092B-C50C-407E-A947-70E740481C1C}">
                <a14:useLocalDpi xmlns:a14="http://schemas.microsoft.com/office/drawing/2010/main" val="0"/>
              </a:ext>
            </a:extLst>
          </a:blip>
          <a:srcRect l="7503" r="9074" b="2508"/>
          <a:stretch/>
        </p:blipFill>
        <p:spPr bwMode="auto">
          <a:xfrm>
            <a:off x="1269496" y="1666633"/>
            <a:ext cx="9653007" cy="3524734"/>
          </a:xfrm>
          <a:prstGeom prst="rect">
            <a:avLst/>
          </a:prstGeom>
          <a:noFill/>
          <a:ln>
            <a:noFill/>
          </a:ln>
          <a:extLst>
            <a:ext uri="{53640926-AAD7-44D8-BBD7-CCE9431645EC}">
              <a14:shadowObscured xmlns:a14="http://schemas.microsoft.com/office/drawing/2010/main"/>
            </a:ext>
          </a:extLst>
        </p:spPr>
      </p:pic>
      <p:sp>
        <p:nvSpPr>
          <p:cNvPr id="7" name="Объект 2">
            <a:extLst>
              <a:ext uri="{FF2B5EF4-FFF2-40B4-BE49-F238E27FC236}">
                <a16:creationId xmlns:a16="http://schemas.microsoft.com/office/drawing/2014/main" id="{ECE151B0-6FF6-444C-A064-B8DBBDFB135B}"/>
              </a:ext>
            </a:extLst>
          </p:cNvPr>
          <p:cNvSpPr>
            <a:spLocks noGrp="1"/>
          </p:cNvSpPr>
          <p:nvPr>
            <p:ph idx="1"/>
          </p:nvPr>
        </p:nvSpPr>
        <p:spPr>
          <a:xfrm>
            <a:off x="1676401" y="6075438"/>
            <a:ext cx="9246102" cy="782561"/>
          </a:xfrm>
        </p:spPr>
        <p:txBody>
          <a:bodyPr>
            <a:normAutofit/>
          </a:bodyPr>
          <a:lstStyle/>
          <a:p>
            <a:pPr marL="0" indent="0" algn="ctr">
              <a:buNone/>
            </a:pPr>
            <a:r>
              <a:rPr lang="en-US" sz="2400" dirty="0">
                <a:solidFill>
                  <a:schemeClr val="tx2"/>
                </a:solidFill>
              </a:rPr>
              <a:t>No significant difference</a:t>
            </a:r>
            <a:endParaRPr lang="ru-RU" sz="2400" dirty="0">
              <a:solidFill>
                <a:schemeClr val="tx2"/>
              </a:solidFill>
            </a:endParaRPr>
          </a:p>
        </p:txBody>
      </p:sp>
      <p:pic>
        <p:nvPicPr>
          <p:cNvPr id="8" name="Рисунок 7">
            <a:extLst>
              <a:ext uri="{FF2B5EF4-FFF2-40B4-BE49-F238E27FC236}">
                <a16:creationId xmlns:a16="http://schemas.microsoft.com/office/drawing/2014/main" id="{78D945DE-A4B4-4B3C-A616-8735CD2497D6}"/>
              </a:ext>
            </a:extLst>
          </p:cNvPr>
          <p:cNvPicPr/>
          <p:nvPr/>
        </p:nvPicPr>
        <p:blipFill rotWithShape="1">
          <a:blip r:embed="rId3">
            <a:extLst>
              <a:ext uri="{28A0092B-C50C-407E-A947-70E740481C1C}">
                <a14:useLocalDpi xmlns:a14="http://schemas.microsoft.com/office/drawing/2010/main" val="0"/>
              </a:ext>
            </a:extLst>
          </a:blip>
          <a:srcRect t="10180" b="70373"/>
          <a:stretch/>
        </p:blipFill>
        <p:spPr bwMode="auto">
          <a:xfrm>
            <a:off x="2455541" y="5318234"/>
            <a:ext cx="2490386" cy="497731"/>
          </a:xfrm>
          <a:prstGeom prst="rect">
            <a:avLst/>
          </a:prstGeom>
          <a:ln>
            <a:noFill/>
          </a:ln>
          <a:extLst>
            <a:ext uri="{53640926-AAD7-44D8-BBD7-CCE9431645EC}">
              <a14:shadowObscured xmlns:a14="http://schemas.microsoft.com/office/drawing/2010/main"/>
            </a:ext>
          </a:extLst>
        </p:spPr>
      </p:pic>
      <p:pic>
        <p:nvPicPr>
          <p:cNvPr id="9" name="Рисунок 8">
            <a:extLst>
              <a:ext uri="{FF2B5EF4-FFF2-40B4-BE49-F238E27FC236}">
                <a16:creationId xmlns:a16="http://schemas.microsoft.com/office/drawing/2014/main" id="{71719018-C4B8-4A3C-8882-B77078D3E9EF}"/>
              </a:ext>
            </a:extLst>
          </p:cNvPr>
          <p:cNvPicPr/>
          <p:nvPr/>
        </p:nvPicPr>
        <p:blipFill rotWithShape="1">
          <a:blip r:embed="rId3">
            <a:extLst>
              <a:ext uri="{28A0092B-C50C-407E-A947-70E740481C1C}">
                <a14:useLocalDpi xmlns:a14="http://schemas.microsoft.com/office/drawing/2010/main" val="0"/>
              </a:ext>
            </a:extLst>
          </a:blip>
          <a:srcRect t="80641"/>
          <a:stretch/>
        </p:blipFill>
        <p:spPr bwMode="auto">
          <a:xfrm>
            <a:off x="7360213" y="5318233"/>
            <a:ext cx="2500774" cy="497731"/>
          </a:xfrm>
          <a:prstGeom prst="rect">
            <a:avLst/>
          </a:prstGeom>
          <a:ln>
            <a:noFill/>
          </a:ln>
          <a:extLst>
            <a:ext uri="{53640926-AAD7-44D8-BBD7-CCE9431645EC}">
              <a14:shadowObscured xmlns:a14="http://schemas.microsoft.com/office/drawing/2010/main"/>
            </a:ext>
          </a:extLst>
        </p:spPr>
      </p:pic>
      <p:sp>
        <p:nvSpPr>
          <p:cNvPr id="11" name="Объект 2">
            <a:extLst>
              <a:ext uri="{FF2B5EF4-FFF2-40B4-BE49-F238E27FC236}">
                <a16:creationId xmlns:a16="http://schemas.microsoft.com/office/drawing/2014/main" id="{4A6DC11D-2FA1-4404-9EF9-F8954751FC90}"/>
              </a:ext>
            </a:extLst>
          </p:cNvPr>
          <p:cNvSpPr txBox="1">
            <a:spLocks/>
          </p:cNvSpPr>
          <p:nvPr/>
        </p:nvSpPr>
        <p:spPr>
          <a:xfrm>
            <a:off x="5413591" y="5318233"/>
            <a:ext cx="1478958" cy="4977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latin typeface="Consolas" panose="020B0609020204030204" pitchFamily="49" charset="0"/>
                <a:cs typeface="Mongolian Baiti" panose="03000500000000000000" pitchFamily="66" charset="0"/>
              </a:rPr>
              <a:t>mean</a:t>
            </a:r>
            <a:endParaRPr lang="ru-RU" sz="1600" dirty="0">
              <a:latin typeface="Consolas" panose="020B0609020204030204" pitchFamily="49" charset="0"/>
              <a:cs typeface="Mongolian Baiti" panose="03000500000000000000" pitchFamily="66" charset="0"/>
            </a:endParaRPr>
          </a:p>
        </p:txBody>
      </p:sp>
    </p:spTree>
    <p:extLst>
      <p:ext uri="{BB962C8B-B14F-4D97-AF65-F5344CB8AC3E}">
        <p14:creationId xmlns:p14="http://schemas.microsoft.com/office/powerpoint/2010/main" val="1007822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0FA1A3-FE46-4F68-A3DE-DB783E7B21D1}"/>
              </a:ext>
            </a:extLst>
          </p:cNvPr>
          <p:cNvSpPr>
            <a:spLocks noGrp="1"/>
          </p:cNvSpPr>
          <p:nvPr>
            <p:ph type="title"/>
          </p:nvPr>
        </p:nvSpPr>
        <p:spPr/>
        <p:txBody>
          <a:bodyPr/>
          <a:lstStyle/>
          <a:p>
            <a:r>
              <a:rPr lang="en-US" dirty="0">
                <a:solidFill>
                  <a:schemeClr val="tx2"/>
                </a:solidFill>
              </a:rPr>
              <a:t>Mean distances: bachelor’s VS master’s</a:t>
            </a:r>
            <a:endParaRPr lang="ru-RU" dirty="0">
              <a:solidFill>
                <a:schemeClr val="tx2"/>
              </a:solidFill>
            </a:endParaRPr>
          </a:p>
        </p:txBody>
      </p:sp>
      <p:sp>
        <p:nvSpPr>
          <p:cNvPr id="4" name="Номер слайда 3">
            <a:extLst>
              <a:ext uri="{FF2B5EF4-FFF2-40B4-BE49-F238E27FC236}">
                <a16:creationId xmlns:a16="http://schemas.microsoft.com/office/drawing/2014/main" id="{8F17C11A-83ED-40EE-9529-58170C0A928F}"/>
              </a:ext>
            </a:extLst>
          </p:cNvPr>
          <p:cNvSpPr>
            <a:spLocks noGrp="1"/>
          </p:cNvSpPr>
          <p:nvPr>
            <p:ph type="sldNum" sz="quarter" idx="12"/>
          </p:nvPr>
        </p:nvSpPr>
        <p:spPr/>
        <p:txBody>
          <a:bodyPr/>
          <a:lstStyle/>
          <a:p>
            <a:fld id="{60552FE0-B5CF-455E-8232-13CA7C5C029A}" type="slidenum">
              <a:rPr lang="ru-RU" smtClean="0"/>
              <a:t>22</a:t>
            </a:fld>
            <a:endParaRPr lang="ru-RU" dirty="0"/>
          </a:p>
        </p:txBody>
      </p:sp>
      <p:pic>
        <p:nvPicPr>
          <p:cNvPr id="6" name="Рисунок 5">
            <a:extLst>
              <a:ext uri="{FF2B5EF4-FFF2-40B4-BE49-F238E27FC236}">
                <a16:creationId xmlns:a16="http://schemas.microsoft.com/office/drawing/2014/main" id="{67FD0C79-9A49-4D71-BE5E-9F5F6DD5D3BF}"/>
              </a:ext>
            </a:extLst>
          </p:cNvPr>
          <p:cNvPicPr/>
          <p:nvPr/>
        </p:nvPicPr>
        <p:blipFill rotWithShape="1">
          <a:blip r:embed="rId2" cstate="print">
            <a:extLst>
              <a:ext uri="{28A0092B-C50C-407E-A947-70E740481C1C}">
                <a14:useLocalDpi xmlns:a14="http://schemas.microsoft.com/office/drawing/2010/main" val="0"/>
              </a:ext>
            </a:extLst>
          </a:blip>
          <a:srcRect l="8137" r="9197" b="3990"/>
          <a:stretch/>
        </p:blipFill>
        <p:spPr bwMode="auto">
          <a:xfrm>
            <a:off x="1272080" y="1421722"/>
            <a:ext cx="9647840" cy="5228808"/>
          </a:xfrm>
          <a:prstGeom prst="rect">
            <a:avLst/>
          </a:prstGeom>
          <a:ln>
            <a:noFill/>
          </a:ln>
          <a:extLst>
            <a:ext uri="{53640926-AAD7-44D8-BBD7-CCE9431645EC}">
              <a14:shadowObscured xmlns:a14="http://schemas.microsoft.com/office/drawing/2010/main"/>
            </a:ext>
          </a:extLst>
        </p:spPr>
      </p:pic>
      <p:sp>
        <p:nvSpPr>
          <p:cNvPr id="3" name="Прямоугольник: скругленные углы 2">
            <a:extLst>
              <a:ext uri="{FF2B5EF4-FFF2-40B4-BE49-F238E27FC236}">
                <a16:creationId xmlns:a16="http://schemas.microsoft.com/office/drawing/2014/main" id="{71E54A08-3B91-466F-9AD1-E8FF956F4B35}"/>
              </a:ext>
            </a:extLst>
          </p:cNvPr>
          <p:cNvSpPr/>
          <p:nvPr/>
        </p:nvSpPr>
        <p:spPr>
          <a:xfrm>
            <a:off x="4666593" y="1765738"/>
            <a:ext cx="3310759" cy="2301765"/>
          </a:xfrm>
          <a:prstGeom prst="roundRect">
            <a:avLst/>
          </a:prstGeom>
          <a:noFill/>
          <a:ln w="28575">
            <a:solidFill>
              <a:srgbClr val="AC6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97055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4E6FC7-82FE-43D0-B254-07FEFC6FF86C}"/>
              </a:ext>
            </a:extLst>
          </p:cNvPr>
          <p:cNvSpPr>
            <a:spLocks noGrp="1"/>
          </p:cNvSpPr>
          <p:nvPr>
            <p:ph type="title"/>
          </p:nvPr>
        </p:nvSpPr>
        <p:spPr/>
        <p:txBody>
          <a:bodyPr/>
          <a:lstStyle/>
          <a:p>
            <a:r>
              <a:rPr lang="en-US" dirty="0">
                <a:solidFill>
                  <a:schemeClr val="tx2"/>
                </a:solidFill>
              </a:rPr>
              <a:t>Mean distances: programs</a:t>
            </a:r>
            <a:endParaRPr lang="ru-RU" dirty="0">
              <a:solidFill>
                <a:schemeClr val="tx2"/>
              </a:solidFill>
            </a:endParaRPr>
          </a:p>
        </p:txBody>
      </p:sp>
      <p:sp>
        <p:nvSpPr>
          <p:cNvPr id="3" name="Объект 2">
            <a:extLst>
              <a:ext uri="{FF2B5EF4-FFF2-40B4-BE49-F238E27FC236}">
                <a16:creationId xmlns:a16="http://schemas.microsoft.com/office/drawing/2014/main" id="{E1A1CFD7-D610-4707-9269-8C3ABDF4366B}"/>
              </a:ext>
            </a:extLst>
          </p:cNvPr>
          <p:cNvSpPr>
            <a:spLocks noGrp="1"/>
          </p:cNvSpPr>
          <p:nvPr>
            <p:ph idx="1"/>
          </p:nvPr>
        </p:nvSpPr>
        <p:spPr>
          <a:xfrm>
            <a:off x="6915807" y="1292662"/>
            <a:ext cx="5276193" cy="5565338"/>
          </a:xfrm>
        </p:spPr>
        <p:txBody>
          <a:bodyPr>
            <a:normAutofit/>
          </a:bodyPr>
          <a:lstStyle/>
          <a:p>
            <a:pPr marL="0" indent="0">
              <a:buNone/>
            </a:pPr>
            <a:r>
              <a:rPr lang="en-US" sz="2000" dirty="0">
                <a:solidFill>
                  <a:schemeClr val="tx2"/>
                </a:solidFill>
              </a:rPr>
              <a:t>Top three Programs with the </a:t>
            </a:r>
            <a:r>
              <a:rPr lang="en-US" sz="2000" b="1" dirty="0">
                <a:solidFill>
                  <a:schemeClr val="tx2"/>
                </a:solidFill>
              </a:rPr>
              <a:t>highest</a:t>
            </a:r>
            <a:r>
              <a:rPr lang="en-US" sz="2000" dirty="0">
                <a:solidFill>
                  <a:schemeClr val="tx2"/>
                </a:solidFill>
              </a:rPr>
              <a:t> mean distances are:</a:t>
            </a:r>
          </a:p>
          <a:p>
            <a:pPr marL="914400" lvl="1" indent="-457200">
              <a:buFont typeface="+mj-lt"/>
              <a:buAutoNum type="arabicPeriod"/>
            </a:pPr>
            <a:r>
              <a:rPr lang="en-US" sz="2000" dirty="0">
                <a:solidFill>
                  <a:schemeClr val="tx2"/>
                </a:solidFill>
              </a:rPr>
              <a:t>Cultural and Intellectual History: Between East and West</a:t>
            </a:r>
          </a:p>
          <a:p>
            <a:pPr marL="914400" lvl="1" indent="-457200">
              <a:buFont typeface="+mj-lt"/>
              <a:buAutoNum type="arabicPeriod"/>
            </a:pPr>
            <a:r>
              <a:rPr lang="en-US" sz="2000" dirty="0">
                <a:solidFill>
                  <a:schemeClr val="tx2"/>
                </a:solidFill>
              </a:rPr>
              <a:t>Language Policy in the Context of Ethnocultural Diversity</a:t>
            </a:r>
          </a:p>
          <a:p>
            <a:pPr marL="914400" lvl="1" indent="-457200">
              <a:buFont typeface="+mj-lt"/>
              <a:buAutoNum type="arabicPeriod"/>
            </a:pPr>
            <a:r>
              <a:rPr lang="en-US" sz="2000" dirty="0">
                <a:solidFill>
                  <a:schemeClr val="tx2"/>
                </a:solidFill>
              </a:rPr>
              <a:t>History of Arts</a:t>
            </a:r>
          </a:p>
          <a:p>
            <a:pPr marL="0" indent="0">
              <a:buNone/>
            </a:pPr>
            <a:endParaRPr lang="en-US" sz="2000" dirty="0">
              <a:solidFill>
                <a:schemeClr val="tx2"/>
              </a:solidFill>
            </a:endParaRPr>
          </a:p>
          <a:p>
            <a:pPr marL="0" indent="0">
              <a:buNone/>
            </a:pPr>
            <a:r>
              <a:rPr lang="en-US" sz="2000" dirty="0">
                <a:solidFill>
                  <a:schemeClr val="tx2"/>
                </a:solidFill>
              </a:rPr>
              <a:t>Top three Programs with the </a:t>
            </a:r>
            <a:r>
              <a:rPr lang="en-US" sz="2000" b="1" dirty="0">
                <a:solidFill>
                  <a:schemeClr val="tx2"/>
                </a:solidFill>
              </a:rPr>
              <a:t>lowest</a:t>
            </a:r>
            <a:r>
              <a:rPr lang="en-US" sz="2000" dirty="0">
                <a:solidFill>
                  <a:schemeClr val="tx2"/>
                </a:solidFill>
              </a:rPr>
              <a:t> mean distances are:</a:t>
            </a:r>
          </a:p>
          <a:p>
            <a:pPr marL="914400" lvl="1" indent="-457200">
              <a:buFont typeface="+mj-lt"/>
              <a:buAutoNum type="arabicPeriod"/>
            </a:pPr>
            <a:r>
              <a:rPr lang="en-US" sz="2000" dirty="0">
                <a:solidFill>
                  <a:schemeClr val="tx2"/>
                </a:solidFill>
              </a:rPr>
              <a:t>Fundamental and Computational Linguistics</a:t>
            </a:r>
          </a:p>
          <a:p>
            <a:pPr marL="914400" lvl="1" indent="-457200">
              <a:buFont typeface="+mj-lt"/>
              <a:buAutoNum type="arabicPeriod"/>
            </a:pPr>
            <a:r>
              <a:rPr lang="en-US" sz="2000" dirty="0">
                <a:solidFill>
                  <a:schemeClr val="tx2"/>
                </a:solidFill>
              </a:rPr>
              <a:t>Russian as a Foreign Language in Cross-Linguistic and Cross-Cultural Perspective</a:t>
            </a:r>
          </a:p>
          <a:p>
            <a:pPr marL="914400" lvl="1" indent="-457200">
              <a:buFont typeface="+mj-lt"/>
              <a:buAutoNum type="arabicPeriod"/>
            </a:pPr>
            <a:r>
              <a:rPr lang="en-US" sz="2000" dirty="0">
                <a:solidFill>
                  <a:schemeClr val="tx2"/>
                </a:solidFill>
              </a:rPr>
              <a:t>Philosophy and Religious Studies</a:t>
            </a:r>
            <a:endParaRPr lang="ru-RU" sz="2000" dirty="0">
              <a:solidFill>
                <a:schemeClr val="tx2"/>
              </a:solidFill>
            </a:endParaRPr>
          </a:p>
        </p:txBody>
      </p:sp>
      <p:sp>
        <p:nvSpPr>
          <p:cNvPr id="4" name="Номер слайда 3">
            <a:extLst>
              <a:ext uri="{FF2B5EF4-FFF2-40B4-BE49-F238E27FC236}">
                <a16:creationId xmlns:a16="http://schemas.microsoft.com/office/drawing/2014/main" id="{C49A5970-8C1D-4228-828A-D5099E5BEFD7}"/>
              </a:ext>
            </a:extLst>
          </p:cNvPr>
          <p:cNvSpPr>
            <a:spLocks noGrp="1"/>
          </p:cNvSpPr>
          <p:nvPr>
            <p:ph type="sldNum" sz="quarter" idx="12"/>
          </p:nvPr>
        </p:nvSpPr>
        <p:spPr/>
        <p:txBody>
          <a:bodyPr/>
          <a:lstStyle/>
          <a:p>
            <a:fld id="{60552FE0-B5CF-455E-8232-13CA7C5C029A}" type="slidenum">
              <a:rPr lang="ru-RU" smtClean="0"/>
              <a:t>23</a:t>
            </a:fld>
            <a:endParaRPr lang="ru-RU" dirty="0"/>
          </a:p>
        </p:txBody>
      </p:sp>
      <p:pic>
        <p:nvPicPr>
          <p:cNvPr id="5" name="Рисунок 4">
            <a:extLst>
              <a:ext uri="{FF2B5EF4-FFF2-40B4-BE49-F238E27FC236}">
                <a16:creationId xmlns:a16="http://schemas.microsoft.com/office/drawing/2014/main" id="{75676A5E-9630-43EE-A3B4-59EF19DF471F}"/>
              </a:ext>
            </a:extLst>
          </p:cNvPr>
          <p:cNvPicPr/>
          <p:nvPr/>
        </p:nvPicPr>
        <p:blipFill>
          <a:blip r:embed="rId3">
            <a:extLst>
              <a:ext uri="{28A0092B-C50C-407E-A947-70E740481C1C}">
                <a14:useLocalDpi xmlns:a14="http://schemas.microsoft.com/office/drawing/2010/main" val="0"/>
              </a:ext>
            </a:extLst>
          </a:blip>
          <a:stretch>
            <a:fillRect/>
          </a:stretch>
        </p:blipFill>
        <p:spPr>
          <a:xfrm>
            <a:off x="166820" y="1408274"/>
            <a:ext cx="6584012" cy="5213241"/>
          </a:xfrm>
          <a:prstGeom prst="rect">
            <a:avLst/>
          </a:prstGeom>
        </p:spPr>
      </p:pic>
      <p:cxnSp>
        <p:nvCxnSpPr>
          <p:cNvPr id="7" name="Прямая соединительная линия 6">
            <a:extLst>
              <a:ext uri="{FF2B5EF4-FFF2-40B4-BE49-F238E27FC236}">
                <a16:creationId xmlns:a16="http://schemas.microsoft.com/office/drawing/2014/main" id="{68555C13-C09B-43E4-BAF9-246A2BD0C57C}"/>
              </a:ext>
            </a:extLst>
          </p:cNvPr>
          <p:cNvCxnSpPr>
            <a:cxnSpLocks/>
          </p:cNvCxnSpPr>
          <p:nvPr/>
        </p:nvCxnSpPr>
        <p:spPr>
          <a:xfrm>
            <a:off x="5419618" y="1550277"/>
            <a:ext cx="636997"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Прямоугольник: скругленные углы 7">
            <a:extLst>
              <a:ext uri="{FF2B5EF4-FFF2-40B4-BE49-F238E27FC236}">
                <a16:creationId xmlns:a16="http://schemas.microsoft.com/office/drawing/2014/main" id="{C60DB3E4-378B-4B28-92F2-5BC357BA3EA9}"/>
              </a:ext>
            </a:extLst>
          </p:cNvPr>
          <p:cNvSpPr/>
          <p:nvPr/>
        </p:nvSpPr>
        <p:spPr>
          <a:xfrm>
            <a:off x="166819" y="1620371"/>
            <a:ext cx="4613609" cy="439658"/>
          </a:xfrm>
          <a:prstGeom prst="roundRect">
            <a:avLst/>
          </a:prstGeom>
          <a:noFill/>
          <a:ln w="28575">
            <a:solidFill>
              <a:srgbClr val="AC63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82438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C37C8D-F3CF-4180-B7BB-9FAD894D3C00}"/>
              </a:ext>
            </a:extLst>
          </p:cNvPr>
          <p:cNvSpPr>
            <a:spLocks noGrp="1"/>
          </p:cNvSpPr>
          <p:nvPr>
            <p:ph type="title"/>
          </p:nvPr>
        </p:nvSpPr>
        <p:spPr/>
        <p:txBody>
          <a:bodyPr/>
          <a:lstStyle/>
          <a:p>
            <a:r>
              <a:rPr lang="en-US" dirty="0">
                <a:solidFill>
                  <a:schemeClr val="tx2"/>
                </a:solidFill>
              </a:rPr>
              <a:t>Mean distances: schools</a:t>
            </a:r>
            <a:endParaRPr lang="ru-RU" dirty="0"/>
          </a:p>
        </p:txBody>
      </p:sp>
      <p:sp>
        <p:nvSpPr>
          <p:cNvPr id="3" name="Объект 2">
            <a:extLst>
              <a:ext uri="{FF2B5EF4-FFF2-40B4-BE49-F238E27FC236}">
                <a16:creationId xmlns:a16="http://schemas.microsoft.com/office/drawing/2014/main" id="{59584429-BF97-4431-A545-6B7848607022}"/>
              </a:ext>
            </a:extLst>
          </p:cNvPr>
          <p:cNvSpPr>
            <a:spLocks noGrp="1"/>
          </p:cNvSpPr>
          <p:nvPr>
            <p:ph idx="1"/>
          </p:nvPr>
        </p:nvSpPr>
        <p:spPr>
          <a:xfrm>
            <a:off x="838200" y="4390226"/>
            <a:ext cx="10515600" cy="630597"/>
          </a:xfrm>
        </p:spPr>
        <p:txBody>
          <a:bodyPr>
            <a:normAutofit/>
          </a:bodyPr>
          <a:lstStyle/>
          <a:p>
            <a:pPr marL="0" indent="0" algn="ctr">
              <a:buNone/>
            </a:pPr>
            <a:r>
              <a:rPr lang="en-US" sz="2400" dirty="0">
                <a:solidFill>
                  <a:schemeClr val="tx2"/>
                </a:solidFill>
              </a:rPr>
              <a:t>Interdisciplinarity scale for schools:</a:t>
            </a:r>
            <a:endParaRPr lang="ru-RU" sz="2400" dirty="0"/>
          </a:p>
        </p:txBody>
      </p:sp>
      <p:sp>
        <p:nvSpPr>
          <p:cNvPr id="4" name="Номер слайда 3">
            <a:extLst>
              <a:ext uri="{FF2B5EF4-FFF2-40B4-BE49-F238E27FC236}">
                <a16:creationId xmlns:a16="http://schemas.microsoft.com/office/drawing/2014/main" id="{78F4D0DD-37C6-43BB-AED4-3337BD7F859E}"/>
              </a:ext>
            </a:extLst>
          </p:cNvPr>
          <p:cNvSpPr>
            <a:spLocks noGrp="1"/>
          </p:cNvSpPr>
          <p:nvPr>
            <p:ph type="sldNum" sz="quarter" idx="12"/>
          </p:nvPr>
        </p:nvSpPr>
        <p:spPr/>
        <p:txBody>
          <a:bodyPr/>
          <a:lstStyle/>
          <a:p>
            <a:fld id="{60552FE0-B5CF-455E-8232-13CA7C5C029A}" type="slidenum">
              <a:rPr lang="ru-RU" smtClean="0"/>
              <a:t>24</a:t>
            </a:fld>
            <a:endParaRPr lang="ru-RU" dirty="0"/>
          </a:p>
        </p:txBody>
      </p:sp>
      <p:pic>
        <p:nvPicPr>
          <p:cNvPr id="5" name="Рисунок 4">
            <a:extLst>
              <a:ext uri="{FF2B5EF4-FFF2-40B4-BE49-F238E27FC236}">
                <a16:creationId xmlns:a16="http://schemas.microsoft.com/office/drawing/2014/main" id="{AE334BF3-2B04-4737-A259-9EE946CFBC56}"/>
              </a:ext>
            </a:extLst>
          </p:cNvPr>
          <p:cNvPicPr/>
          <p:nvPr/>
        </p:nvPicPr>
        <p:blipFill rotWithShape="1">
          <a:blip r:embed="rId2" cstate="print">
            <a:extLst>
              <a:ext uri="{28A0092B-C50C-407E-A947-70E740481C1C}">
                <a14:useLocalDpi xmlns:a14="http://schemas.microsoft.com/office/drawing/2010/main" val="0"/>
              </a:ext>
            </a:extLst>
          </a:blip>
          <a:srcRect l="7966" r="8136"/>
          <a:stretch/>
        </p:blipFill>
        <p:spPr bwMode="auto">
          <a:xfrm>
            <a:off x="1595660" y="1489292"/>
            <a:ext cx="9000680" cy="2682120"/>
          </a:xfrm>
          <a:prstGeom prst="rect">
            <a:avLst/>
          </a:prstGeom>
          <a:ln>
            <a:noFill/>
          </a:ln>
          <a:extLst>
            <a:ext uri="{53640926-AAD7-44D8-BBD7-CCE9431645EC}">
              <a14:shadowObscured xmlns:a14="http://schemas.microsoft.com/office/drawing/2010/main"/>
            </a:ext>
          </a:extLst>
        </p:spPr>
      </p:pic>
      <p:pic>
        <p:nvPicPr>
          <p:cNvPr id="6" name="Рисунок 5">
            <a:extLst>
              <a:ext uri="{FF2B5EF4-FFF2-40B4-BE49-F238E27FC236}">
                <a16:creationId xmlns:a16="http://schemas.microsoft.com/office/drawing/2014/main" id="{C145E144-05E6-4080-983B-6D87AE271796}"/>
              </a:ext>
            </a:extLst>
          </p:cNvPr>
          <p:cNvPicPr/>
          <p:nvPr/>
        </p:nvPicPr>
        <p:blipFill>
          <a:blip r:embed="rId3">
            <a:extLst>
              <a:ext uri="{28A0092B-C50C-407E-A947-70E740481C1C}">
                <a14:useLocalDpi xmlns:a14="http://schemas.microsoft.com/office/drawing/2010/main" val="0"/>
              </a:ext>
            </a:extLst>
          </a:blip>
          <a:stretch>
            <a:fillRect/>
          </a:stretch>
        </p:blipFill>
        <p:spPr>
          <a:xfrm>
            <a:off x="3840217" y="4925750"/>
            <a:ext cx="4511566" cy="1640714"/>
          </a:xfrm>
          <a:prstGeom prst="rect">
            <a:avLst/>
          </a:prstGeom>
        </p:spPr>
      </p:pic>
      <p:cxnSp>
        <p:nvCxnSpPr>
          <p:cNvPr id="8" name="Прямая со стрелкой 7">
            <a:extLst>
              <a:ext uri="{FF2B5EF4-FFF2-40B4-BE49-F238E27FC236}">
                <a16:creationId xmlns:a16="http://schemas.microsoft.com/office/drawing/2014/main" id="{90AD4E39-C40A-45A6-8958-7A1A1AF6A02D}"/>
              </a:ext>
            </a:extLst>
          </p:cNvPr>
          <p:cNvCxnSpPr>
            <a:cxnSpLocks/>
          </p:cNvCxnSpPr>
          <p:nvPr/>
        </p:nvCxnSpPr>
        <p:spPr>
          <a:xfrm flipV="1">
            <a:off x="3657600" y="5160579"/>
            <a:ext cx="0" cy="1405885"/>
          </a:xfrm>
          <a:prstGeom prst="straightConnector1">
            <a:avLst/>
          </a:prstGeom>
          <a:ln w="28575">
            <a:gradFill>
              <a:gsLst>
                <a:gs pos="0">
                  <a:srgbClr val="C0C9D6"/>
                </a:gs>
                <a:gs pos="100000">
                  <a:schemeClr val="tx2"/>
                </a:gs>
              </a:gsLst>
              <a:lin ang="5400000" scaled="1"/>
            </a:gra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a:extLst>
              <a:ext uri="{FF2B5EF4-FFF2-40B4-BE49-F238E27FC236}">
                <a16:creationId xmlns:a16="http://schemas.microsoft.com/office/drawing/2014/main" id="{42BC397A-2EC7-4074-92A4-467ED9A56762}"/>
              </a:ext>
            </a:extLst>
          </p:cNvPr>
          <p:cNvCxnSpPr>
            <a:cxnSpLocks/>
          </p:cNvCxnSpPr>
          <p:nvPr/>
        </p:nvCxnSpPr>
        <p:spPr>
          <a:xfrm flipV="1">
            <a:off x="8529145" y="5160578"/>
            <a:ext cx="0" cy="1405885"/>
          </a:xfrm>
          <a:prstGeom prst="straightConnector1">
            <a:avLst/>
          </a:prstGeom>
          <a:ln w="28575">
            <a:gradFill>
              <a:gsLst>
                <a:gs pos="0">
                  <a:srgbClr val="C0C9D6"/>
                </a:gs>
                <a:gs pos="100000">
                  <a:schemeClr val="tx2"/>
                </a:gs>
              </a:gsLst>
              <a:lin ang="5400000" scaled="1"/>
            </a:gra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067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02B06D7D-B531-4515-9063-78A585298EE4}"/>
              </a:ext>
            </a:extLst>
          </p:cNvPr>
          <p:cNvPicPr/>
          <p:nvPr/>
        </p:nvPicPr>
        <p:blipFill rotWithShape="1">
          <a:blip r:embed="rId3">
            <a:extLst>
              <a:ext uri="{28A0092B-C50C-407E-A947-70E740481C1C}">
                <a14:useLocalDpi xmlns:a14="http://schemas.microsoft.com/office/drawing/2010/main" val="0"/>
              </a:ext>
            </a:extLst>
          </a:blip>
          <a:srcRect r="7098"/>
          <a:stretch/>
        </p:blipFill>
        <p:spPr>
          <a:xfrm>
            <a:off x="4537310" y="0"/>
            <a:ext cx="7654690" cy="6858000"/>
          </a:xfrm>
          <a:prstGeom prst="rect">
            <a:avLst/>
          </a:prstGeom>
        </p:spPr>
      </p:pic>
      <p:sp>
        <p:nvSpPr>
          <p:cNvPr id="3" name="Объект 2">
            <a:extLst>
              <a:ext uri="{FF2B5EF4-FFF2-40B4-BE49-F238E27FC236}">
                <a16:creationId xmlns:a16="http://schemas.microsoft.com/office/drawing/2014/main" id="{BD4A92B2-8853-4E5C-9D9F-90C0126C13EA}"/>
              </a:ext>
            </a:extLst>
          </p:cNvPr>
          <p:cNvSpPr>
            <a:spLocks noGrp="1"/>
          </p:cNvSpPr>
          <p:nvPr>
            <p:ph idx="1"/>
          </p:nvPr>
        </p:nvSpPr>
        <p:spPr>
          <a:xfrm>
            <a:off x="838200" y="3615559"/>
            <a:ext cx="4711995" cy="3242442"/>
          </a:xfrm>
        </p:spPr>
        <p:txBody>
          <a:bodyPr anchor="ctr">
            <a:noAutofit/>
          </a:bodyPr>
          <a:lstStyle/>
          <a:p>
            <a:pPr marL="0" indent="0">
              <a:buNone/>
            </a:pPr>
            <a:r>
              <a:rPr lang="en-US" sz="1800" dirty="0">
                <a:solidFill>
                  <a:schemeClr val="tx2"/>
                </a:solidFill>
              </a:rPr>
              <a:t>Marked dots:</a:t>
            </a:r>
          </a:p>
          <a:p>
            <a:r>
              <a:rPr lang="en-US" sz="1800" b="1" dirty="0">
                <a:solidFill>
                  <a:schemeClr val="tx2"/>
                </a:solidFill>
              </a:rPr>
              <a:t>same distance </a:t>
            </a:r>
            <a:r>
              <a:rPr lang="en-US" sz="1800" dirty="0">
                <a:solidFill>
                  <a:schemeClr val="tx2"/>
                </a:solidFill>
              </a:rPr>
              <a:t>to the centroid</a:t>
            </a:r>
          </a:p>
          <a:p>
            <a:r>
              <a:rPr lang="en-US" sz="1800" dirty="0">
                <a:solidFill>
                  <a:schemeClr val="tx2"/>
                </a:solidFill>
              </a:rPr>
              <a:t>cosine left mark </a:t>
            </a:r>
            <a:r>
              <a:rPr lang="en-US" sz="1800" b="1" dirty="0">
                <a:solidFill>
                  <a:schemeClr val="tx2"/>
                </a:solidFill>
              </a:rPr>
              <a:t>&gt;</a:t>
            </a:r>
            <a:r>
              <a:rPr lang="en-US" sz="1800" dirty="0">
                <a:solidFill>
                  <a:schemeClr val="tx2"/>
                </a:solidFill>
              </a:rPr>
              <a:t> cosine right mark</a:t>
            </a:r>
          </a:p>
          <a:p>
            <a:r>
              <a:rPr lang="en-US" sz="1800" dirty="0">
                <a:solidFill>
                  <a:schemeClr val="tx2"/>
                </a:solidFill>
              </a:rPr>
              <a:t>left thesis shows </a:t>
            </a:r>
            <a:r>
              <a:rPr lang="en-US" sz="1800" b="1" dirty="0">
                <a:solidFill>
                  <a:schemeClr val="tx2"/>
                </a:solidFill>
              </a:rPr>
              <a:t>more</a:t>
            </a:r>
            <a:r>
              <a:rPr lang="en-US" sz="1800" dirty="0">
                <a:solidFill>
                  <a:schemeClr val="tx2"/>
                </a:solidFill>
              </a:rPr>
              <a:t> interdisciplinarity</a:t>
            </a:r>
          </a:p>
          <a:p>
            <a:pPr marL="0" indent="0">
              <a:buNone/>
            </a:pPr>
            <a:r>
              <a:rPr lang="en-US" sz="1800" u="sng" dirty="0">
                <a:solidFill>
                  <a:schemeClr val="tx2"/>
                </a:solidFill>
              </a:rPr>
              <a:t>Lowest green dot</a:t>
            </a:r>
            <a:r>
              <a:rPr lang="en-US" sz="1800" dirty="0">
                <a:solidFill>
                  <a:schemeClr val="tx2"/>
                </a:solidFill>
              </a:rPr>
              <a:t>: </a:t>
            </a:r>
          </a:p>
          <a:p>
            <a:r>
              <a:rPr lang="en-US" sz="1800" b="1" dirty="0">
                <a:solidFill>
                  <a:schemeClr val="tx2"/>
                </a:solidFill>
              </a:rPr>
              <a:t>same cosine</a:t>
            </a:r>
            <a:r>
              <a:rPr lang="en-US" sz="1800" dirty="0">
                <a:solidFill>
                  <a:schemeClr val="tx2"/>
                </a:solidFill>
              </a:rPr>
              <a:t> as right mark</a:t>
            </a:r>
          </a:p>
          <a:p>
            <a:r>
              <a:rPr lang="en-US" sz="1800" dirty="0">
                <a:solidFill>
                  <a:schemeClr val="tx2"/>
                </a:solidFill>
              </a:rPr>
              <a:t>distance </a:t>
            </a:r>
            <a:r>
              <a:rPr lang="en-US" sz="1800" b="1" dirty="0">
                <a:solidFill>
                  <a:schemeClr val="tx2"/>
                </a:solidFill>
              </a:rPr>
              <a:t>&gt;</a:t>
            </a:r>
            <a:r>
              <a:rPr lang="en-US" sz="1800" dirty="0">
                <a:solidFill>
                  <a:schemeClr val="tx2"/>
                </a:solidFill>
              </a:rPr>
              <a:t> both marks</a:t>
            </a:r>
          </a:p>
          <a:p>
            <a:r>
              <a:rPr lang="en-US" sz="1800" dirty="0">
                <a:solidFill>
                  <a:schemeClr val="tx2"/>
                </a:solidFill>
              </a:rPr>
              <a:t>thesis shows the </a:t>
            </a:r>
            <a:r>
              <a:rPr lang="en-US" sz="1800" b="1" dirty="0">
                <a:solidFill>
                  <a:schemeClr val="tx2"/>
                </a:solidFill>
              </a:rPr>
              <a:t>least</a:t>
            </a:r>
            <a:r>
              <a:rPr lang="en-US" sz="1800" dirty="0">
                <a:solidFill>
                  <a:schemeClr val="tx2"/>
                </a:solidFill>
              </a:rPr>
              <a:t> amount of interdisciplinarity</a:t>
            </a:r>
          </a:p>
        </p:txBody>
      </p:sp>
      <p:sp>
        <p:nvSpPr>
          <p:cNvPr id="2" name="Заголовок 1">
            <a:extLst>
              <a:ext uri="{FF2B5EF4-FFF2-40B4-BE49-F238E27FC236}">
                <a16:creationId xmlns:a16="http://schemas.microsoft.com/office/drawing/2014/main" id="{C6068C3F-AC7C-4C01-9E6C-A8F975B773DA}"/>
              </a:ext>
            </a:extLst>
          </p:cNvPr>
          <p:cNvSpPr>
            <a:spLocks noGrp="1"/>
          </p:cNvSpPr>
          <p:nvPr>
            <p:ph type="title"/>
          </p:nvPr>
        </p:nvSpPr>
        <p:spPr/>
        <p:txBody>
          <a:bodyPr>
            <a:normAutofit/>
          </a:bodyPr>
          <a:lstStyle/>
          <a:p>
            <a:r>
              <a:rPr lang="en-US" sz="4000" dirty="0">
                <a:solidFill>
                  <a:schemeClr val="tx2"/>
                </a:solidFill>
              </a:rPr>
              <a:t>Individual thesis measure?</a:t>
            </a:r>
            <a:endParaRPr lang="ru-RU" sz="4000" dirty="0">
              <a:solidFill>
                <a:schemeClr val="tx2"/>
              </a:solidFill>
            </a:endParaRPr>
          </a:p>
        </p:txBody>
      </p:sp>
      <p:sp>
        <p:nvSpPr>
          <p:cNvPr id="4" name="Номер слайда 3">
            <a:extLst>
              <a:ext uri="{FF2B5EF4-FFF2-40B4-BE49-F238E27FC236}">
                <a16:creationId xmlns:a16="http://schemas.microsoft.com/office/drawing/2014/main" id="{99DA88CF-D085-425C-9D31-E9F14667D4F9}"/>
              </a:ext>
            </a:extLst>
          </p:cNvPr>
          <p:cNvSpPr>
            <a:spLocks noGrp="1"/>
          </p:cNvSpPr>
          <p:nvPr>
            <p:ph type="sldNum" sz="quarter" idx="12"/>
          </p:nvPr>
        </p:nvSpPr>
        <p:spPr/>
        <p:txBody>
          <a:bodyPr/>
          <a:lstStyle/>
          <a:p>
            <a:fld id="{60552FE0-B5CF-455E-8232-13CA7C5C029A}" type="slidenum">
              <a:rPr lang="ru-RU" smtClean="0"/>
              <a:t>25</a:t>
            </a:fld>
            <a:endParaRPr lang="ru-RU" dirty="0"/>
          </a:p>
        </p:txBody>
      </p:sp>
      <p:cxnSp>
        <p:nvCxnSpPr>
          <p:cNvPr id="8" name="Прямая со стрелкой 7">
            <a:extLst>
              <a:ext uri="{FF2B5EF4-FFF2-40B4-BE49-F238E27FC236}">
                <a16:creationId xmlns:a16="http://schemas.microsoft.com/office/drawing/2014/main" id="{9B27DCB3-F0FD-41CD-B953-0AC6A23207FA}"/>
              </a:ext>
            </a:extLst>
          </p:cNvPr>
          <p:cNvCxnSpPr>
            <a:cxnSpLocks/>
          </p:cNvCxnSpPr>
          <p:nvPr/>
        </p:nvCxnSpPr>
        <p:spPr>
          <a:xfrm>
            <a:off x="4235669" y="6032938"/>
            <a:ext cx="4256689" cy="66751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4CEE5DC-4E93-4409-AF05-9DF934718851}"/>
              </a:ext>
            </a:extLst>
          </p:cNvPr>
          <p:cNvSpPr txBox="1"/>
          <p:nvPr/>
        </p:nvSpPr>
        <p:spPr>
          <a:xfrm>
            <a:off x="838200" y="2055813"/>
            <a:ext cx="4522076" cy="923330"/>
          </a:xfrm>
          <a:prstGeom prst="rect">
            <a:avLst/>
          </a:prstGeom>
          <a:noFill/>
        </p:spPr>
        <p:txBody>
          <a:bodyPr wrap="square">
            <a:spAutoFit/>
          </a:bodyPr>
          <a:lstStyle/>
          <a:p>
            <a:pPr marL="0" indent="0">
              <a:buNone/>
            </a:pPr>
            <a:r>
              <a:rPr lang="en-US" sz="1800" dirty="0">
                <a:solidFill>
                  <a:schemeClr val="tx2"/>
                </a:solidFill>
              </a:rPr>
              <a:t>Intuition for a single work’s interdisciplinarity:</a:t>
            </a:r>
          </a:p>
          <a:p>
            <a:pPr marL="0" indent="0">
              <a:buNone/>
            </a:pPr>
            <a:r>
              <a:rPr lang="en-US" sz="1800" dirty="0">
                <a:solidFill>
                  <a:schemeClr val="tx2"/>
                </a:solidFill>
              </a:rPr>
              <a:t>distance and cosine represent different types of relations to the centroid.</a:t>
            </a:r>
          </a:p>
        </p:txBody>
      </p:sp>
    </p:spTree>
    <p:extLst>
      <p:ext uri="{BB962C8B-B14F-4D97-AF65-F5344CB8AC3E}">
        <p14:creationId xmlns:p14="http://schemas.microsoft.com/office/powerpoint/2010/main" val="252760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05D679-D1BD-4752-BAB8-ED015FFC5BF8}"/>
              </a:ext>
            </a:extLst>
          </p:cNvPr>
          <p:cNvSpPr>
            <a:spLocks noGrp="1"/>
          </p:cNvSpPr>
          <p:nvPr>
            <p:ph type="title"/>
          </p:nvPr>
        </p:nvSpPr>
        <p:spPr/>
        <p:txBody>
          <a:bodyPr>
            <a:normAutofit/>
          </a:bodyPr>
          <a:lstStyle/>
          <a:p>
            <a:r>
              <a:rPr lang="en-US" sz="3200" dirty="0">
                <a:solidFill>
                  <a:schemeClr val="tx2"/>
                </a:solidFill>
              </a:rPr>
              <a:t>Curves, fitted on each School’s distance and cosine measures with objective of cubic equation. </a:t>
            </a:r>
            <a:endParaRPr lang="ru-RU" sz="3200" dirty="0">
              <a:solidFill>
                <a:schemeClr val="tx2"/>
              </a:solidFill>
            </a:endParaRPr>
          </a:p>
        </p:txBody>
      </p:sp>
      <p:sp>
        <p:nvSpPr>
          <p:cNvPr id="4" name="Номер слайда 3">
            <a:extLst>
              <a:ext uri="{FF2B5EF4-FFF2-40B4-BE49-F238E27FC236}">
                <a16:creationId xmlns:a16="http://schemas.microsoft.com/office/drawing/2014/main" id="{053BEA67-2A27-43D4-B5EE-A07CF95EB0EE}"/>
              </a:ext>
            </a:extLst>
          </p:cNvPr>
          <p:cNvSpPr>
            <a:spLocks noGrp="1"/>
          </p:cNvSpPr>
          <p:nvPr>
            <p:ph type="sldNum" sz="quarter" idx="12"/>
          </p:nvPr>
        </p:nvSpPr>
        <p:spPr/>
        <p:txBody>
          <a:bodyPr/>
          <a:lstStyle/>
          <a:p>
            <a:fld id="{60552FE0-B5CF-455E-8232-13CA7C5C029A}" type="slidenum">
              <a:rPr lang="ru-RU" smtClean="0"/>
              <a:t>26</a:t>
            </a:fld>
            <a:endParaRPr lang="ru-RU" dirty="0"/>
          </a:p>
        </p:txBody>
      </p:sp>
      <p:pic>
        <p:nvPicPr>
          <p:cNvPr id="5" name="Рисунок 4">
            <a:extLst>
              <a:ext uri="{FF2B5EF4-FFF2-40B4-BE49-F238E27FC236}">
                <a16:creationId xmlns:a16="http://schemas.microsoft.com/office/drawing/2014/main" id="{AF52B353-1708-48F9-A195-85D5D7C3D13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03732" y="1690688"/>
            <a:ext cx="7621226" cy="4328874"/>
          </a:xfrm>
          <a:prstGeom prst="rect">
            <a:avLst/>
          </a:prstGeom>
        </p:spPr>
      </p:pic>
      <p:sp>
        <p:nvSpPr>
          <p:cNvPr id="9" name="TextBox 8">
            <a:extLst>
              <a:ext uri="{FF2B5EF4-FFF2-40B4-BE49-F238E27FC236}">
                <a16:creationId xmlns:a16="http://schemas.microsoft.com/office/drawing/2014/main" id="{CA16B1D3-B8F1-4489-A87D-836010FCB3F2}"/>
              </a:ext>
            </a:extLst>
          </p:cNvPr>
          <p:cNvSpPr txBox="1"/>
          <p:nvPr/>
        </p:nvSpPr>
        <p:spPr>
          <a:xfrm>
            <a:off x="8408276" y="2331631"/>
            <a:ext cx="3179992" cy="3046988"/>
          </a:xfrm>
          <a:prstGeom prst="rect">
            <a:avLst/>
          </a:prstGeom>
          <a:noFill/>
        </p:spPr>
        <p:txBody>
          <a:bodyPr wrap="square" anchor="ctr">
            <a:spAutoFit/>
          </a:bodyPr>
          <a:lstStyle/>
          <a:p>
            <a:r>
              <a:rPr lang="en-US" sz="2400" dirty="0">
                <a:solidFill>
                  <a:schemeClr val="tx2"/>
                </a:solidFill>
              </a:rPr>
              <a:t>Using the resulting function as a </a:t>
            </a:r>
            <a:r>
              <a:rPr lang="en-US" sz="2400" b="1" dirty="0">
                <a:solidFill>
                  <a:schemeClr val="tx2"/>
                </a:solidFill>
              </a:rPr>
              <a:t>combined measure</a:t>
            </a:r>
            <a:r>
              <a:rPr lang="en-US" sz="2400" dirty="0">
                <a:solidFill>
                  <a:schemeClr val="tx2"/>
                </a:solidFill>
              </a:rPr>
              <a:t> allows to distinguish the </a:t>
            </a:r>
            <a:r>
              <a:rPr lang="en-US" sz="2400" b="1" dirty="0">
                <a:solidFill>
                  <a:schemeClr val="tx2"/>
                </a:solidFill>
              </a:rPr>
              <a:t>most interdisciplinary </a:t>
            </a:r>
            <a:r>
              <a:rPr lang="en-US" sz="2400" dirty="0">
                <a:solidFill>
                  <a:schemeClr val="tx2"/>
                </a:solidFill>
              </a:rPr>
              <a:t>theses in a school with results, very similar to the qualitative analysis. </a:t>
            </a:r>
            <a:endParaRPr lang="ru-RU" sz="2400" dirty="0">
              <a:solidFill>
                <a:schemeClr val="tx2"/>
              </a:solidFill>
            </a:endParaRPr>
          </a:p>
        </p:txBody>
      </p:sp>
    </p:spTree>
    <p:extLst>
      <p:ext uri="{BB962C8B-B14F-4D97-AF65-F5344CB8AC3E}">
        <p14:creationId xmlns:p14="http://schemas.microsoft.com/office/powerpoint/2010/main" val="582626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84B990-095C-46C8-ADD0-214037B88D47}"/>
              </a:ext>
            </a:extLst>
          </p:cNvPr>
          <p:cNvSpPr>
            <a:spLocks noGrp="1"/>
          </p:cNvSpPr>
          <p:nvPr>
            <p:ph type="title"/>
          </p:nvPr>
        </p:nvSpPr>
        <p:spPr/>
        <p:txBody>
          <a:bodyPr/>
          <a:lstStyle/>
          <a:p>
            <a:r>
              <a:rPr lang="en-US" dirty="0">
                <a:solidFill>
                  <a:schemeClr val="tx2"/>
                </a:solidFill>
              </a:rPr>
              <a:t>Conclusion</a:t>
            </a:r>
            <a:endParaRPr lang="ru-RU" dirty="0">
              <a:solidFill>
                <a:schemeClr val="tx2"/>
              </a:solidFill>
            </a:endParaRPr>
          </a:p>
        </p:txBody>
      </p:sp>
      <p:sp>
        <p:nvSpPr>
          <p:cNvPr id="3" name="Объект 2">
            <a:extLst>
              <a:ext uri="{FF2B5EF4-FFF2-40B4-BE49-F238E27FC236}">
                <a16:creationId xmlns:a16="http://schemas.microsoft.com/office/drawing/2014/main" id="{BB91D381-721C-44DE-8FB7-320536FB5031}"/>
              </a:ext>
            </a:extLst>
          </p:cNvPr>
          <p:cNvSpPr>
            <a:spLocks noGrp="1"/>
          </p:cNvSpPr>
          <p:nvPr>
            <p:ph idx="1"/>
          </p:nvPr>
        </p:nvSpPr>
        <p:spPr>
          <a:xfrm>
            <a:off x="2246242" y="1303283"/>
            <a:ext cx="9107557" cy="5053067"/>
          </a:xfrm>
        </p:spPr>
        <p:txBody>
          <a:bodyPr anchor="ctr">
            <a:normAutofit fontScale="92500"/>
          </a:bodyPr>
          <a:lstStyle/>
          <a:p>
            <a:pPr marL="514350" indent="-514350">
              <a:lnSpc>
                <a:spcPct val="250000"/>
              </a:lnSpc>
              <a:buFont typeface="+mj-lt"/>
              <a:buAutoNum type="arabicPeriod"/>
            </a:pPr>
            <a:r>
              <a:rPr lang="en-US" dirty="0">
                <a:solidFill>
                  <a:schemeClr val="tx2"/>
                </a:solidFill>
              </a:rPr>
              <a:t>Hypothesis 1 </a:t>
            </a:r>
            <a:r>
              <a:rPr lang="ru-RU" dirty="0">
                <a:solidFill>
                  <a:schemeClr val="tx2"/>
                </a:solidFill>
              </a:rPr>
              <a:t>– </a:t>
            </a:r>
            <a:r>
              <a:rPr lang="en-US" dirty="0">
                <a:solidFill>
                  <a:schemeClr val="tx2"/>
                </a:solidFill>
              </a:rPr>
              <a:t>disproved, hypothesis 2 – confirmed</a:t>
            </a:r>
          </a:p>
          <a:p>
            <a:pPr marL="514350" indent="-514350">
              <a:lnSpc>
                <a:spcPct val="250000"/>
              </a:lnSpc>
              <a:buFont typeface="+mj-lt"/>
              <a:buAutoNum type="arabicPeriod"/>
            </a:pPr>
            <a:r>
              <a:rPr lang="en-US" dirty="0">
                <a:solidFill>
                  <a:schemeClr val="tx2"/>
                </a:solidFill>
              </a:rPr>
              <a:t>Insight about scientific structure of HSE Humanities </a:t>
            </a:r>
            <a:br>
              <a:rPr lang="en-US" dirty="0">
                <a:solidFill>
                  <a:schemeClr val="tx2"/>
                </a:solidFill>
              </a:rPr>
            </a:br>
            <a:r>
              <a:rPr lang="en-US" sz="2000" dirty="0">
                <a:solidFill>
                  <a:schemeClr val="tx2"/>
                </a:solidFill>
              </a:rPr>
              <a:t>(scaled programs, schools and individual theses)</a:t>
            </a:r>
          </a:p>
          <a:p>
            <a:pPr marL="514350" indent="-514350">
              <a:lnSpc>
                <a:spcPct val="250000"/>
              </a:lnSpc>
              <a:buFont typeface="+mj-lt"/>
              <a:buAutoNum type="arabicPeriod"/>
            </a:pPr>
            <a:r>
              <a:rPr lang="en-US" dirty="0">
                <a:solidFill>
                  <a:schemeClr val="tx2"/>
                </a:solidFill>
              </a:rPr>
              <a:t>Processing and analysis pipeline</a:t>
            </a:r>
          </a:p>
          <a:p>
            <a:pPr marL="514350" indent="-514350">
              <a:lnSpc>
                <a:spcPct val="250000"/>
              </a:lnSpc>
              <a:buFont typeface="+mj-lt"/>
              <a:buAutoNum type="arabicPeriod"/>
            </a:pPr>
            <a:r>
              <a:rPr lang="en-US" dirty="0">
                <a:solidFill>
                  <a:schemeClr val="tx2"/>
                </a:solidFill>
              </a:rPr>
              <a:t>Corpus + website with interactive figures</a:t>
            </a:r>
          </a:p>
        </p:txBody>
      </p:sp>
      <p:sp>
        <p:nvSpPr>
          <p:cNvPr id="4" name="Номер слайда 3">
            <a:extLst>
              <a:ext uri="{FF2B5EF4-FFF2-40B4-BE49-F238E27FC236}">
                <a16:creationId xmlns:a16="http://schemas.microsoft.com/office/drawing/2014/main" id="{4F8C87C3-25BA-4D98-8517-59F5EA361A17}"/>
              </a:ext>
            </a:extLst>
          </p:cNvPr>
          <p:cNvSpPr>
            <a:spLocks noGrp="1"/>
          </p:cNvSpPr>
          <p:nvPr>
            <p:ph type="sldNum" sz="quarter" idx="12"/>
          </p:nvPr>
        </p:nvSpPr>
        <p:spPr/>
        <p:txBody>
          <a:bodyPr/>
          <a:lstStyle/>
          <a:p>
            <a:fld id="{60552FE0-B5CF-455E-8232-13CA7C5C029A}" type="slidenum">
              <a:rPr lang="ru-RU" smtClean="0">
                <a:solidFill>
                  <a:schemeClr val="tx2"/>
                </a:solidFill>
              </a:rPr>
              <a:t>27</a:t>
            </a:fld>
            <a:endParaRPr lang="ru-RU" dirty="0">
              <a:solidFill>
                <a:schemeClr val="tx2"/>
              </a:solidFill>
            </a:endParaRPr>
          </a:p>
        </p:txBody>
      </p:sp>
      <p:grpSp>
        <p:nvGrpSpPr>
          <p:cNvPr id="13" name="Группа 12">
            <a:extLst>
              <a:ext uri="{FF2B5EF4-FFF2-40B4-BE49-F238E27FC236}">
                <a16:creationId xmlns:a16="http://schemas.microsoft.com/office/drawing/2014/main" id="{BDCC8494-26C5-4D16-8570-957617ACB0D0}"/>
              </a:ext>
            </a:extLst>
          </p:cNvPr>
          <p:cNvGrpSpPr/>
          <p:nvPr/>
        </p:nvGrpSpPr>
        <p:grpSpPr>
          <a:xfrm>
            <a:off x="881269" y="1540542"/>
            <a:ext cx="914400" cy="5015210"/>
            <a:chOff x="9262695" y="1584992"/>
            <a:chExt cx="914400" cy="5015210"/>
          </a:xfrm>
          <a:solidFill>
            <a:schemeClr val="tx2"/>
          </a:solidFill>
        </p:grpSpPr>
        <p:pic>
          <p:nvPicPr>
            <p:cNvPr id="6" name="Рисунок 5" descr="Исследование со сплошной заливкой">
              <a:extLst>
                <a:ext uri="{FF2B5EF4-FFF2-40B4-BE49-F238E27FC236}">
                  <a16:creationId xmlns:a16="http://schemas.microsoft.com/office/drawing/2014/main" id="{18C34B4E-0690-4499-A5F3-22A862A8EB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62695" y="2843879"/>
              <a:ext cx="914400" cy="914400"/>
            </a:xfrm>
            <a:prstGeom prst="rect">
              <a:avLst/>
            </a:prstGeom>
          </p:spPr>
        </p:pic>
        <p:pic>
          <p:nvPicPr>
            <p:cNvPr id="8" name="Рисунок 7" descr="Шевроны со сплошной заливкой">
              <a:extLst>
                <a:ext uri="{FF2B5EF4-FFF2-40B4-BE49-F238E27FC236}">
                  <a16:creationId xmlns:a16="http://schemas.microsoft.com/office/drawing/2014/main" id="{F4B5F309-B8F2-486D-9580-12A15C9099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62695" y="4572454"/>
              <a:ext cx="914400" cy="914400"/>
            </a:xfrm>
            <a:prstGeom prst="rect">
              <a:avLst/>
            </a:prstGeom>
          </p:spPr>
        </p:pic>
        <p:pic>
          <p:nvPicPr>
            <p:cNvPr id="10" name="Рисунок 9" descr="Лампочка и шестеренка со сплошной заливкой">
              <a:extLst>
                <a:ext uri="{FF2B5EF4-FFF2-40B4-BE49-F238E27FC236}">
                  <a16:creationId xmlns:a16="http://schemas.microsoft.com/office/drawing/2014/main" id="{413EF498-5081-41FC-AB4A-F29471C58CB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62695" y="1584992"/>
              <a:ext cx="914400" cy="914400"/>
            </a:xfrm>
            <a:prstGeom prst="rect">
              <a:avLst/>
            </a:prstGeom>
          </p:spPr>
        </p:pic>
        <p:pic>
          <p:nvPicPr>
            <p:cNvPr id="12" name="Рисунок 11" descr="База данных со сплошной заливкой">
              <a:extLst>
                <a:ext uri="{FF2B5EF4-FFF2-40B4-BE49-F238E27FC236}">
                  <a16:creationId xmlns:a16="http://schemas.microsoft.com/office/drawing/2014/main" id="{81ABD3C0-7E9E-485A-9EB3-9050834858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262695" y="5685802"/>
              <a:ext cx="914400" cy="914400"/>
            </a:xfrm>
            <a:prstGeom prst="rect">
              <a:avLst/>
            </a:prstGeom>
          </p:spPr>
        </p:pic>
      </p:grpSp>
    </p:spTree>
    <p:extLst>
      <p:ext uri="{BB962C8B-B14F-4D97-AF65-F5344CB8AC3E}">
        <p14:creationId xmlns:p14="http://schemas.microsoft.com/office/powerpoint/2010/main" val="3218540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0A2462-8AAD-46CB-B4DE-491A5BD0A988}"/>
              </a:ext>
            </a:extLst>
          </p:cNvPr>
          <p:cNvSpPr>
            <a:spLocks noGrp="1"/>
          </p:cNvSpPr>
          <p:nvPr>
            <p:ph type="title"/>
          </p:nvPr>
        </p:nvSpPr>
        <p:spPr/>
        <p:txBody>
          <a:bodyPr/>
          <a:lstStyle/>
          <a:p>
            <a:r>
              <a:rPr lang="en-US" dirty="0">
                <a:solidFill>
                  <a:schemeClr val="tx2"/>
                </a:solidFill>
              </a:rPr>
              <a:t>References</a:t>
            </a:r>
            <a:endParaRPr lang="ru-RU" dirty="0">
              <a:solidFill>
                <a:schemeClr val="tx2"/>
              </a:solidFill>
            </a:endParaRPr>
          </a:p>
        </p:txBody>
      </p:sp>
      <p:sp>
        <p:nvSpPr>
          <p:cNvPr id="3" name="Объект 2">
            <a:extLst>
              <a:ext uri="{FF2B5EF4-FFF2-40B4-BE49-F238E27FC236}">
                <a16:creationId xmlns:a16="http://schemas.microsoft.com/office/drawing/2014/main" id="{78AAFC56-FC74-47FC-ACAF-24EC94A31345}"/>
              </a:ext>
            </a:extLst>
          </p:cNvPr>
          <p:cNvSpPr>
            <a:spLocks noGrp="1"/>
          </p:cNvSpPr>
          <p:nvPr>
            <p:ph idx="1"/>
          </p:nvPr>
        </p:nvSpPr>
        <p:spPr>
          <a:xfrm>
            <a:off x="838200" y="1351721"/>
            <a:ext cx="10515600" cy="5369753"/>
          </a:xfrm>
        </p:spPr>
        <p:txBody>
          <a:bodyPr anchor="ctr">
            <a:normAutofit lnSpcReduction="10000"/>
          </a:bodyPr>
          <a:lstStyle/>
          <a:p>
            <a:pPr marL="457200" lvl="1" indent="-432000">
              <a:lnSpc>
                <a:spcPct val="135000"/>
              </a:lnSpc>
              <a:buNone/>
            </a:pPr>
            <a:r>
              <a:rPr lang="de-DE" sz="1600" dirty="0">
                <a:solidFill>
                  <a:schemeClr val="tx2"/>
                </a:solidFill>
              </a:rPr>
              <a:t>Bakarov, A., Kutuzov, A., &amp; Nikishina, I. (2018). Russian Computational </a:t>
            </a:r>
            <a:r>
              <a:rPr lang="en-US" sz="1600" dirty="0">
                <a:solidFill>
                  <a:schemeClr val="tx2"/>
                </a:solidFill>
              </a:rPr>
              <a:t>Linguistics</a:t>
            </a:r>
            <a:r>
              <a:rPr lang="de-DE" sz="1600" dirty="0">
                <a:solidFill>
                  <a:schemeClr val="tx2"/>
                </a:solidFill>
              </a:rPr>
              <a:t>: </a:t>
            </a:r>
            <a:r>
              <a:rPr lang="de-DE" sz="1600" dirty="0" err="1">
                <a:solidFill>
                  <a:schemeClr val="tx2"/>
                </a:solidFill>
              </a:rPr>
              <a:t>Topical</a:t>
            </a:r>
            <a:r>
              <a:rPr lang="de-DE" sz="1600" dirty="0">
                <a:solidFill>
                  <a:schemeClr val="tx2"/>
                </a:solidFill>
              </a:rPr>
              <a:t> </a:t>
            </a:r>
            <a:r>
              <a:rPr lang="de-DE" sz="1600" dirty="0" err="1">
                <a:solidFill>
                  <a:schemeClr val="tx2"/>
                </a:solidFill>
              </a:rPr>
              <a:t>Structure</a:t>
            </a:r>
            <a:r>
              <a:rPr lang="de-DE" sz="1600" dirty="0">
                <a:solidFill>
                  <a:schemeClr val="tx2"/>
                </a:solidFill>
              </a:rPr>
              <a:t> in 2007-2017 Conference Papers. </a:t>
            </a:r>
            <a:r>
              <a:rPr lang="de-DE" sz="1600" dirty="0">
                <a:solidFill>
                  <a:schemeClr val="tx2"/>
                </a:solidFill>
                <a:hlinkClick r:id="rId2">
                  <a:extLst>
                    <a:ext uri="{A12FA001-AC4F-418D-AE19-62706E023703}">
                      <ahyp:hlinkClr xmlns:ahyp="http://schemas.microsoft.com/office/drawing/2018/hyperlinkcolor" val="tx"/>
                    </a:ext>
                  </a:extLst>
                </a:hlinkClick>
              </a:rPr>
              <a:t>https://doi.org/10.13140/RG.2.2.28391.75687</a:t>
            </a:r>
            <a:endParaRPr lang="de-DE" sz="1600" dirty="0">
              <a:solidFill>
                <a:schemeClr val="tx2"/>
              </a:solidFill>
            </a:endParaRPr>
          </a:p>
          <a:p>
            <a:pPr marL="457200" lvl="1" indent="-432000">
              <a:lnSpc>
                <a:spcPct val="135000"/>
              </a:lnSpc>
              <a:buNone/>
            </a:pPr>
            <a:r>
              <a:rPr lang="en-US" sz="1600" dirty="0" err="1">
                <a:solidFill>
                  <a:schemeClr val="tx2"/>
                </a:solidFill>
              </a:rPr>
              <a:t>Blei</a:t>
            </a:r>
            <a:r>
              <a:rPr lang="en-US" sz="1600" dirty="0">
                <a:solidFill>
                  <a:schemeClr val="tx2"/>
                </a:solidFill>
              </a:rPr>
              <a:t>, D. M., Ng, A. Y., &amp; Jordan, M. I. (2003). Latent </a:t>
            </a:r>
            <a:r>
              <a:rPr lang="en-US" sz="1600" dirty="0" err="1">
                <a:solidFill>
                  <a:schemeClr val="tx2"/>
                </a:solidFill>
              </a:rPr>
              <a:t>dirichlet</a:t>
            </a:r>
            <a:r>
              <a:rPr lang="en-US" sz="1600" dirty="0">
                <a:solidFill>
                  <a:schemeClr val="tx2"/>
                </a:solidFill>
              </a:rPr>
              <a:t> allocation. The Journal of Machine Learning Research, 3, 993–1022.</a:t>
            </a:r>
          </a:p>
          <a:p>
            <a:pPr marL="457200" lvl="1" indent="-432000">
              <a:lnSpc>
                <a:spcPct val="135000"/>
              </a:lnSpc>
              <a:buNone/>
            </a:pPr>
            <a:r>
              <a:rPr lang="en-US" sz="1600" dirty="0">
                <a:solidFill>
                  <a:schemeClr val="tx2"/>
                </a:solidFill>
              </a:rPr>
              <a:t>Dutta, B. (2008). Classification of Keywords Selected from Research Articles on Physics and Development of a Quantitative Subject Access Tool. IFLA World Library &amp; Information Congress (WLIC) 2013 Singapore.</a:t>
            </a:r>
          </a:p>
          <a:p>
            <a:pPr marL="457200" lvl="1" indent="-432000">
              <a:lnSpc>
                <a:spcPct val="135000"/>
              </a:lnSpc>
              <a:buNone/>
            </a:pPr>
            <a:r>
              <a:rPr lang="en-US" sz="1600" dirty="0">
                <a:solidFill>
                  <a:schemeClr val="tx2"/>
                </a:solidFill>
              </a:rPr>
              <a:t>Hall, D., </a:t>
            </a:r>
            <a:r>
              <a:rPr lang="en-US" sz="1600" dirty="0" err="1">
                <a:solidFill>
                  <a:schemeClr val="tx2"/>
                </a:solidFill>
              </a:rPr>
              <a:t>Jurafsky</a:t>
            </a:r>
            <a:r>
              <a:rPr lang="en-US" sz="1600" dirty="0">
                <a:solidFill>
                  <a:schemeClr val="tx2"/>
                </a:solidFill>
              </a:rPr>
              <a:t>, D., &amp; Manning, C. D. (2008). Studying the history of ideas using topic models. </a:t>
            </a:r>
            <a:r>
              <a:rPr lang="en-US" sz="1600" i="1" dirty="0">
                <a:solidFill>
                  <a:schemeClr val="tx2"/>
                </a:solidFill>
                <a:effectLst/>
              </a:rPr>
              <a:t>Proceedings of the Conference on Empirical Methods in Natural Language Processing - EMNLP 08</a:t>
            </a:r>
            <a:r>
              <a:rPr lang="en-US" sz="1600" dirty="0">
                <a:solidFill>
                  <a:schemeClr val="tx2"/>
                </a:solidFill>
              </a:rPr>
              <a:t>. </a:t>
            </a:r>
            <a:r>
              <a:rPr lang="en-US" sz="1600" dirty="0">
                <a:solidFill>
                  <a:schemeClr val="tx2"/>
                </a:solidFill>
                <a:hlinkClick r:id="rId3">
                  <a:extLst>
                    <a:ext uri="{A12FA001-AC4F-418D-AE19-62706E023703}">
                      <ahyp:hlinkClr xmlns:ahyp="http://schemas.microsoft.com/office/drawing/2018/hyperlinkcolor" val="tx"/>
                    </a:ext>
                  </a:extLst>
                </a:hlinkClick>
              </a:rPr>
              <a:t>https://doi.org/10.3115/1613715.1613763</a:t>
            </a:r>
            <a:endParaRPr lang="en-US" sz="1600" dirty="0">
              <a:solidFill>
                <a:schemeClr val="tx2"/>
              </a:solidFill>
            </a:endParaRPr>
          </a:p>
          <a:p>
            <a:pPr marL="457200" lvl="1" indent="-432000">
              <a:lnSpc>
                <a:spcPct val="135000"/>
              </a:lnSpc>
              <a:buNone/>
            </a:pPr>
            <a:r>
              <a:rPr lang="en-US" sz="1600" dirty="0">
                <a:solidFill>
                  <a:schemeClr val="tx2"/>
                </a:solidFill>
              </a:rPr>
              <a:t>Paul, M., &amp; </a:t>
            </a:r>
            <a:r>
              <a:rPr lang="en-US" sz="1600" dirty="0" err="1">
                <a:solidFill>
                  <a:schemeClr val="tx2"/>
                </a:solidFill>
              </a:rPr>
              <a:t>Girju</a:t>
            </a:r>
            <a:r>
              <a:rPr lang="en-US" sz="1600" dirty="0">
                <a:solidFill>
                  <a:schemeClr val="tx2"/>
                </a:solidFill>
              </a:rPr>
              <a:t>, R. (2009). Topic Modeling of Research Fields: An Interdisciplinary Perspective. </a:t>
            </a:r>
            <a:r>
              <a:rPr lang="en-US" sz="1600" i="1" dirty="0">
                <a:solidFill>
                  <a:schemeClr val="tx2"/>
                </a:solidFill>
                <a:effectLst/>
              </a:rPr>
              <a:t>Proceedings of the International Conference RANLP-2009</a:t>
            </a:r>
            <a:r>
              <a:rPr lang="en-US" sz="1600" dirty="0">
                <a:solidFill>
                  <a:schemeClr val="tx2"/>
                </a:solidFill>
              </a:rPr>
              <a:t>, 337–342. </a:t>
            </a:r>
            <a:r>
              <a:rPr lang="en-US" sz="1600" dirty="0">
                <a:solidFill>
                  <a:schemeClr val="tx2"/>
                </a:solidFill>
                <a:hlinkClick r:id="rId4">
                  <a:extLst>
                    <a:ext uri="{A12FA001-AC4F-418D-AE19-62706E023703}">
                      <ahyp:hlinkClr xmlns:ahyp="http://schemas.microsoft.com/office/drawing/2018/hyperlinkcolor" val="tx"/>
                    </a:ext>
                  </a:extLst>
                </a:hlinkClick>
              </a:rPr>
              <a:t>https://www.aclweb.org/anthology/R09-1061</a:t>
            </a:r>
            <a:endParaRPr lang="en-US" sz="1600" dirty="0">
              <a:solidFill>
                <a:schemeClr val="tx2"/>
              </a:solidFill>
            </a:endParaRPr>
          </a:p>
          <a:p>
            <a:pPr marL="457200" lvl="1" indent="-432000">
              <a:lnSpc>
                <a:spcPct val="135000"/>
              </a:lnSpc>
              <a:buNone/>
            </a:pPr>
            <a:r>
              <a:rPr lang="en-US" sz="1600" dirty="0">
                <a:solidFill>
                  <a:schemeClr val="tx2"/>
                </a:solidFill>
              </a:rPr>
              <a:t>Small, H. (1973). Co-citation in the scientific literature: A new measure of the relationship between two documents. </a:t>
            </a:r>
            <a:r>
              <a:rPr lang="en-US" sz="1600" i="1" dirty="0">
                <a:solidFill>
                  <a:schemeClr val="tx2"/>
                </a:solidFill>
                <a:effectLst/>
              </a:rPr>
              <a:t>Journal of the American Society for Information Science</a:t>
            </a:r>
            <a:r>
              <a:rPr lang="en-US" sz="1600" dirty="0">
                <a:solidFill>
                  <a:schemeClr val="tx2"/>
                </a:solidFill>
              </a:rPr>
              <a:t>, </a:t>
            </a:r>
            <a:r>
              <a:rPr lang="en-US" sz="1600" i="1" dirty="0">
                <a:solidFill>
                  <a:schemeClr val="tx2"/>
                </a:solidFill>
                <a:effectLst/>
              </a:rPr>
              <a:t>24</a:t>
            </a:r>
            <a:r>
              <a:rPr lang="en-US" sz="1600" dirty="0">
                <a:solidFill>
                  <a:schemeClr val="tx2"/>
                </a:solidFill>
              </a:rPr>
              <a:t>(4), 265–269. </a:t>
            </a:r>
            <a:r>
              <a:rPr lang="en-US" sz="1600" dirty="0">
                <a:solidFill>
                  <a:schemeClr val="tx2"/>
                </a:solidFill>
                <a:hlinkClick r:id="rId5">
                  <a:extLst>
                    <a:ext uri="{A12FA001-AC4F-418D-AE19-62706E023703}">
                      <ahyp:hlinkClr xmlns:ahyp="http://schemas.microsoft.com/office/drawing/2018/hyperlinkcolor" val="tx"/>
                    </a:ext>
                  </a:extLst>
                </a:hlinkClick>
              </a:rPr>
              <a:t>https://doi.org/10.1002/asi.4630240406</a:t>
            </a:r>
            <a:endParaRPr lang="en-US" sz="1600" dirty="0">
              <a:solidFill>
                <a:schemeClr val="tx2"/>
              </a:solidFill>
            </a:endParaRPr>
          </a:p>
          <a:p>
            <a:pPr marL="457200" lvl="1" indent="-432000">
              <a:lnSpc>
                <a:spcPct val="135000"/>
              </a:lnSpc>
              <a:buNone/>
            </a:pPr>
            <a:r>
              <a:rPr lang="en-US" sz="1600" dirty="0">
                <a:solidFill>
                  <a:schemeClr val="tx2"/>
                </a:solidFill>
              </a:rPr>
              <a:t>Wagner, C. S., </a:t>
            </a:r>
            <a:r>
              <a:rPr lang="en-US" sz="1600" dirty="0" err="1">
                <a:solidFill>
                  <a:schemeClr val="tx2"/>
                </a:solidFill>
              </a:rPr>
              <a:t>Roessner</a:t>
            </a:r>
            <a:r>
              <a:rPr lang="en-US" sz="1600" dirty="0">
                <a:solidFill>
                  <a:schemeClr val="tx2"/>
                </a:solidFill>
              </a:rPr>
              <a:t>, J. D., Bobb, K., Klein, J. T., </a:t>
            </a:r>
            <a:r>
              <a:rPr lang="en-US" sz="1600" dirty="0" err="1">
                <a:solidFill>
                  <a:schemeClr val="tx2"/>
                </a:solidFill>
              </a:rPr>
              <a:t>Boyack</a:t>
            </a:r>
            <a:r>
              <a:rPr lang="en-US" sz="1600" dirty="0">
                <a:solidFill>
                  <a:schemeClr val="tx2"/>
                </a:solidFill>
              </a:rPr>
              <a:t>, K. W., </a:t>
            </a:r>
            <a:r>
              <a:rPr lang="en-US" sz="1600" dirty="0" err="1">
                <a:solidFill>
                  <a:schemeClr val="tx2"/>
                </a:solidFill>
              </a:rPr>
              <a:t>Keyton</a:t>
            </a:r>
            <a:r>
              <a:rPr lang="en-US" sz="1600" dirty="0">
                <a:solidFill>
                  <a:schemeClr val="tx2"/>
                </a:solidFill>
              </a:rPr>
              <a:t>, J., Rafols, I., &amp; </a:t>
            </a:r>
            <a:r>
              <a:rPr lang="en-US" sz="1600" dirty="0" err="1">
                <a:solidFill>
                  <a:schemeClr val="tx2"/>
                </a:solidFill>
              </a:rPr>
              <a:t>Börner</a:t>
            </a:r>
            <a:r>
              <a:rPr lang="en-US" sz="1600" dirty="0">
                <a:solidFill>
                  <a:schemeClr val="tx2"/>
                </a:solidFill>
              </a:rPr>
              <a:t>, K. (2011). Approaches to understanding and measuring interdisciplinary scientific research (IDR): A review of the literature. </a:t>
            </a:r>
            <a:r>
              <a:rPr lang="en-US" sz="1600" i="1" dirty="0">
                <a:solidFill>
                  <a:schemeClr val="tx2"/>
                </a:solidFill>
                <a:effectLst/>
              </a:rPr>
              <a:t>Journal of </a:t>
            </a:r>
            <a:r>
              <a:rPr lang="en-US" sz="1600" i="1" dirty="0" err="1">
                <a:solidFill>
                  <a:schemeClr val="tx2"/>
                </a:solidFill>
                <a:effectLst/>
              </a:rPr>
              <a:t>Informetrics</a:t>
            </a:r>
            <a:r>
              <a:rPr lang="en-US" sz="1600" dirty="0">
                <a:solidFill>
                  <a:schemeClr val="tx2"/>
                </a:solidFill>
              </a:rPr>
              <a:t>, </a:t>
            </a:r>
            <a:r>
              <a:rPr lang="en-US" sz="1600" i="1" dirty="0">
                <a:solidFill>
                  <a:schemeClr val="tx2"/>
                </a:solidFill>
                <a:effectLst/>
              </a:rPr>
              <a:t>5</a:t>
            </a:r>
            <a:r>
              <a:rPr lang="en-US" sz="1600" dirty="0">
                <a:solidFill>
                  <a:schemeClr val="tx2"/>
                </a:solidFill>
              </a:rPr>
              <a:t>(1), 14–26. </a:t>
            </a:r>
            <a:r>
              <a:rPr lang="en-US" sz="1600" dirty="0">
                <a:solidFill>
                  <a:schemeClr val="tx2"/>
                </a:solidFill>
                <a:hlinkClick r:id="rId6">
                  <a:extLst>
                    <a:ext uri="{A12FA001-AC4F-418D-AE19-62706E023703}">
                      <ahyp:hlinkClr xmlns:ahyp="http://schemas.microsoft.com/office/drawing/2018/hyperlinkcolor" val="tx"/>
                    </a:ext>
                  </a:extLst>
                </a:hlinkClick>
              </a:rPr>
              <a:t>https://doi.org/10.1016/j.joi.2010.06.004</a:t>
            </a:r>
            <a:r>
              <a:rPr lang="en-US" sz="1600" dirty="0">
                <a:solidFill>
                  <a:schemeClr val="tx2"/>
                </a:solidFill>
              </a:rPr>
              <a:t> </a:t>
            </a:r>
          </a:p>
        </p:txBody>
      </p:sp>
      <p:sp>
        <p:nvSpPr>
          <p:cNvPr id="4" name="Номер слайда 3">
            <a:extLst>
              <a:ext uri="{FF2B5EF4-FFF2-40B4-BE49-F238E27FC236}">
                <a16:creationId xmlns:a16="http://schemas.microsoft.com/office/drawing/2014/main" id="{653949FC-8C59-4442-9363-EAEC4316595D}"/>
              </a:ext>
            </a:extLst>
          </p:cNvPr>
          <p:cNvSpPr>
            <a:spLocks noGrp="1"/>
          </p:cNvSpPr>
          <p:nvPr>
            <p:ph type="sldNum" sz="quarter" idx="12"/>
          </p:nvPr>
        </p:nvSpPr>
        <p:spPr/>
        <p:txBody>
          <a:bodyPr/>
          <a:lstStyle/>
          <a:p>
            <a:fld id="{60552FE0-B5CF-455E-8232-13CA7C5C029A}" type="slidenum">
              <a:rPr lang="ru-RU" smtClean="0">
                <a:solidFill>
                  <a:schemeClr val="tx2"/>
                </a:solidFill>
              </a:rPr>
              <a:t>28</a:t>
            </a:fld>
            <a:endParaRPr lang="ru-RU" dirty="0">
              <a:solidFill>
                <a:schemeClr val="tx2"/>
              </a:solidFill>
            </a:endParaRPr>
          </a:p>
        </p:txBody>
      </p:sp>
    </p:spTree>
    <p:extLst>
      <p:ext uri="{BB962C8B-B14F-4D97-AF65-F5344CB8AC3E}">
        <p14:creationId xmlns:p14="http://schemas.microsoft.com/office/powerpoint/2010/main" val="43946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67C257D8-95D4-459C-92A8-95D8BE8FA5FA}"/>
              </a:ext>
            </a:extLst>
          </p:cNvPr>
          <p:cNvSpPr>
            <a:spLocks noGrp="1"/>
          </p:cNvSpPr>
          <p:nvPr>
            <p:ph type="ctrTitle"/>
          </p:nvPr>
        </p:nvSpPr>
        <p:spPr>
          <a:xfrm>
            <a:off x="3215729" y="1764407"/>
            <a:ext cx="5760846" cy="2310312"/>
          </a:xfrm>
        </p:spPr>
        <p:txBody>
          <a:bodyPr>
            <a:normAutofit/>
          </a:bodyPr>
          <a:lstStyle/>
          <a:p>
            <a:r>
              <a:rPr lang="en-US" sz="5200" dirty="0">
                <a:solidFill>
                  <a:schemeClr val="tx2"/>
                </a:solidFill>
              </a:rPr>
              <a:t>Q&amp;A</a:t>
            </a:r>
            <a:endParaRPr lang="ru-RU" sz="5200" dirty="0">
              <a:solidFill>
                <a:schemeClr val="tx2"/>
              </a:solidFill>
            </a:endParaRPr>
          </a:p>
        </p:txBody>
      </p:sp>
      <p:sp>
        <p:nvSpPr>
          <p:cNvPr id="6" name="Подзаголовок 5">
            <a:extLst>
              <a:ext uri="{FF2B5EF4-FFF2-40B4-BE49-F238E27FC236}">
                <a16:creationId xmlns:a16="http://schemas.microsoft.com/office/drawing/2014/main" id="{C4D99B55-6C6B-48BF-96F1-F8B2FEEC6FA6}"/>
              </a:ext>
            </a:extLst>
          </p:cNvPr>
          <p:cNvSpPr>
            <a:spLocks noGrp="1"/>
          </p:cNvSpPr>
          <p:nvPr>
            <p:ph type="subTitle" idx="1"/>
          </p:nvPr>
        </p:nvSpPr>
        <p:spPr>
          <a:xfrm>
            <a:off x="3215729" y="4165152"/>
            <a:ext cx="5760846" cy="682079"/>
          </a:xfrm>
        </p:spPr>
        <p:txBody>
          <a:bodyPr>
            <a:normAutofit/>
          </a:bodyPr>
          <a:lstStyle/>
          <a:p>
            <a:r>
              <a:rPr lang="en-US" dirty="0">
                <a:solidFill>
                  <a:schemeClr val="tx2"/>
                </a:solidFill>
              </a:rPr>
              <a:t>Thank you!</a:t>
            </a:r>
            <a:endParaRPr lang="ru-RU" dirty="0">
              <a:solidFill>
                <a:schemeClr val="tx2"/>
              </a:solidFill>
            </a:endParaRPr>
          </a:p>
        </p:txBody>
      </p:sp>
      <p:sp>
        <p:nvSpPr>
          <p:cNvPr id="4" name="Номер слайда 3">
            <a:extLst>
              <a:ext uri="{FF2B5EF4-FFF2-40B4-BE49-F238E27FC236}">
                <a16:creationId xmlns:a16="http://schemas.microsoft.com/office/drawing/2014/main" id="{3FA156B6-9B58-4701-AD9E-4ECAF4553189}"/>
              </a:ext>
            </a:extLst>
          </p:cNvPr>
          <p:cNvSpPr>
            <a:spLocks noGrp="1"/>
          </p:cNvSpPr>
          <p:nvPr>
            <p:ph type="sldNum" sz="quarter" idx="12"/>
          </p:nvPr>
        </p:nvSpPr>
        <p:spPr/>
        <p:txBody>
          <a:bodyPr>
            <a:normAutofit/>
          </a:bodyPr>
          <a:lstStyle/>
          <a:p>
            <a:pPr>
              <a:spcAft>
                <a:spcPts val="600"/>
              </a:spcAft>
            </a:pPr>
            <a:fld id="{60552FE0-B5CF-455E-8232-13CA7C5C029A}" type="slidenum">
              <a:rPr lang="ru-RU" smtClean="0"/>
              <a:pPr>
                <a:spcAft>
                  <a:spcPts val="600"/>
                </a:spcAft>
              </a:pPr>
              <a:t>29</a:t>
            </a:fld>
            <a:endParaRPr lang="ru-RU" dirty="0"/>
          </a:p>
        </p:txBody>
      </p:sp>
    </p:spTree>
    <p:extLst>
      <p:ext uri="{BB962C8B-B14F-4D97-AF65-F5344CB8AC3E}">
        <p14:creationId xmlns:p14="http://schemas.microsoft.com/office/powerpoint/2010/main" val="3381745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AE2212-F3EB-44D5-A242-B7CE8435FD09}"/>
              </a:ext>
            </a:extLst>
          </p:cNvPr>
          <p:cNvSpPr>
            <a:spLocks noGrp="1"/>
          </p:cNvSpPr>
          <p:nvPr>
            <p:ph type="title"/>
          </p:nvPr>
        </p:nvSpPr>
        <p:spPr/>
        <p:txBody>
          <a:bodyPr/>
          <a:lstStyle/>
          <a:p>
            <a:r>
              <a:rPr lang="en-US" dirty="0">
                <a:solidFill>
                  <a:schemeClr val="tx2"/>
                </a:solidFill>
              </a:rPr>
              <a:t>Introduction</a:t>
            </a:r>
            <a:endParaRPr lang="ru-RU" dirty="0">
              <a:solidFill>
                <a:schemeClr val="tx2"/>
              </a:solidFill>
            </a:endParaRPr>
          </a:p>
        </p:txBody>
      </p:sp>
      <p:sp>
        <p:nvSpPr>
          <p:cNvPr id="3" name="Объект 2">
            <a:extLst>
              <a:ext uri="{FF2B5EF4-FFF2-40B4-BE49-F238E27FC236}">
                <a16:creationId xmlns:a16="http://schemas.microsoft.com/office/drawing/2014/main" id="{5E1FDFC7-9431-4533-BD2F-48455C109ABE}"/>
              </a:ext>
            </a:extLst>
          </p:cNvPr>
          <p:cNvSpPr>
            <a:spLocks noGrp="1"/>
          </p:cNvSpPr>
          <p:nvPr>
            <p:ph idx="1"/>
          </p:nvPr>
        </p:nvSpPr>
        <p:spPr>
          <a:xfrm>
            <a:off x="838200" y="1825625"/>
            <a:ext cx="10515600" cy="4895850"/>
          </a:xfrm>
        </p:spPr>
        <p:txBody>
          <a:bodyPr>
            <a:normAutofit/>
          </a:bodyPr>
          <a:lstStyle/>
          <a:p>
            <a:pPr marL="0" indent="0">
              <a:buNone/>
            </a:pPr>
            <a:r>
              <a:rPr lang="en-US" b="1" dirty="0">
                <a:solidFill>
                  <a:schemeClr val="tx2"/>
                </a:solidFill>
              </a:rPr>
              <a:t>Scientific research analysis </a:t>
            </a:r>
            <a:r>
              <a:rPr lang="en-US" dirty="0">
                <a:solidFill>
                  <a:schemeClr val="tx2"/>
                </a:solidFill>
              </a:rPr>
              <a:t>(SRA) + computational methods</a:t>
            </a:r>
          </a:p>
          <a:p>
            <a:pPr marL="0" indent="0">
              <a:buNone/>
            </a:pPr>
            <a:r>
              <a:rPr lang="en-US" b="1" dirty="0">
                <a:solidFill>
                  <a:schemeClr val="tx2"/>
                </a:solidFill>
              </a:rPr>
              <a:t>Topic modeling</a:t>
            </a:r>
            <a:r>
              <a:rPr lang="en-US" dirty="0">
                <a:solidFill>
                  <a:schemeClr val="tx2"/>
                </a:solidFill>
              </a:rPr>
              <a:t> (TM)</a:t>
            </a:r>
            <a:r>
              <a:rPr lang="en-US" b="1" dirty="0">
                <a:solidFill>
                  <a:schemeClr val="tx2"/>
                </a:solidFill>
              </a:rPr>
              <a:t> </a:t>
            </a:r>
            <a:r>
              <a:rPr lang="en-US" dirty="0">
                <a:solidFill>
                  <a:schemeClr val="tx2"/>
                </a:solidFill>
              </a:rPr>
              <a:t>– a group of ML algorithms, based on the assumption: </a:t>
            </a:r>
          </a:p>
          <a:p>
            <a:pPr marL="457200" lvl="1" indent="0">
              <a:buNone/>
            </a:pPr>
            <a:r>
              <a:rPr lang="en-US" dirty="0">
                <a:solidFill>
                  <a:schemeClr val="tx2"/>
                </a:solidFill>
              </a:rPr>
              <a:t>A collection of documents has a latent structure, which can be described in terms of </a:t>
            </a:r>
            <a:r>
              <a:rPr lang="en-US" i="1" dirty="0">
                <a:solidFill>
                  <a:schemeClr val="tx2"/>
                </a:solidFill>
              </a:rPr>
              <a:t>themes</a:t>
            </a:r>
            <a:r>
              <a:rPr lang="en-US" dirty="0">
                <a:solidFill>
                  <a:schemeClr val="tx2"/>
                </a:solidFill>
              </a:rPr>
              <a:t> or </a:t>
            </a:r>
            <a:r>
              <a:rPr lang="en-US" i="1" dirty="0">
                <a:solidFill>
                  <a:schemeClr val="tx2"/>
                </a:solidFill>
              </a:rPr>
              <a:t>topics</a:t>
            </a:r>
            <a:r>
              <a:rPr lang="en-US" dirty="0">
                <a:solidFill>
                  <a:schemeClr val="tx2"/>
                </a:solidFill>
              </a:rPr>
              <a:t>.</a:t>
            </a:r>
          </a:p>
          <a:p>
            <a:pPr marL="457200" lvl="1" indent="0">
              <a:buNone/>
            </a:pPr>
            <a:endParaRPr lang="en-US" dirty="0">
              <a:solidFill>
                <a:schemeClr val="tx2"/>
              </a:solidFill>
            </a:endParaRPr>
          </a:p>
          <a:p>
            <a:pPr marL="0" indent="0">
              <a:buNone/>
            </a:pPr>
            <a:r>
              <a:rPr lang="en-US" dirty="0">
                <a:solidFill>
                  <a:schemeClr val="tx2"/>
                </a:solidFill>
              </a:rPr>
              <a:t>Purposes:</a:t>
            </a:r>
          </a:p>
          <a:p>
            <a:pPr marL="971550" lvl="1" indent="-514350">
              <a:buFont typeface="+mj-lt"/>
              <a:buAutoNum type="arabicPeriod"/>
            </a:pPr>
            <a:r>
              <a:rPr lang="en-US" dirty="0">
                <a:solidFill>
                  <a:schemeClr val="tx2"/>
                </a:solidFill>
              </a:rPr>
              <a:t>create a corpus of Russian academic texts</a:t>
            </a:r>
          </a:p>
          <a:p>
            <a:pPr marL="971550" lvl="1" indent="-514350">
              <a:buFont typeface="+mj-lt"/>
              <a:buAutoNum type="arabicPeriod"/>
            </a:pPr>
            <a:r>
              <a:rPr lang="en-US" dirty="0">
                <a:solidFill>
                  <a:schemeClr val="tx2"/>
                </a:solidFill>
              </a:rPr>
              <a:t>propose an analysis pipeline, combining several NLP techniques</a:t>
            </a:r>
          </a:p>
          <a:p>
            <a:pPr marL="971550" lvl="1" indent="-514350">
              <a:buFont typeface="+mj-lt"/>
              <a:buAutoNum type="arabicPeriod"/>
            </a:pPr>
            <a:r>
              <a:rPr lang="en-US" dirty="0">
                <a:solidFill>
                  <a:schemeClr val="tx2"/>
                </a:solidFill>
              </a:rPr>
              <a:t>model interdisciplinarity of Faculty of Humanities</a:t>
            </a:r>
          </a:p>
        </p:txBody>
      </p:sp>
      <p:sp>
        <p:nvSpPr>
          <p:cNvPr id="4" name="Номер слайда 3">
            <a:extLst>
              <a:ext uri="{FF2B5EF4-FFF2-40B4-BE49-F238E27FC236}">
                <a16:creationId xmlns:a16="http://schemas.microsoft.com/office/drawing/2014/main" id="{E7146286-B649-4623-818D-1B80433DB647}"/>
              </a:ext>
            </a:extLst>
          </p:cNvPr>
          <p:cNvSpPr>
            <a:spLocks noGrp="1"/>
          </p:cNvSpPr>
          <p:nvPr>
            <p:ph type="sldNum" sz="quarter" idx="12"/>
          </p:nvPr>
        </p:nvSpPr>
        <p:spPr/>
        <p:txBody>
          <a:bodyPr/>
          <a:lstStyle/>
          <a:p>
            <a:fld id="{60552FE0-B5CF-455E-8232-13CA7C5C029A}" type="slidenum">
              <a:rPr lang="ru-RU" smtClean="0">
                <a:solidFill>
                  <a:schemeClr val="tx2"/>
                </a:solidFill>
              </a:rPr>
              <a:t>3</a:t>
            </a:fld>
            <a:endParaRPr lang="ru-RU" dirty="0">
              <a:solidFill>
                <a:schemeClr val="tx2"/>
              </a:solidFill>
            </a:endParaRPr>
          </a:p>
        </p:txBody>
      </p:sp>
    </p:spTree>
    <p:extLst>
      <p:ext uri="{BB962C8B-B14F-4D97-AF65-F5344CB8AC3E}">
        <p14:creationId xmlns:p14="http://schemas.microsoft.com/office/powerpoint/2010/main" val="202871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E52A74-294A-4030-B37C-5D7F34519D76}"/>
              </a:ext>
            </a:extLst>
          </p:cNvPr>
          <p:cNvSpPr>
            <a:spLocks noGrp="1"/>
          </p:cNvSpPr>
          <p:nvPr>
            <p:ph type="title"/>
          </p:nvPr>
        </p:nvSpPr>
        <p:spPr/>
        <p:txBody>
          <a:bodyPr/>
          <a:lstStyle/>
          <a:p>
            <a:r>
              <a:rPr lang="en-US" dirty="0">
                <a:solidFill>
                  <a:schemeClr val="tx2"/>
                </a:solidFill>
              </a:rPr>
              <a:t>Hypotheses</a:t>
            </a:r>
            <a:endParaRPr lang="ru-RU" dirty="0">
              <a:solidFill>
                <a:schemeClr val="tx2"/>
              </a:solidFill>
            </a:endParaRPr>
          </a:p>
        </p:txBody>
      </p:sp>
      <p:sp>
        <p:nvSpPr>
          <p:cNvPr id="3" name="Объект 2">
            <a:extLst>
              <a:ext uri="{FF2B5EF4-FFF2-40B4-BE49-F238E27FC236}">
                <a16:creationId xmlns:a16="http://schemas.microsoft.com/office/drawing/2014/main" id="{247314F9-F713-496C-BBDD-C490151EBC04}"/>
              </a:ext>
            </a:extLst>
          </p:cNvPr>
          <p:cNvSpPr>
            <a:spLocks noGrp="1"/>
          </p:cNvSpPr>
          <p:nvPr>
            <p:ph idx="1"/>
          </p:nvPr>
        </p:nvSpPr>
        <p:spPr/>
        <p:txBody>
          <a:bodyPr>
            <a:normAutofit/>
          </a:bodyPr>
          <a:lstStyle/>
          <a:p>
            <a:pPr marL="457200" indent="-457200">
              <a:buFont typeface="+mj-lt"/>
              <a:buAutoNum type="arabicPeriod"/>
            </a:pPr>
            <a:r>
              <a:rPr lang="en-US" sz="2400" b="1" dirty="0">
                <a:solidFill>
                  <a:schemeClr val="tx2"/>
                </a:solidFill>
              </a:rPr>
              <a:t>Masters’ theses are distinct from bachelors’</a:t>
            </a:r>
            <a:r>
              <a:rPr lang="ru-RU" sz="2400" b="1" dirty="0">
                <a:solidFill>
                  <a:schemeClr val="tx2"/>
                </a:solidFill>
              </a:rPr>
              <a:t> </a:t>
            </a:r>
            <a:r>
              <a:rPr lang="en-US" sz="2400" dirty="0">
                <a:solidFill>
                  <a:schemeClr val="tx2"/>
                </a:solidFill>
              </a:rPr>
              <a:t>ones</a:t>
            </a:r>
            <a:r>
              <a:rPr lang="en-US" sz="2400" b="1" dirty="0">
                <a:solidFill>
                  <a:schemeClr val="tx2"/>
                </a:solidFill>
              </a:rPr>
              <a:t> </a:t>
            </a:r>
            <a:r>
              <a:rPr lang="en-US" sz="2400" dirty="0">
                <a:solidFill>
                  <a:schemeClr val="tx2"/>
                </a:solidFill>
              </a:rPr>
              <a:t>in a way that they come either from a </a:t>
            </a:r>
            <a:r>
              <a:rPr lang="en-US" sz="2400" b="1" dirty="0">
                <a:solidFill>
                  <a:schemeClr val="tx2"/>
                </a:solidFill>
              </a:rPr>
              <a:t>narrower field</a:t>
            </a:r>
            <a:r>
              <a:rPr lang="en-US" sz="2400" dirty="0">
                <a:solidFill>
                  <a:schemeClr val="tx2"/>
                </a:solidFill>
              </a:rPr>
              <a:t> of research or, on the contrary, </a:t>
            </a:r>
            <a:r>
              <a:rPr lang="en-US" sz="2400" b="1" dirty="0">
                <a:solidFill>
                  <a:schemeClr val="tx2"/>
                </a:solidFill>
              </a:rPr>
              <a:t>combine more than one broad research fields</a:t>
            </a:r>
            <a:r>
              <a:rPr lang="en-US" sz="2400" dirty="0">
                <a:solidFill>
                  <a:schemeClr val="tx2"/>
                </a:solidFill>
              </a:rPr>
              <a:t>.</a:t>
            </a:r>
          </a:p>
          <a:p>
            <a:pPr marL="457200" indent="-457200">
              <a:buFont typeface="+mj-lt"/>
              <a:buAutoNum type="arabicPeriod"/>
            </a:pPr>
            <a:r>
              <a:rPr lang="en-US" sz="2400" dirty="0">
                <a:solidFill>
                  <a:schemeClr val="tx2"/>
                </a:solidFill>
              </a:rPr>
              <a:t>Masters' programs such as </a:t>
            </a:r>
            <a:r>
              <a:rPr lang="en-US" sz="2400" i="1" dirty="0">
                <a:solidFill>
                  <a:schemeClr val="tx2"/>
                </a:solidFill>
              </a:rPr>
              <a:t>Cultural and Intellectual History: Between East and West</a:t>
            </a:r>
            <a:r>
              <a:rPr lang="en-US" sz="2400" dirty="0">
                <a:solidFill>
                  <a:schemeClr val="tx2"/>
                </a:solidFill>
              </a:rPr>
              <a:t> and </a:t>
            </a:r>
            <a:r>
              <a:rPr lang="en-US" sz="2400" i="1" dirty="0">
                <a:solidFill>
                  <a:schemeClr val="tx2"/>
                </a:solidFill>
              </a:rPr>
              <a:t>History of Artistic Culture and the Art Market</a:t>
            </a:r>
            <a:r>
              <a:rPr lang="en-US" sz="2400" dirty="0">
                <a:solidFill>
                  <a:schemeClr val="tx2"/>
                </a:solidFill>
              </a:rPr>
              <a:t> indeed show a </a:t>
            </a:r>
            <a:r>
              <a:rPr lang="en-US" sz="2400" b="1" dirty="0">
                <a:solidFill>
                  <a:schemeClr val="tx2"/>
                </a:solidFill>
              </a:rPr>
              <a:t>more interdisciplinary</a:t>
            </a:r>
            <a:r>
              <a:rPr lang="en-US" sz="2400" dirty="0">
                <a:solidFill>
                  <a:schemeClr val="tx2"/>
                </a:solidFill>
              </a:rPr>
              <a:t> approach, as it is advertised in the program description, while </a:t>
            </a:r>
            <a:r>
              <a:rPr lang="en-US" sz="2400" i="1" dirty="0">
                <a:solidFill>
                  <a:schemeClr val="tx2"/>
                </a:solidFill>
              </a:rPr>
              <a:t>Philosophy and Religious Studies </a:t>
            </a:r>
            <a:r>
              <a:rPr lang="en-US" sz="2400" dirty="0">
                <a:solidFill>
                  <a:schemeClr val="tx2"/>
                </a:solidFill>
              </a:rPr>
              <a:t>and </a:t>
            </a:r>
            <a:r>
              <a:rPr lang="en-US" sz="2400" i="1" dirty="0">
                <a:solidFill>
                  <a:schemeClr val="tx2"/>
                </a:solidFill>
              </a:rPr>
              <a:t>Russian as a Foreign Language in Cross-Linguistic and Cross-Cultural Perspective</a:t>
            </a:r>
            <a:r>
              <a:rPr lang="en-US" sz="2400" dirty="0">
                <a:solidFill>
                  <a:schemeClr val="tx2"/>
                </a:solidFill>
              </a:rPr>
              <a:t> represent </a:t>
            </a:r>
            <a:r>
              <a:rPr lang="en-US" sz="2400" b="1" dirty="0">
                <a:solidFill>
                  <a:schemeClr val="tx2"/>
                </a:solidFill>
              </a:rPr>
              <a:t>highly specific topics</a:t>
            </a:r>
            <a:r>
              <a:rPr lang="en-US" sz="2400" dirty="0">
                <a:solidFill>
                  <a:schemeClr val="tx2"/>
                </a:solidFill>
              </a:rPr>
              <a:t>, not presented anywhere else.</a:t>
            </a:r>
          </a:p>
        </p:txBody>
      </p:sp>
      <p:sp>
        <p:nvSpPr>
          <p:cNvPr id="4" name="Номер слайда 3">
            <a:extLst>
              <a:ext uri="{FF2B5EF4-FFF2-40B4-BE49-F238E27FC236}">
                <a16:creationId xmlns:a16="http://schemas.microsoft.com/office/drawing/2014/main" id="{0704889E-52A1-469C-AA74-C8F487336342}"/>
              </a:ext>
            </a:extLst>
          </p:cNvPr>
          <p:cNvSpPr>
            <a:spLocks noGrp="1"/>
          </p:cNvSpPr>
          <p:nvPr>
            <p:ph type="sldNum" sz="quarter" idx="12"/>
          </p:nvPr>
        </p:nvSpPr>
        <p:spPr/>
        <p:txBody>
          <a:bodyPr/>
          <a:lstStyle/>
          <a:p>
            <a:fld id="{60552FE0-B5CF-455E-8232-13CA7C5C029A}" type="slidenum">
              <a:rPr lang="ru-RU" smtClean="0">
                <a:solidFill>
                  <a:schemeClr val="tx2"/>
                </a:solidFill>
              </a:rPr>
              <a:t>4</a:t>
            </a:fld>
            <a:endParaRPr lang="ru-RU" dirty="0">
              <a:solidFill>
                <a:schemeClr val="tx2"/>
              </a:solidFill>
            </a:endParaRPr>
          </a:p>
        </p:txBody>
      </p:sp>
    </p:spTree>
    <p:extLst>
      <p:ext uri="{BB962C8B-B14F-4D97-AF65-F5344CB8AC3E}">
        <p14:creationId xmlns:p14="http://schemas.microsoft.com/office/powerpoint/2010/main" val="1331025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E52A74-294A-4030-B37C-5D7F34519D76}"/>
              </a:ext>
            </a:extLst>
          </p:cNvPr>
          <p:cNvSpPr>
            <a:spLocks noGrp="1"/>
          </p:cNvSpPr>
          <p:nvPr>
            <p:ph type="title"/>
          </p:nvPr>
        </p:nvSpPr>
        <p:spPr>
          <a:xfrm>
            <a:off x="838200" y="312574"/>
            <a:ext cx="10515600" cy="1325563"/>
          </a:xfrm>
        </p:spPr>
        <p:txBody>
          <a:bodyPr/>
          <a:lstStyle/>
          <a:p>
            <a:r>
              <a:rPr lang="en-US" dirty="0">
                <a:solidFill>
                  <a:schemeClr val="tx2"/>
                </a:solidFill>
              </a:rPr>
              <a:t>Main idea</a:t>
            </a:r>
            <a:endParaRPr lang="ru-RU" dirty="0">
              <a:solidFill>
                <a:schemeClr val="tx2"/>
              </a:solidFill>
            </a:endParaRPr>
          </a:p>
        </p:txBody>
      </p:sp>
      <p:sp>
        <p:nvSpPr>
          <p:cNvPr id="3" name="Объект 2">
            <a:extLst>
              <a:ext uri="{FF2B5EF4-FFF2-40B4-BE49-F238E27FC236}">
                <a16:creationId xmlns:a16="http://schemas.microsoft.com/office/drawing/2014/main" id="{247314F9-F713-496C-BBDD-C490151EBC04}"/>
              </a:ext>
            </a:extLst>
          </p:cNvPr>
          <p:cNvSpPr>
            <a:spLocks noGrp="1"/>
          </p:cNvSpPr>
          <p:nvPr>
            <p:ph idx="1"/>
          </p:nvPr>
        </p:nvSpPr>
        <p:spPr/>
        <p:txBody>
          <a:bodyPr>
            <a:normAutofit/>
          </a:bodyPr>
          <a:lstStyle/>
          <a:p>
            <a:pPr>
              <a:lnSpc>
                <a:spcPct val="150000"/>
              </a:lnSpc>
            </a:pPr>
            <a:r>
              <a:rPr lang="en-US" sz="2400" dirty="0">
                <a:solidFill>
                  <a:schemeClr val="tx2"/>
                </a:solidFill>
              </a:rPr>
              <a:t>Distribution of topics =&gt; </a:t>
            </a:r>
            <a:r>
              <a:rPr lang="en-US" sz="2400" b="1" dirty="0">
                <a:solidFill>
                  <a:schemeClr val="tx2"/>
                </a:solidFill>
              </a:rPr>
              <a:t>vector</a:t>
            </a:r>
          </a:p>
          <a:p>
            <a:pPr>
              <a:lnSpc>
                <a:spcPct val="150000"/>
              </a:lnSpc>
            </a:pPr>
            <a:r>
              <a:rPr lang="en-US" sz="2400" dirty="0">
                <a:solidFill>
                  <a:schemeClr val="tx2"/>
                </a:solidFill>
              </a:rPr>
              <a:t>“Theme” space (like semantic space)</a:t>
            </a:r>
          </a:p>
          <a:p>
            <a:pPr>
              <a:lnSpc>
                <a:spcPct val="150000"/>
              </a:lnSpc>
            </a:pPr>
            <a:r>
              <a:rPr lang="en-US" sz="2400" dirty="0">
                <a:solidFill>
                  <a:schemeClr val="tx2"/>
                </a:solidFill>
              </a:rPr>
              <a:t>Theses from same schools would </a:t>
            </a:r>
            <a:r>
              <a:rPr lang="en-US" sz="2400" b="1" dirty="0">
                <a:solidFill>
                  <a:schemeClr val="tx2"/>
                </a:solidFill>
              </a:rPr>
              <a:t>cluster together</a:t>
            </a:r>
          </a:p>
          <a:p>
            <a:pPr>
              <a:lnSpc>
                <a:spcPct val="150000"/>
              </a:lnSpc>
            </a:pPr>
            <a:r>
              <a:rPr lang="en-US" sz="2400" dirty="0">
                <a:solidFill>
                  <a:schemeClr val="tx2"/>
                </a:solidFill>
              </a:rPr>
              <a:t>Interdisciplinary work = a case of some document to be </a:t>
            </a:r>
            <a:r>
              <a:rPr lang="en-US" sz="2400" b="1" dirty="0">
                <a:solidFill>
                  <a:schemeClr val="tx2"/>
                </a:solidFill>
              </a:rPr>
              <a:t>far from the center</a:t>
            </a:r>
            <a:r>
              <a:rPr lang="en-US" sz="2400" dirty="0">
                <a:solidFill>
                  <a:schemeClr val="tx2"/>
                </a:solidFill>
              </a:rPr>
              <a:t> of its school cluster (showing that it combines topics from different scientific domains)</a:t>
            </a:r>
          </a:p>
          <a:p>
            <a:pPr>
              <a:lnSpc>
                <a:spcPct val="150000"/>
              </a:lnSpc>
            </a:pPr>
            <a:r>
              <a:rPr lang="en-US" sz="2400" dirty="0">
                <a:solidFill>
                  <a:schemeClr val="tx2"/>
                </a:solidFill>
              </a:rPr>
              <a:t>Methods similar to ones for the semantic spaces</a:t>
            </a:r>
            <a:r>
              <a:rPr lang="ru-RU" sz="2400" dirty="0">
                <a:solidFill>
                  <a:schemeClr val="tx2"/>
                </a:solidFill>
              </a:rPr>
              <a:t> (</a:t>
            </a:r>
            <a:r>
              <a:rPr lang="en-US" sz="2400" b="1" dirty="0">
                <a:solidFill>
                  <a:schemeClr val="tx2"/>
                </a:solidFill>
              </a:rPr>
              <a:t>distances</a:t>
            </a:r>
            <a:r>
              <a:rPr lang="en-US" sz="2400" dirty="0">
                <a:solidFill>
                  <a:schemeClr val="tx2"/>
                </a:solidFill>
              </a:rPr>
              <a:t>, including cosine)</a:t>
            </a:r>
          </a:p>
        </p:txBody>
      </p:sp>
      <p:sp>
        <p:nvSpPr>
          <p:cNvPr id="4" name="Номер слайда 3">
            <a:extLst>
              <a:ext uri="{FF2B5EF4-FFF2-40B4-BE49-F238E27FC236}">
                <a16:creationId xmlns:a16="http://schemas.microsoft.com/office/drawing/2014/main" id="{0704889E-52A1-469C-AA74-C8F487336342}"/>
              </a:ext>
            </a:extLst>
          </p:cNvPr>
          <p:cNvSpPr>
            <a:spLocks noGrp="1"/>
          </p:cNvSpPr>
          <p:nvPr>
            <p:ph type="sldNum" sz="quarter" idx="12"/>
          </p:nvPr>
        </p:nvSpPr>
        <p:spPr/>
        <p:txBody>
          <a:bodyPr/>
          <a:lstStyle/>
          <a:p>
            <a:fld id="{60552FE0-B5CF-455E-8232-13CA7C5C029A}" type="slidenum">
              <a:rPr lang="ru-RU" smtClean="0">
                <a:solidFill>
                  <a:schemeClr val="tx2"/>
                </a:solidFill>
              </a:rPr>
              <a:t>5</a:t>
            </a:fld>
            <a:endParaRPr lang="ru-RU" dirty="0">
              <a:solidFill>
                <a:schemeClr val="tx2"/>
              </a:solidFill>
            </a:endParaRPr>
          </a:p>
        </p:txBody>
      </p:sp>
    </p:spTree>
    <p:extLst>
      <p:ext uri="{BB962C8B-B14F-4D97-AF65-F5344CB8AC3E}">
        <p14:creationId xmlns:p14="http://schemas.microsoft.com/office/powerpoint/2010/main" val="3169353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2570C5-0ED7-4EA8-961B-A22900629BDA}"/>
              </a:ext>
            </a:extLst>
          </p:cNvPr>
          <p:cNvSpPr>
            <a:spLocks noGrp="1"/>
          </p:cNvSpPr>
          <p:nvPr>
            <p:ph type="title"/>
          </p:nvPr>
        </p:nvSpPr>
        <p:spPr/>
        <p:txBody>
          <a:bodyPr/>
          <a:lstStyle/>
          <a:p>
            <a:r>
              <a:rPr lang="en-US" dirty="0">
                <a:solidFill>
                  <a:schemeClr val="tx2"/>
                </a:solidFill>
              </a:rPr>
              <a:t>Literature</a:t>
            </a:r>
            <a:r>
              <a:rPr lang="de-DE" dirty="0">
                <a:solidFill>
                  <a:schemeClr val="tx2"/>
                </a:solidFill>
              </a:rPr>
              <a:t> Review</a:t>
            </a:r>
            <a:endParaRPr lang="ru-RU" dirty="0">
              <a:solidFill>
                <a:schemeClr val="tx2"/>
              </a:solidFill>
            </a:endParaRPr>
          </a:p>
        </p:txBody>
      </p:sp>
      <p:sp>
        <p:nvSpPr>
          <p:cNvPr id="3" name="Объект 2">
            <a:extLst>
              <a:ext uri="{FF2B5EF4-FFF2-40B4-BE49-F238E27FC236}">
                <a16:creationId xmlns:a16="http://schemas.microsoft.com/office/drawing/2014/main" id="{FD90FE8F-CB79-41A2-99B8-39A9A56446A8}"/>
              </a:ext>
            </a:extLst>
          </p:cNvPr>
          <p:cNvSpPr>
            <a:spLocks noGrp="1"/>
          </p:cNvSpPr>
          <p:nvPr>
            <p:ph idx="1"/>
          </p:nvPr>
        </p:nvSpPr>
        <p:spPr>
          <a:xfrm>
            <a:off x="838200" y="1825625"/>
            <a:ext cx="10515600" cy="4667250"/>
          </a:xfrm>
        </p:spPr>
        <p:txBody>
          <a:bodyPr>
            <a:normAutofit/>
          </a:bodyPr>
          <a:lstStyle/>
          <a:p>
            <a:pPr marL="0" indent="0">
              <a:buNone/>
            </a:pPr>
            <a:r>
              <a:rPr lang="en-US" sz="2400" dirty="0">
                <a:solidFill>
                  <a:schemeClr val="tx2"/>
                </a:solidFill>
              </a:rPr>
              <a:t>Citation</a:t>
            </a:r>
            <a:r>
              <a:rPr lang="de-DE" sz="2400" dirty="0">
                <a:solidFill>
                  <a:schemeClr val="tx2"/>
                </a:solidFill>
              </a:rPr>
              <a:t> </a:t>
            </a:r>
            <a:r>
              <a:rPr lang="en-US" sz="2400" dirty="0">
                <a:solidFill>
                  <a:schemeClr val="tx2"/>
                </a:solidFill>
              </a:rPr>
              <a:t>analysis</a:t>
            </a:r>
            <a:r>
              <a:rPr lang="de-DE" sz="2400" dirty="0">
                <a:solidFill>
                  <a:schemeClr val="tx2"/>
                </a:solidFill>
              </a:rPr>
              <a:t> = </a:t>
            </a:r>
            <a:r>
              <a:rPr lang="en-US" sz="2400" dirty="0">
                <a:solidFill>
                  <a:schemeClr val="tx2"/>
                </a:solidFill>
              </a:rPr>
              <a:t>networks</a:t>
            </a:r>
            <a:r>
              <a:rPr lang="de-DE" sz="2400" dirty="0">
                <a:solidFill>
                  <a:schemeClr val="tx2"/>
                </a:solidFill>
              </a:rPr>
              <a:t> and </a:t>
            </a:r>
            <a:r>
              <a:rPr lang="en-US" sz="2400" dirty="0">
                <a:solidFill>
                  <a:schemeClr val="tx2"/>
                </a:solidFill>
              </a:rPr>
              <a:t>graphs</a:t>
            </a:r>
            <a:r>
              <a:rPr lang="de-DE" sz="2400" dirty="0">
                <a:solidFill>
                  <a:schemeClr val="tx2"/>
                </a:solidFill>
              </a:rPr>
              <a:t> </a:t>
            </a:r>
            <a:r>
              <a:rPr lang="en-US" sz="2400" dirty="0">
                <a:solidFill>
                  <a:schemeClr val="tx2"/>
                </a:solidFill>
              </a:rPr>
              <a:t>algorithms</a:t>
            </a:r>
            <a:r>
              <a:rPr lang="de-DE" sz="2400" dirty="0">
                <a:solidFill>
                  <a:schemeClr val="tx2"/>
                </a:solidFill>
              </a:rPr>
              <a:t> (Small, 1973)</a:t>
            </a:r>
          </a:p>
          <a:p>
            <a:pPr marL="0" indent="0">
              <a:buNone/>
            </a:pPr>
            <a:r>
              <a:rPr lang="de-DE" sz="2400" dirty="0">
                <a:solidFill>
                  <a:schemeClr val="tx2"/>
                </a:solidFill>
              </a:rPr>
              <a:t>Keywords / </a:t>
            </a:r>
            <a:r>
              <a:rPr lang="en-US" sz="2400" dirty="0">
                <a:solidFill>
                  <a:schemeClr val="tx2"/>
                </a:solidFill>
              </a:rPr>
              <a:t>labels</a:t>
            </a:r>
            <a:r>
              <a:rPr lang="de-DE" sz="2400" dirty="0">
                <a:solidFill>
                  <a:schemeClr val="tx2"/>
                </a:solidFill>
              </a:rPr>
              <a:t> = </a:t>
            </a:r>
            <a:r>
              <a:rPr lang="en-US" sz="2400" dirty="0">
                <a:solidFill>
                  <a:schemeClr val="tx2"/>
                </a:solidFill>
              </a:rPr>
              <a:t>classification</a:t>
            </a:r>
            <a:r>
              <a:rPr lang="de-DE" sz="2400" dirty="0">
                <a:solidFill>
                  <a:schemeClr val="tx2"/>
                </a:solidFill>
              </a:rPr>
              <a:t> (Dutta, 2008)</a:t>
            </a:r>
          </a:p>
          <a:p>
            <a:pPr marL="0" indent="0">
              <a:buNone/>
            </a:pPr>
            <a:r>
              <a:rPr lang="en-US" sz="2400" dirty="0">
                <a:solidFill>
                  <a:schemeClr val="tx2"/>
                </a:solidFill>
              </a:rPr>
              <a:t>“Assessment of research outputs should be broadened beyond those based in bibliometrics” (Wagner, et al., 2011)</a:t>
            </a:r>
          </a:p>
          <a:p>
            <a:endParaRPr lang="en-US" sz="2400" dirty="0">
              <a:solidFill>
                <a:schemeClr val="tx2"/>
              </a:solidFill>
            </a:endParaRPr>
          </a:p>
          <a:p>
            <a:pPr marL="0" indent="0">
              <a:buNone/>
            </a:pPr>
            <a:r>
              <a:rPr lang="en-US" sz="2400" dirty="0">
                <a:solidFill>
                  <a:schemeClr val="tx2"/>
                </a:solidFill>
              </a:rPr>
              <a:t>TM on abstracts:</a:t>
            </a:r>
          </a:p>
          <a:p>
            <a:pPr lvl="1"/>
            <a:r>
              <a:rPr lang="en-US" sz="2000" dirty="0">
                <a:solidFill>
                  <a:schemeClr val="tx2"/>
                </a:solidFill>
              </a:rPr>
              <a:t>Linguistics, Computational Linguistics, Education (Paul &amp; </a:t>
            </a:r>
            <a:r>
              <a:rPr lang="en-US" sz="2000" dirty="0" err="1">
                <a:solidFill>
                  <a:schemeClr val="tx2"/>
                </a:solidFill>
              </a:rPr>
              <a:t>Girju</a:t>
            </a:r>
            <a:r>
              <a:rPr lang="en-US" sz="2000" dirty="0">
                <a:solidFill>
                  <a:schemeClr val="tx2"/>
                </a:solidFill>
              </a:rPr>
              <a:t>, 2009)</a:t>
            </a:r>
          </a:p>
          <a:p>
            <a:pPr lvl="1"/>
            <a:r>
              <a:rPr lang="en-US" sz="2000" dirty="0">
                <a:solidFill>
                  <a:schemeClr val="tx2"/>
                </a:solidFill>
              </a:rPr>
              <a:t>Russian NLP, but texts in English (</a:t>
            </a:r>
            <a:r>
              <a:rPr lang="en-US" sz="2000" dirty="0" err="1">
                <a:solidFill>
                  <a:schemeClr val="tx2"/>
                </a:solidFill>
              </a:rPr>
              <a:t>Bakarov</a:t>
            </a:r>
            <a:r>
              <a:rPr lang="en-US" sz="2000" dirty="0">
                <a:solidFill>
                  <a:schemeClr val="tx2"/>
                </a:solidFill>
              </a:rPr>
              <a:t>, Kutuzov, &amp; </a:t>
            </a:r>
            <a:r>
              <a:rPr lang="en-US" sz="2000" dirty="0" err="1">
                <a:solidFill>
                  <a:schemeClr val="tx2"/>
                </a:solidFill>
              </a:rPr>
              <a:t>Nikishina</a:t>
            </a:r>
            <a:r>
              <a:rPr lang="en-US" sz="2000" dirty="0">
                <a:solidFill>
                  <a:schemeClr val="tx2"/>
                </a:solidFill>
              </a:rPr>
              <a:t>, 2018)</a:t>
            </a:r>
          </a:p>
          <a:p>
            <a:pPr marL="0" indent="0">
              <a:buNone/>
            </a:pPr>
            <a:r>
              <a:rPr lang="en-US" sz="2400" dirty="0">
                <a:solidFill>
                  <a:schemeClr val="tx2"/>
                </a:solidFill>
              </a:rPr>
              <a:t>TM on full texts:</a:t>
            </a:r>
          </a:p>
          <a:p>
            <a:pPr lvl="1"/>
            <a:r>
              <a:rPr lang="en-US" sz="2000" dirty="0">
                <a:solidFill>
                  <a:schemeClr val="tx2"/>
                </a:solidFill>
              </a:rPr>
              <a:t>Computational Linguistics (Hall, </a:t>
            </a:r>
            <a:r>
              <a:rPr lang="en-US" sz="2000" dirty="0" err="1">
                <a:solidFill>
                  <a:schemeClr val="tx2"/>
                </a:solidFill>
              </a:rPr>
              <a:t>Jurafsky</a:t>
            </a:r>
            <a:r>
              <a:rPr lang="en-US" sz="2000" dirty="0">
                <a:solidFill>
                  <a:schemeClr val="tx2"/>
                </a:solidFill>
              </a:rPr>
              <a:t>, &amp; Manning, 2008)</a:t>
            </a:r>
          </a:p>
        </p:txBody>
      </p:sp>
      <p:sp>
        <p:nvSpPr>
          <p:cNvPr id="4" name="Номер слайда 3">
            <a:extLst>
              <a:ext uri="{FF2B5EF4-FFF2-40B4-BE49-F238E27FC236}">
                <a16:creationId xmlns:a16="http://schemas.microsoft.com/office/drawing/2014/main" id="{61A6CCC4-999A-4F26-885C-E540125AE75B}"/>
              </a:ext>
            </a:extLst>
          </p:cNvPr>
          <p:cNvSpPr>
            <a:spLocks noGrp="1"/>
          </p:cNvSpPr>
          <p:nvPr>
            <p:ph type="sldNum" sz="quarter" idx="12"/>
          </p:nvPr>
        </p:nvSpPr>
        <p:spPr/>
        <p:txBody>
          <a:bodyPr/>
          <a:lstStyle/>
          <a:p>
            <a:fld id="{60552FE0-B5CF-455E-8232-13CA7C5C029A}" type="slidenum">
              <a:rPr lang="ru-RU" smtClean="0">
                <a:solidFill>
                  <a:schemeClr val="tx2"/>
                </a:solidFill>
              </a:rPr>
              <a:t>6</a:t>
            </a:fld>
            <a:endParaRPr lang="ru-RU" dirty="0">
              <a:solidFill>
                <a:schemeClr val="tx2"/>
              </a:solidFill>
            </a:endParaRPr>
          </a:p>
        </p:txBody>
      </p:sp>
    </p:spTree>
    <p:extLst>
      <p:ext uri="{BB962C8B-B14F-4D97-AF65-F5344CB8AC3E}">
        <p14:creationId xmlns:p14="http://schemas.microsoft.com/office/powerpoint/2010/main" val="34987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640B07-FAF2-4743-848F-5C5855E61801}"/>
              </a:ext>
            </a:extLst>
          </p:cNvPr>
          <p:cNvSpPr>
            <a:spLocks noGrp="1"/>
          </p:cNvSpPr>
          <p:nvPr>
            <p:ph type="title"/>
          </p:nvPr>
        </p:nvSpPr>
        <p:spPr>
          <a:xfrm>
            <a:off x="838200" y="355186"/>
            <a:ext cx="10515600" cy="1325563"/>
          </a:xfrm>
        </p:spPr>
        <p:txBody>
          <a:bodyPr/>
          <a:lstStyle/>
          <a:p>
            <a:r>
              <a:rPr lang="en-US" dirty="0">
                <a:solidFill>
                  <a:schemeClr val="tx2"/>
                </a:solidFill>
              </a:rPr>
              <a:t>Topic modeling</a:t>
            </a:r>
            <a:endParaRPr lang="ru-RU" dirty="0">
              <a:solidFill>
                <a:schemeClr val="tx2"/>
              </a:solidFill>
            </a:endParaRPr>
          </a:p>
        </p:txBody>
      </p:sp>
      <p:sp>
        <p:nvSpPr>
          <p:cNvPr id="4" name="Номер слайда 3">
            <a:extLst>
              <a:ext uri="{FF2B5EF4-FFF2-40B4-BE49-F238E27FC236}">
                <a16:creationId xmlns:a16="http://schemas.microsoft.com/office/drawing/2014/main" id="{57AE0603-08E5-47D5-8BE2-9A0D4EBF8472}"/>
              </a:ext>
            </a:extLst>
          </p:cNvPr>
          <p:cNvSpPr>
            <a:spLocks noGrp="1"/>
          </p:cNvSpPr>
          <p:nvPr>
            <p:ph type="sldNum" sz="quarter" idx="12"/>
          </p:nvPr>
        </p:nvSpPr>
        <p:spPr/>
        <p:txBody>
          <a:bodyPr/>
          <a:lstStyle/>
          <a:p>
            <a:fld id="{60552FE0-B5CF-455E-8232-13CA7C5C029A}" type="slidenum">
              <a:rPr lang="ru-RU" smtClean="0"/>
              <a:t>7</a:t>
            </a:fld>
            <a:endParaRPr lang="ru-RU" dirty="0"/>
          </a:p>
        </p:txBody>
      </p:sp>
      <p:pic>
        <p:nvPicPr>
          <p:cNvPr id="10" name="Объект 9">
            <a:extLst>
              <a:ext uri="{FF2B5EF4-FFF2-40B4-BE49-F238E27FC236}">
                <a16:creationId xmlns:a16="http://schemas.microsoft.com/office/drawing/2014/main" id="{F045A53D-E146-4065-8C79-BA19EF966FA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1403" y="1908657"/>
            <a:ext cx="7227576" cy="4351338"/>
          </a:xfrm>
        </p:spPr>
      </p:pic>
      <p:sp>
        <p:nvSpPr>
          <p:cNvPr id="11" name="TextBox 10">
            <a:extLst>
              <a:ext uri="{FF2B5EF4-FFF2-40B4-BE49-F238E27FC236}">
                <a16:creationId xmlns:a16="http://schemas.microsoft.com/office/drawing/2014/main" id="{22D183A2-3189-42F9-BB5C-97AD9695281E}"/>
              </a:ext>
            </a:extLst>
          </p:cNvPr>
          <p:cNvSpPr txBox="1"/>
          <p:nvPr/>
        </p:nvSpPr>
        <p:spPr>
          <a:xfrm flipH="1">
            <a:off x="3800061" y="3761160"/>
            <a:ext cx="1212574" cy="646331"/>
          </a:xfrm>
          <a:prstGeom prst="rect">
            <a:avLst/>
          </a:prstGeom>
          <a:noFill/>
        </p:spPr>
        <p:txBody>
          <a:bodyPr wrap="square" rtlCol="0">
            <a:spAutoFit/>
          </a:bodyPr>
          <a:lstStyle/>
          <a:p>
            <a:pPr algn="ctr"/>
            <a:r>
              <a:rPr lang="en-US" sz="3600" dirty="0">
                <a:solidFill>
                  <a:schemeClr val="bg1"/>
                </a:solidFill>
              </a:rPr>
              <a:t>LDA</a:t>
            </a:r>
            <a:endParaRPr lang="ru-RU" sz="3600" dirty="0">
              <a:solidFill>
                <a:schemeClr val="bg1"/>
              </a:solidFill>
            </a:endParaRPr>
          </a:p>
        </p:txBody>
      </p:sp>
      <p:sp>
        <p:nvSpPr>
          <p:cNvPr id="12" name="TextBox 11">
            <a:extLst>
              <a:ext uri="{FF2B5EF4-FFF2-40B4-BE49-F238E27FC236}">
                <a16:creationId xmlns:a16="http://schemas.microsoft.com/office/drawing/2014/main" id="{A80F3EF5-A487-4D8D-8E56-CA98A669D96E}"/>
              </a:ext>
            </a:extLst>
          </p:cNvPr>
          <p:cNvSpPr txBox="1"/>
          <p:nvPr/>
        </p:nvSpPr>
        <p:spPr>
          <a:xfrm>
            <a:off x="981403" y="1646238"/>
            <a:ext cx="3001617" cy="707886"/>
          </a:xfrm>
          <a:prstGeom prst="rect">
            <a:avLst/>
          </a:prstGeom>
          <a:noFill/>
        </p:spPr>
        <p:txBody>
          <a:bodyPr wrap="square" rtlCol="0">
            <a:spAutoFit/>
          </a:bodyPr>
          <a:lstStyle/>
          <a:p>
            <a:r>
              <a:rPr lang="en-US" sz="2000" dirty="0">
                <a:solidFill>
                  <a:schemeClr val="tx2"/>
                </a:solidFill>
              </a:rPr>
              <a:t>Latent Dirichlet Allocation (</a:t>
            </a:r>
            <a:r>
              <a:rPr lang="en-US" sz="2000" dirty="0" err="1">
                <a:solidFill>
                  <a:schemeClr val="tx2"/>
                </a:solidFill>
              </a:rPr>
              <a:t>Blei</a:t>
            </a:r>
            <a:r>
              <a:rPr lang="en-US" sz="2000" dirty="0">
                <a:solidFill>
                  <a:schemeClr val="tx2"/>
                </a:solidFill>
              </a:rPr>
              <a:t>, Ng, &amp; Jordan, 2003)</a:t>
            </a:r>
          </a:p>
        </p:txBody>
      </p:sp>
      <p:sp>
        <p:nvSpPr>
          <p:cNvPr id="15" name="TextBox 14">
            <a:extLst>
              <a:ext uri="{FF2B5EF4-FFF2-40B4-BE49-F238E27FC236}">
                <a16:creationId xmlns:a16="http://schemas.microsoft.com/office/drawing/2014/main" id="{094A15E9-A90B-497C-80E7-9CA7F9157C8D}"/>
              </a:ext>
            </a:extLst>
          </p:cNvPr>
          <p:cNvSpPr txBox="1"/>
          <p:nvPr/>
        </p:nvSpPr>
        <p:spPr>
          <a:xfrm>
            <a:off x="7705768" y="5078552"/>
            <a:ext cx="3757733" cy="400110"/>
          </a:xfrm>
          <a:prstGeom prst="rect">
            <a:avLst/>
          </a:prstGeom>
          <a:noFill/>
        </p:spPr>
        <p:txBody>
          <a:bodyPr wrap="square" rtlCol="0">
            <a:spAutoFit/>
          </a:bodyPr>
          <a:lstStyle/>
          <a:p>
            <a:r>
              <a:rPr lang="en-US" sz="2000" b="1" dirty="0">
                <a:solidFill>
                  <a:schemeClr val="tx2"/>
                </a:solidFill>
              </a:rPr>
              <a:t>Document</a:t>
            </a:r>
            <a:r>
              <a:rPr lang="en-US" sz="2000" dirty="0">
                <a:solidFill>
                  <a:schemeClr val="tx2"/>
                </a:solidFill>
              </a:rPr>
              <a:t> = distribution of topics</a:t>
            </a:r>
          </a:p>
        </p:txBody>
      </p:sp>
      <p:sp>
        <p:nvSpPr>
          <p:cNvPr id="16" name="TextBox 15">
            <a:extLst>
              <a:ext uri="{FF2B5EF4-FFF2-40B4-BE49-F238E27FC236}">
                <a16:creationId xmlns:a16="http://schemas.microsoft.com/office/drawing/2014/main" id="{91F675B8-A1EE-4D16-B9D0-3CF602DCAAF8}"/>
              </a:ext>
            </a:extLst>
          </p:cNvPr>
          <p:cNvSpPr txBox="1"/>
          <p:nvPr/>
        </p:nvSpPr>
        <p:spPr>
          <a:xfrm>
            <a:off x="8208979" y="2558437"/>
            <a:ext cx="3757733" cy="400110"/>
          </a:xfrm>
          <a:prstGeom prst="rect">
            <a:avLst/>
          </a:prstGeom>
          <a:noFill/>
        </p:spPr>
        <p:txBody>
          <a:bodyPr wrap="square" rtlCol="0">
            <a:spAutoFit/>
          </a:bodyPr>
          <a:lstStyle/>
          <a:p>
            <a:r>
              <a:rPr lang="en-US" sz="2000" b="1" dirty="0">
                <a:solidFill>
                  <a:schemeClr val="tx2"/>
                </a:solidFill>
              </a:rPr>
              <a:t>Topic</a:t>
            </a:r>
            <a:r>
              <a:rPr lang="en-US" sz="2000" dirty="0">
                <a:solidFill>
                  <a:schemeClr val="tx2"/>
                </a:solidFill>
              </a:rPr>
              <a:t> = distribution of words</a:t>
            </a:r>
          </a:p>
        </p:txBody>
      </p:sp>
    </p:spTree>
    <p:extLst>
      <p:ext uri="{BB962C8B-B14F-4D97-AF65-F5344CB8AC3E}">
        <p14:creationId xmlns:p14="http://schemas.microsoft.com/office/powerpoint/2010/main" val="1014795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65C2B1-5B04-4364-915B-80861A6C9E63}"/>
              </a:ext>
            </a:extLst>
          </p:cNvPr>
          <p:cNvSpPr>
            <a:spLocks noGrp="1"/>
          </p:cNvSpPr>
          <p:nvPr>
            <p:ph type="title"/>
          </p:nvPr>
        </p:nvSpPr>
        <p:spPr/>
        <p:txBody>
          <a:bodyPr/>
          <a:lstStyle/>
          <a:p>
            <a:r>
              <a:rPr lang="en-US" dirty="0">
                <a:solidFill>
                  <a:schemeClr val="tx2"/>
                </a:solidFill>
              </a:rPr>
              <a:t>Data</a:t>
            </a:r>
            <a:endParaRPr lang="ru-RU" dirty="0">
              <a:solidFill>
                <a:schemeClr val="tx2"/>
              </a:solidFill>
            </a:endParaRPr>
          </a:p>
        </p:txBody>
      </p:sp>
      <p:sp>
        <p:nvSpPr>
          <p:cNvPr id="3" name="Объект 2">
            <a:extLst>
              <a:ext uri="{FF2B5EF4-FFF2-40B4-BE49-F238E27FC236}">
                <a16:creationId xmlns:a16="http://schemas.microsoft.com/office/drawing/2014/main" id="{472DB675-01C6-443C-82C5-C7C1B661205A}"/>
              </a:ext>
            </a:extLst>
          </p:cNvPr>
          <p:cNvSpPr>
            <a:spLocks noGrp="1"/>
          </p:cNvSpPr>
          <p:nvPr>
            <p:ph idx="1"/>
          </p:nvPr>
        </p:nvSpPr>
        <p:spPr>
          <a:xfrm>
            <a:off x="838200" y="1825625"/>
            <a:ext cx="10515600" cy="4895850"/>
          </a:xfrm>
        </p:spPr>
        <p:txBody>
          <a:bodyPr>
            <a:normAutofit/>
          </a:bodyPr>
          <a:lstStyle/>
          <a:p>
            <a:pPr marL="0" indent="0">
              <a:buNone/>
            </a:pPr>
            <a:r>
              <a:rPr lang="en-US" b="1" dirty="0">
                <a:solidFill>
                  <a:schemeClr val="tx2"/>
                </a:solidFill>
              </a:rPr>
              <a:t>Expectation</a:t>
            </a:r>
            <a:r>
              <a:rPr lang="en-US" dirty="0">
                <a:solidFill>
                  <a:schemeClr val="tx2"/>
                </a:solidFill>
              </a:rPr>
              <a:t>: 889 theses (2015-2020)</a:t>
            </a:r>
          </a:p>
          <a:p>
            <a:r>
              <a:rPr lang="en-US" dirty="0">
                <a:solidFill>
                  <a:schemeClr val="tx2"/>
                </a:solidFill>
                <a:hlinkClick r:id="rId3">
                  <a:extLst>
                    <a:ext uri="{A12FA001-AC4F-418D-AE19-62706E023703}">
                      <ahyp:hlinkClr xmlns:ahyp="http://schemas.microsoft.com/office/drawing/2018/hyperlinkcolor" val="tx"/>
                    </a:ext>
                  </a:extLst>
                </a:hlinkClick>
              </a:rPr>
              <a:t>HSE theses catalog </a:t>
            </a:r>
            <a:r>
              <a:rPr lang="en-US" dirty="0">
                <a:solidFill>
                  <a:schemeClr val="tx2"/>
                </a:solidFill>
              </a:rPr>
              <a:t>+ API</a:t>
            </a:r>
          </a:p>
          <a:p>
            <a:r>
              <a:rPr lang="en-US" dirty="0">
                <a:solidFill>
                  <a:schemeClr val="tx2"/>
                </a:solidFill>
              </a:rPr>
              <a:t>6 Bachelor + </a:t>
            </a:r>
            <a:r>
              <a:rPr lang="ru-RU" dirty="0">
                <a:solidFill>
                  <a:schemeClr val="tx2"/>
                </a:solidFill>
              </a:rPr>
              <a:t>18 </a:t>
            </a:r>
            <a:r>
              <a:rPr lang="en-US" dirty="0">
                <a:solidFill>
                  <a:schemeClr val="tx2"/>
                </a:solidFill>
              </a:rPr>
              <a:t>Masters’ programs, classified into 5 schools</a:t>
            </a:r>
          </a:p>
          <a:p>
            <a:pPr marL="0" indent="0">
              <a:buNone/>
            </a:pPr>
            <a:endParaRPr lang="en-US" dirty="0">
              <a:solidFill>
                <a:schemeClr val="tx2"/>
              </a:solidFill>
            </a:endParaRPr>
          </a:p>
          <a:p>
            <a:pPr marL="0" indent="0">
              <a:buNone/>
            </a:pPr>
            <a:r>
              <a:rPr lang="en-US" b="1" dirty="0">
                <a:solidFill>
                  <a:schemeClr val="tx2"/>
                </a:solidFill>
              </a:rPr>
              <a:t>Reality</a:t>
            </a:r>
            <a:r>
              <a:rPr lang="en-US" dirty="0">
                <a:solidFill>
                  <a:schemeClr val="tx2"/>
                </a:solidFill>
              </a:rPr>
              <a:t>: 578 documents</a:t>
            </a:r>
            <a:r>
              <a:rPr lang="ru-RU" dirty="0">
                <a:solidFill>
                  <a:schemeClr val="tx2"/>
                </a:solidFill>
              </a:rPr>
              <a:t>.</a:t>
            </a:r>
            <a:r>
              <a:rPr lang="en-US" dirty="0">
                <a:solidFill>
                  <a:schemeClr val="tx2"/>
                </a:solidFill>
              </a:rPr>
              <a:t> Why less?</a:t>
            </a:r>
          </a:p>
          <a:p>
            <a:r>
              <a:rPr lang="en-US" i="1" dirty="0">
                <a:solidFill>
                  <a:schemeClr val="tx2"/>
                </a:solidFill>
              </a:rPr>
              <a:t>Creative Writing</a:t>
            </a:r>
            <a:r>
              <a:rPr lang="en-US" dirty="0">
                <a:solidFill>
                  <a:schemeClr val="tx2"/>
                </a:solidFill>
              </a:rPr>
              <a:t> theses ≠ academic paper</a:t>
            </a:r>
            <a:endParaRPr lang="en-US" i="1" dirty="0">
              <a:solidFill>
                <a:schemeClr val="tx2"/>
              </a:solidFill>
            </a:endParaRPr>
          </a:p>
          <a:p>
            <a:r>
              <a:rPr lang="en-US" dirty="0">
                <a:solidFill>
                  <a:schemeClr val="tx2"/>
                </a:solidFill>
              </a:rPr>
              <a:t>.docx VS .pdf, .doc</a:t>
            </a:r>
          </a:p>
          <a:p>
            <a:r>
              <a:rPr lang="en-US" dirty="0">
                <a:solidFill>
                  <a:schemeClr val="tx2"/>
                </a:solidFill>
              </a:rPr>
              <a:t>English language</a:t>
            </a:r>
          </a:p>
        </p:txBody>
      </p:sp>
      <p:sp>
        <p:nvSpPr>
          <p:cNvPr id="4" name="Номер слайда 3">
            <a:extLst>
              <a:ext uri="{FF2B5EF4-FFF2-40B4-BE49-F238E27FC236}">
                <a16:creationId xmlns:a16="http://schemas.microsoft.com/office/drawing/2014/main" id="{657DDD34-7FFB-45DE-B0BC-C5673AEB67EC}"/>
              </a:ext>
            </a:extLst>
          </p:cNvPr>
          <p:cNvSpPr>
            <a:spLocks noGrp="1"/>
          </p:cNvSpPr>
          <p:nvPr>
            <p:ph type="sldNum" sz="quarter" idx="12"/>
          </p:nvPr>
        </p:nvSpPr>
        <p:spPr/>
        <p:txBody>
          <a:bodyPr/>
          <a:lstStyle/>
          <a:p>
            <a:fld id="{60552FE0-B5CF-455E-8232-13CA7C5C029A}" type="slidenum">
              <a:rPr lang="ru-RU" smtClean="0">
                <a:solidFill>
                  <a:schemeClr val="tx2"/>
                </a:solidFill>
              </a:rPr>
              <a:t>8</a:t>
            </a:fld>
            <a:endParaRPr lang="ru-RU" dirty="0">
              <a:solidFill>
                <a:schemeClr val="tx2"/>
              </a:solidFill>
            </a:endParaRPr>
          </a:p>
        </p:txBody>
      </p:sp>
    </p:spTree>
    <p:extLst>
      <p:ext uri="{BB962C8B-B14F-4D97-AF65-F5344CB8AC3E}">
        <p14:creationId xmlns:p14="http://schemas.microsoft.com/office/powerpoint/2010/main" val="3523593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0BF583-2D13-4AEC-9F34-6BA35F500265}"/>
              </a:ext>
            </a:extLst>
          </p:cNvPr>
          <p:cNvSpPr>
            <a:spLocks noGrp="1"/>
          </p:cNvSpPr>
          <p:nvPr>
            <p:ph type="title"/>
          </p:nvPr>
        </p:nvSpPr>
        <p:spPr/>
        <p:txBody>
          <a:bodyPr/>
          <a:lstStyle/>
          <a:p>
            <a:r>
              <a:rPr lang="en-US" dirty="0">
                <a:solidFill>
                  <a:schemeClr val="tx2"/>
                </a:solidFill>
              </a:rPr>
              <a:t>Data</a:t>
            </a:r>
            <a:endParaRPr lang="ru-RU" dirty="0">
              <a:solidFill>
                <a:schemeClr val="tx2"/>
              </a:solidFill>
            </a:endParaRPr>
          </a:p>
        </p:txBody>
      </p:sp>
      <p:sp>
        <p:nvSpPr>
          <p:cNvPr id="4" name="Номер слайда 3">
            <a:extLst>
              <a:ext uri="{FF2B5EF4-FFF2-40B4-BE49-F238E27FC236}">
                <a16:creationId xmlns:a16="http://schemas.microsoft.com/office/drawing/2014/main" id="{1700C7C1-E64A-4280-8043-9940F15668AB}"/>
              </a:ext>
            </a:extLst>
          </p:cNvPr>
          <p:cNvSpPr>
            <a:spLocks noGrp="1"/>
          </p:cNvSpPr>
          <p:nvPr>
            <p:ph type="sldNum" sz="quarter" idx="12"/>
          </p:nvPr>
        </p:nvSpPr>
        <p:spPr/>
        <p:txBody>
          <a:bodyPr/>
          <a:lstStyle/>
          <a:p>
            <a:fld id="{60552FE0-B5CF-455E-8232-13CA7C5C029A}" type="slidenum">
              <a:rPr lang="ru-RU" smtClean="0">
                <a:solidFill>
                  <a:schemeClr val="tx2"/>
                </a:solidFill>
              </a:rPr>
              <a:t>9</a:t>
            </a:fld>
            <a:endParaRPr lang="ru-RU" dirty="0">
              <a:solidFill>
                <a:schemeClr val="tx2"/>
              </a:solidFill>
            </a:endParaRPr>
          </a:p>
        </p:txBody>
      </p:sp>
      <p:pic>
        <p:nvPicPr>
          <p:cNvPr id="9" name="Рисунок 8">
            <a:extLst>
              <a:ext uri="{FF2B5EF4-FFF2-40B4-BE49-F238E27FC236}">
                <a16:creationId xmlns:a16="http://schemas.microsoft.com/office/drawing/2014/main" id="{24197DE8-474B-453E-9DB3-2789501952FC}"/>
              </a:ext>
            </a:extLst>
          </p:cNvPr>
          <p:cNvPicPr/>
          <p:nvPr/>
        </p:nvPicPr>
        <p:blipFill rotWithShape="1">
          <a:blip r:embed="rId3" cstate="print">
            <a:extLst>
              <a:ext uri="{28A0092B-C50C-407E-A947-70E740481C1C}">
                <a14:useLocalDpi xmlns:a14="http://schemas.microsoft.com/office/drawing/2010/main" val="0"/>
              </a:ext>
            </a:extLst>
          </a:blip>
          <a:srcRect l="13132" t="5951" r="13499" b="13435"/>
          <a:stretch/>
        </p:blipFill>
        <p:spPr bwMode="auto">
          <a:xfrm>
            <a:off x="5701891" y="2213407"/>
            <a:ext cx="6490109" cy="4279468"/>
          </a:xfrm>
          <a:prstGeom prst="rect">
            <a:avLst/>
          </a:prstGeom>
          <a:ln>
            <a:noFill/>
          </a:ln>
          <a:extLst>
            <a:ext uri="{53640926-AAD7-44D8-BBD7-CCE9431645EC}">
              <a14:shadowObscured xmlns:a14="http://schemas.microsoft.com/office/drawing/2010/main"/>
            </a:ext>
          </a:extLst>
        </p:spPr>
      </p:pic>
      <p:sp>
        <p:nvSpPr>
          <p:cNvPr id="10" name="Объект 2">
            <a:extLst>
              <a:ext uri="{FF2B5EF4-FFF2-40B4-BE49-F238E27FC236}">
                <a16:creationId xmlns:a16="http://schemas.microsoft.com/office/drawing/2014/main" id="{58BEDF6B-6381-4801-A917-FF45D1E6921C}"/>
              </a:ext>
            </a:extLst>
          </p:cNvPr>
          <p:cNvSpPr>
            <a:spLocks noGrp="1"/>
          </p:cNvSpPr>
          <p:nvPr>
            <p:ph idx="1"/>
          </p:nvPr>
        </p:nvSpPr>
        <p:spPr>
          <a:xfrm>
            <a:off x="838200" y="1690688"/>
            <a:ext cx="6490109" cy="4895850"/>
          </a:xfrm>
        </p:spPr>
        <p:txBody>
          <a:bodyPr>
            <a:normAutofit/>
          </a:bodyPr>
          <a:lstStyle/>
          <a:p>
            <a:r>
              <a:rPr lang="ru-RU" dirty="0">
                <a:solidFill>
                  <a:schemeClr val="tx2"/>
                </a:solidFill>
              </a:rPr>
              <a:t>578 </a:t>
            </a:r>
            <a:r>
              <a:rPr lang="en-US" dirty="0">
                <a:solidFill>
                  <a:schemeClr val="tx2"/>
                </a:solidFill>
              </a:rPr>
              <a:t>documents + metadata</a:t>
            </a:r>
          </a:p>
          <a:p>
            <a:r>
              <a:rPr lang="en-US" dirty="0">
                <a:solidFill>
                  <a:schemeClr val="tx2"/>
                </a:solidFill>
              </a:rPr>
              <a:t>Processed main texts of theses in .txt</a:t>
            </a:r>
          </a:p>
          <a:p>
            <a:pPr marL="0" indent="0">
              <a:buNone/>
            </a:pPr>
            <a:endParaRPr lang="en-US" dirty="0">
              <a:solidFill>
                <a:schemeClr val="tx2"/>
              </a:solidFill>
            </a:endParaRPr>
          </a:p>
          <a:p>
            <a:pPr marL="0" indent="0">
              <a:buNone/>
            </a:pPr>
            <a:endParaRPr lang="en-US" dirty="0">
              <a:solidFill>
                <a:schemeClr val="tx2"/>
              </a:solidFill>
            </a:endParaRPr>
          </a:p>
          <a:p>
            <a:r>
              <a:rPr lang="en-US" dirty="0">
                <a:solidFill>
                  <a:schemeClr val="tx2"/>
                </a:solidFill>
              </a:rPr>
              <a:t>Volume in tokens:</a:t>
            </a:r>
          </a:p>
          <a:p>
            <a:pPr lvl="1"/>
            <a:r>
              <a:rPr lang="en-US" dirty="0">
                <a:solidFill>
                  <a:schemeClr val="tx2"/>
                </a:solidFill>
              </a:rPr>
              <a:t>9,688,788 raw</a:t>
            </a:r>
          </a:p>
          <a:p>
            <a:pPr lvl="1"/>
            <a:r>
              <a:rPr lang="en-US" dirty="0">
                <a:solidFill>
                  <a:schemeClr val="tx2"/>
                </a:solidFill>
              </a:rPr>
              <a:t>4,607,842 after processing</a:t>
            </a:r>
          </a:p>
          <a:p>
            <a:endParaRPr lang="en-US" dirty="0">
              <a:solidFill>
                <a:schemeClr val="tx2"/>
              </a:solidFill>
            </a:endParaRPr>
          </a:p>
          <a:p>
            <a:pPr marL="0" indent="0">
              <a:buNone/>
            </a:pPr>
            <a:endParaRPr lang="en-US" dirty="0">
              <a:solidFill>
                <a:schemeClr val="tx2"/>
              </a:solidFill>
            </a:endParaRPr>
          </a:p>
        </p:txBody>
      </p:sp>
    </p:spTree>
    <p:extLst>
      <p:ext uri="{BB962C8B-B14F-4D97-AF65-F5344CB8AC3E}">
        <p14:creationId xmlns:p14="http://schemas.microsoft.com/office/powerpoint/2010/main" val="356142265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17.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18.png"/></Relationships>
</file>

<file path=ppt/webextensions/webextension1.xml><?xml version="1.0" encoding="utf-8"?>
<we:webextension xmlns:we="http://schemas.microsoft.com/office/webextensions/webextension/2010/11" id="{EE5D4E27-BDFC-4EE0-AF95-79486797E9A6}">
  <we:reference id="wa104295828" version="1.9.0.0" store="ru-RU"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polyankaglade.github.io/Theses_LDA/Graphs/lda.html#topic=25&amp;lambda=0.84&amp;term=&quot;,&quot;values&quot;:{},&quot;data&quot;:{&quot;uri&quot;:&quot;polyankaglade.github.io/Theses_LDA/Graphs/lda.html#topic=25&amp;lambda=0.84&amp;term=&quot;},&quot;secure&quot;:false}],&quot;name&quot;:&quot;polyankaglade.github.io/Theses_LDA/Graphs/lda.html#topic=25&amp;lambda=0.84&amp;term=&quot;,&quot;timeline&quot;:null,&quot;analytics&quot;:null},&quot;hostVersion&quot;:{&quot;major&quot;:0,&quot;minor&quot;:1}}"/>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EE5D4E27-BDFC-4EE0-AF95-79486797E9A6}">
  <we:reference id="wa104295828" version="1.9.0.0" store="ru-RU"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polyankaglade.github.io/Theses_LDA/Graphs/3D_centroids.html&quot;,&quot;values&quot;:{},&quot;data&quot;:{&quot;uri&quot;:&quot;polyankaglade.github.io/Theses_LDA/Graphs/3D_centroids.html&quot;},&quot;secure&quot;:false}],&quot;name&quot;:&quot;polyankaglade.github.io/Theses_LDA/Graphs/3D_centroids.html&quot;,&quot;timeline&quot;:null,&quot;analytics&quot;:null},&quot;hostVersion&quot;:{&quot;major&quot;:0,&quot;minor&quot;:1}}"/>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EE5D4E27-BDFC-4EE0-AF95-79486797E9A6}">
  <we:reference id="wa104295828" version="1.9.0.0" store="ru-RU"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polyankaglade.github.io/Theses_LDA/Graphs/3D_lines.html&quot;,&quot;values&quot;:{},&quot;data&quot;:{&quot;uri&quot;:&quot;polyankaglade.github.io/Theses_LDA/Graphs/3D_lines.html&quot;},&quot;secure&quot;:false}],&quot;name&quot;:&quot;polyankaglade.github.io/Theses_LDA/Graphs/3D_lines.html&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TotalTime>790</TotalTime>
  <Words>1705</Words>
  <Application>Microsoft Office PowerPoint</Application>
  <PresentationFormat>Широкоэкранный</PresentationFormat>
  <Paragraphs>203</Paragraphs>
  <Slides>29</Slides>
  <Notes>15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29</vt:i4>
      </vt:variant>
    </vt:vector>
  </HeadingPairs>
  <TitlesOfParts>
    <vt:vector size="35" baseType="lpstr">
      <vt:lpstr>Arial</vt:lpstr>
      <vt:lpstr>Calibri</vt:lpstr>
      <vt:lpstr>Calibri Light</vt:lpstr>
      <vt:lpstr>Consolas</vt:lpstr>
      <vt:lpstr>Times New Roman</vt:lpstr>
      <vt:lpstr>Тема Office</vt:lpstr>
      <vt:lpstr>Topic Modeling Approach to Evaluating Interdisciplinarity in Theses of Faculty of Humanities, HSE University</vt:lpstr>
      <vt:lpstr>Contents</vt:lpstr>
      <vt:lpstr>Introduction</vt:lpstr>
      <vt:lpstr>Hypotheses</vt:lpstr>
      <vt:lpstr>Main idea</vt:lpstr>
      <vt:lpstr>Literature Review</vt:lpstr>
      <vt:lpstr>Topic modeling</vt:lpstr>
      <vt:lpstr>Data</vt:lpstr>
      <vt:lpstr>Data</vt:lpstr>
      <vt:lpstr>Methods</vt:lpstr>
      <vt:lpstr>Example</vt:lpstr>
      <vt:lpstr>LDA</vt:lpstr>
      <vt:lpstr>Презентация PowerPoint</vt:lpstr>
      <vt:lpstr>Презентация PowerPoint</vt:lpstr>
      <vt:lpstr>Презентация PowerPoint</vt:lpstr>
      <vt:lpstr>Презентация PowerPoint</vt:lpstr>
      <vt:lpstr>Analysis</vt:lpstr>
      <vt:lpstr>Презентация PowerPoint</vt:lpstr>
      <vt:lpstr>Презентация PowerPoint</vt:lpstr>
      <vt:lpstr>Example: two History works, located between Philosophy and Philology</vt:lpstr>
      <vt:lpstr>Mean distances: bachelor’s VS master’s</vt:lpstr>
      <vt:lpstr>Mean distances: bachelor’s VS master’s</vt:lpstr>
      <vt:lpstr>Mean distances: programs</vt:lpstr>
      <vt:lpstr>Mean distances: schools</vt:lpstr>
      <vt:lpstr>Individual thesis measure?</vt:lpstr>
      <vt:lpstr>Curves, fitted on each School’s distance and cosine measures with objective of cubic equation. </vt:lpstr>
      <vt:lpstr>Conclusion</vt:lpstr>
      <vt:lpstr>References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Anna Polyanskaya</dc:creator>
  <cp:lastModifiedBy>Anna Polyanskaya</cp:lastModifiedBy>
  <cp:revision>117</cp:revision>
  <dcterms:created xsi:type="dcterms:W3CDTF">2021-04-04T20:35:36Z</dcterms:created>
  <dcterms:modified xsi:type="dcterms:W3CDTF">2021-06-08T01:34:01Z</dcterms:modified>
</cp:coreProperties>
</file>