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44" r:id="rId1"/>
  </p:sldMasterIdLst>
  <p:notesMasterIdLst>
    <p:notesMasterId r:id="rId37"/>
  </p:notesMasterIdLst>
  <p:sldIdLst>
    <p:sldId id="370" r:id="rId2"/>
    <p:sldId id="369" r:id="rId3"/>
    <p:sldId id="404" r:id="rId4"/>
    <p:sldId id="379" r:id="rId5"/>
    <p:sldId id="402" r:id="rId6"/>
    <p:sldId id="386" r:id="rId7"/>
    <p:sldId id="383" r:id="rId8"/>
    <p:sldId id="397" r:id="rId9"/>
    <p:sldId id="387" r:id="rId10"/>
    <p:sldId id="389" r:id="rId11"/>
    <p:sldId id="396" r:id="rId12"/>
    <p:sldId id="382" r:id="rId13"/>
    <p:sldId id="388" r:id="rId14"/>
    <p:sldId id="390" r:id="rId15"/>
    <p:sldId id="392" r:id="rId16"/>
    <p:sldId id="393" r:id="rId17"/>
    <p:sldId id="391" r:id="rId18"/>
    <p:sldId id="398" r:id="rId19"/>
    <p:sldId id="394" r:id="rId20"/>
    <p:sldId id="399" r:id="rId21"/>
    <p:sldId id="400" r:id="rId22"/>
    <p:sldId id="384" r:id="rId23"/>
    <p:sldId id="371" r:id="rId24"/>
    <p:sldId id="401" r:id="rId25"/>
    <p:sldId id="372" r:id="rId26"/>
    <p:sldId id="380" r:id="rId27"/>
    <p:sldId id="385" r:id="rId28"/>
    <p:sldId id="373" r:id="rId29"/>
    <p:sldId id="375" r:id="rId30"/>
    <p:sldId id="395" r:id="rId31"/>
    <p:sldId id="374" r:id="rId32"/>
    <p:sldId id="376" r:id="rId33"/>
    <p:sldId id="378" r:id="rId34"/>
    <p:sldId id="377" r:id="rId35"/>
    <p:sldId id="285" r:id="rId3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1178A112-BDCB-4663-B5B7-884C49B45C11}">
          <p14:sldIdLst>
            <p14:sldId id="370"/>
            <p14:sldId id="369"/>
            <p14:sldId id="404"/>
            <p14:sldId id="379"/>
            <p14:sldId id="402"/>
            <p14:sldId id="386"/>
            <p14:sldId id="383"/>
            <p14:sldId id="397"/>
            <p14:sldId id="387"/>
            <p14:sldId id="389"/>
            <p14:sldId id="396"/>
            <p14:sldId id="382"/>
            <p14:sldId id="388"/>
            <p14:sldId id="390"/>
            <p14:sldId id="392"/>
            <p14:sldId id="393"/>
            <p14:sldId id="391"/>
            <p14:sldId id="398"/>
            <p14:sldId id="394"/>
            <p14:sldId id="399"/>
            <p14:sldId id="400"/>
            <p14:sldId id="384"/>
            <p14:sldId id="371"/>
            <p14:sldId id="401"/>
            <p14:sldId id="372"/>
            <p14:sldId id="380"/>
            <p14:sldId id="385"/>
            <p14:sldId id="373"/>
            <p14:sldId id="375"/>
            <p14:sldId id="395"/>
            <p14:sldId id="374"/>
            <p14:sldId id="376"/>
            <p14:sldId id="378"/>
            <p14:sldId id="377"/>
          </p14:sldIdLst>
        </p14:section>
        <p14:section name="References" id="{75FDEEEC-8553-4EBC-AB5F-FDD40FE6BD11}">
          <p14:sldIdLst>
            <p14:sldId id="28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CC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0743" autoAdjust="0"/>
  </p:normalViewPr>
  <p:slideViewPr>
    <p:cSldViewPr>
      <p:cViewPr varScale="1">
        <p:scale>
          <a:sx n="106" d="100"/>
          <a:sy n="106" d="100"/>
        </p:scale>
        <p:origin x="-176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7EEF30-772F-41ED-8666-93AD9CB05819}" type="datetimeFigureOut">
              <a:rPr lang="pt-BR" smtClean="0"/>
              <a:t>17/07/2014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368769-3B7E-49D2-B001-C4A2A9565D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70541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A consistência de tipos não é necessária em linguagens</a:t>
            </a:r>
            <a:r>
              <a:rPr lang="pt-BR" baseline="0" dirty="0" smtClean="0"/>
              <a:t> fortemente </a:t>
            </a:r>
            <a:r>
              <a:rPr lang="pt-BR" baseline="0" dirty="0" err="1" smtClean="0"/>
              <a:t>tipadas</a:t>
            </a:r>
            <a:r>
              <a:rPr lang="pt-BR" baseline="0" dirty="0" smtClean="0"/>
              <a:t>. Ou melhor, ela é feita pelo compilador.</a:t>
            </a:r>
          </a:p>
          <a:p>
            <a:r>
              <a:rPr lang="pt-BR" baseline="0" dirty="0" smtClean="0"/>
              <a:t>A consistência de existência tem que ver com o uso de </a:t>
            </a:r>
            <a:r>
              <a:rPr lang="pt-BR" baseline="0" dirty="0" err="1" smtClean="0"/>
              <a:t>nulls</a:t>
            </a:r>
            <a:r>
              <a:rPr lang="pt-BR" baseline="0" dirty="0" smtClean="0"/>
              <a:t> onde não são permitidos como coleções e </a:t>
            </a:r>
            <a:r>
              <a:rPr lang="pt-BR" baseline="0" dirty="0" err="1" smtClean="0"/>
              <a:t>arrays</a:t>
            </a:r>
            <a:r>
              <a:rPr lang="pt-BR" baseline="0" dirty="0" smtClean="0"/>
              <a:t> ( ou valores dentro de </a:t>
            </a:r>
            <a:r>
              <a:rPr lang="pt-BR" baseline="0" dirty="0" err="1" smtClean="0"/>
              <a:t>arrays</a:t>
            </a:r>
            <a:r>
              <a:rPr lang="pt-BR" baseline="0" dirty="0" smtClean="0"/>
              <a:t>)</a:t>
            </a:r>
          </a:p>
          <a:p>
            <a:r>
              <a:rPr lang="pt-BR" baseline="0" dirty="0" smtClean="0"/>
              <a:t>A consistência de estado tem que ver com objeto que recebe ação. Se ele pode receber aquela ação naquele momento. Isso depende do estado interno do objeto.</a:t>
            </a:r>
          </a:p>
          <a:p>
            <a:r>
              <a:rPr lang="pt-BR" baseline="0" dirty="0" smtClean="0"/>
              <a:t>A validação de existência depende de regras de negócio. </a:t>
            </a:r>
            <a:r>
              <a:rPr lang="pt-BR" baseline="0" dirty="0" err="1" smtClean="0"/>
              <a:t>Null</a:t>
            </a:r>
            <a:r>
              <a:rPr lang="pt-BR" baseline="0" dirty="0" smtClean="0"/>
              <a:t> e Vazio podem ser valores válidos</a:t>
            </a:r>
          </a:p>
          <a:p>
            <a:r>
              <a:rPr lang="pt-BR" baseline="0" dirty="0" smtClean="0"/>
              <a:t>A validação de estado tem que ver com o objeto que recebe a ação, mas em relação aos valores que são parâmetro dessa ação – estado externo. (Se o método não tem parâmetros, não há validação, mas há consistência)</a:t>
            </a:r>
          </a:p>
          <a:p>
            <a:r>
              <a:rPr lang="pt-BR" baseline="0" dirty="0" smtClean="0"/>
              <a:t>A validação do valor tem que ver com as restrições aos valores que fazem sentido para o negocio. Por exemplo, o numero de funcionários é um inteiro , mas não pode ser 0 nem negativo.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68769-3B7E-49D2-B001-C4A2A9565DA7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67467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Mais do que um validador pode ser necessário para</a:t>
            </a:r>
            <a:r>
              <a:rPr lang="pt-BR" baseline="0" dirty="0" smtClean="0"/>
              <a:t> uma entidade, conforme regras ou estados diferentes do sistema.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68769-3B7E-49D2-B001-C4A2A9565DA7}" type="slidenum">
              <a:rPr lang="pt-BR" smtClean="0"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12248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A validação de e-mail</a:t>
            </a:r>
            <a:r>
              <a:rPr lang="pt-BR" baseline="0" dirty="0" smtClean="0"/>
              <a:t> simplesmente baseado em </a:t>
            </a:r>
            <a:r>
              <a:rPr lang="pt-BR" baseline="0" dirty="0" err="1" smtClean="0"/>
              <a:t>Regex</a:t>
            </a:r>
            <a:r>
              <a:rPr lang="pt-BR" baseline="0" dirty="0" smtClean="0"/>
              <a:t> pode não ser suficiente, e nesse caso a validação irá depender de uma outra API que sabe verificar e-mails junto aos servidores. Nesse caso, a API de validação deve permitir extensão à posteriori permitindo criar uma anotação que é entendia pelo mecanismo base, mas que delega para um adaptador com a API de </a:t>
            </a:r>
            <a:r>
              <a:rPr lang="pt-BR" baseline="0" dirty="0" err="1" smtClean="0"/>
              <a:t>email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68769-3B7E-49D2-B001-C4A2A9565DA7}" type="slidenum">
              <a:rPr lang="pt-BR" smtClean="0"/>
              <a:t>31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57920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O conjunto de todos os estados possíveis de um objeto é</a:t>
            </a:r>
            <a:r>
              <a:rPr lang="pt-BR" baseline="0" dirty="0" smtClean="0"/>
              <a:t> chamado se Espaço de Estados (</a:t>
            </a:r>
            <a:r>
              <a:rPr lang="pt-BR" baseline="0" dirty="0" err="1" smtClean="0"/>
              <a:t>State</a:t>
            </a:r>
            <a:r>
              <a:rPr lang="pt-BR" baseline="0" dirty="0" smtClean="0"/>
              <a:t> Space)</a:t>
            </a:r>
          </a:p>
          <a:p>
            <a:r>
              <a:rPr lang="pt-BR" baseline="0" dirty="0" smtClean="0"/>
              <a:t>A modificação atómica pode ser um problema em objetos complexos (como coleções), o que pode exigir técnicas especiais para </a:t>
            </a:r>
            <a:r>
              <a:rPr lang="pt-BR" baseline="0" smtClean="0"/>
              <a:t>resolver concorrência.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68769-3B7E-49D2-B001-C4A2A9565DA7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30424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‘2’ * 3 == 6 é consistente em </a:t>
            </a:r>
            <a:r>
              <a:rPr lang="pt-BR" dirty="0" err="1" smtClean="0"/>
              <a:t>Javascript</a:t>
            </a:r>
            <a:endParaRPr lang="pt-BR" dirty="0" smtClean="0"/>
          </a:p>
          <a:p>
            <a:r>
              <a:rPr lang="pt-BR" dirty="0" smtClean="0"/>
              <a:t>‘2’ * 3 == ‘222’</a:t>
            </a:r>
            <a:r>
              <a:rPr lang="pt-BR" baseline="0" dirty="0" smtClean="0"/>
              <a:t> é consistente em </a:t>
            </a:r>
            <a:r>
              <a:rPr lang="pt-BR" baseline="0" dirty="0" err="1" smtClean="0"/>
              <a:t>Groovy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68769-3B7E-49D2-B001-C4A2A9565DA7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0346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Regras de </a:t>
            </a:r>
            <a:r>
              <a:rPr lang="pt-BR" dirty="0" err="1" smtClean="0"/>
              <a:t>Dominio</a:t>
            </a:r>
            <a:r>
              <a:rPr lang="pt-BR" dirty="0" smtClean="0"/>
              <a:t> têm que ver com</a:t>
            </a:r>
            <a:r>
              <a:rPr lang="pt-BR" baseline="0" dirty="0" smtClean="0"/>
              <a:t> as operações sobre os objetos. Por exemplo, é uma regra de </a:t>
            </a:r>
            <a:r>
              <a:rPr lang="pt-BR" baseline="0" dirty="0" err="1" smtClean="0"/>
              <a:t>dominio</a:t>
            </a:r>
            <a:r>
              <a:rPr lang="pt-BR" baseline="0" dirty="0" smtClean="0"/>
              <a:t> que é possível fazer movimentos em uma conta.</a:t>
            </a:r>
          </a:p>
          <a:p>
            <a:r>
              <a:rPr lang="pt-BR" baseline="0" dirty="0" smtClean="0"/>
              <a:t>Regras de Negócio são as que distinguem uma empresa da outra ( um negócio do outro) . Uma regra pode ser movimentar a conta com debito de uma taxa todos os meses.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68769-3B7E-49D2-B001-C4A2A9565DA7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69823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Claro</a:t>
            </a:r>
            <a:r>
              <a:rPr lang="pt-BR" baseline="0" dirty="0" smtClean="0"/>
              <a:t> que escrever todo este código não é prático. Veremos depois como resolver isto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68769-3B7E-49D2-B001-C4A2A9565DA7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68270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A delegação advém de não querermos repetir o código. Mas o código não seria repetido se estivesse encapsulado.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68769-3B7E-49D2-B001-C4A2A9565DA7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53451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Functor é</a:t>
            </a:r>
            <a:r>
              <a:rPr lang="pt-BR" baseline="0" dirty="0" smtClean="0"/>
              <a:t> um</a:t>
            </a:r>
            <a:r>
              <a:rPr lang="pt-BR" dirty="0" smtClean="0"/>
              <a:t> objeto que contém apenas um método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68769-3B7E-49D2-B001-C4A2A9565DA7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21905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68769-3B7E-49D2-B001-C4A2A9565DA7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73356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Mais do que um validador pode ser necessário para</a:t>
            </a:r>
            <a:r>
              <a:rPr lang="pt-BR" baseline="0" dirty="0" smtClean="0"/>
              <a:t> uma entidade, conforme regras ou estados diferentes do sistema.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68769-3B7E-49D2-B001-C4A2A9565DA7}" type="slidenum">
              <a:rPr lang="pt-BR" smtClean="0"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12248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6197D-495E-4291-86A7-09F2652587B1}" type="datetimeFigureOut">
              <a:rPr lang="pt-BR" smtClean="0"/>
              <a:pPr/>
              <a:t>17/07/2014</a:t>
            </a:fld>
            <a:endParaRPr lang="pt-BR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E00B7-097D-411A-B209-4BEBA6D8ECF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6197D-495E-4291-86A7-09F2652587B1}" type="datetimeFigureOut">
              <a:rPr lang="pt-BR" smtClean="0"/>
              <a:pPr/>
              <a:t>17/07/2014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E00B7-097D-411A-B209-4BEBA6D8ECF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6197D-495E-4291-86A7-09F2652587B1}" type="datetimeFigureOut">
              <a:rPr lang="pt-BR" smtClean="0"/>
              <a:pPr/>
              <a:t>17/07/2014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E00B7-097D-411A-B209-4BEBA6D8ECF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143000"/>
          </a:xfrm>
        </p:spPr>
        <p:txBody>
          <a:bodyPr/>
          <a:lstStyle/>
          <a:p>
            <a:r>
              <a:rPr kumimoji="0" lang="pt-BR" dirty="0" smtClean="0"/>
              <a:t>Clique para editar o título mestre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911824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6197D-495E-4291-86A7-09F2652587B1}" type="datetimeFigureOut">
              <a:rPr lang="pt-BR" smtClean="0"/>
              <a:pPr/>
              <a:t>17/07/2014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E00B7-097D-411A-B209-4BEBA6D8ECF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6197D-495E-4291-86A7-09F2652587B1}" type="datetimeFigureOut">
              <a:rPr lang="pt-BR" smtClean="0"/>
              <a:pPr/>
              <a:t>17/07/2014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E00B7-097D-411A-B209-4BEBA6D8ECF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6197D-495E-4291-86A7-09F2652587B1}" type="datetimeFigureOut">
              <a:rPr lang="pt-BR" smtClean="0"/>
              <a:pPr/>
              <a:t>17/07/2014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E00B7-097D-411A-B209-4BEBA6D8ECF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6197D-495E-4291-86A7-09F2652587B1}" type="datetimeFigureOut">
              <a:rPr lang="pt-BR" smtClean="0"/>
              <a:pPr/>
              <a:t>17/07/2014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E00B7-097D-411A-B209-4BEBA6D8ECF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6197D-495E-4291-86A7-09F2652587B1}" type="datetimeFigureOut">
              <a:rPr lang="pt-BR" smtClean="0"/>
              <a:pPr/>
              <a:t>17/07/2014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E00B7-097D-411A-B209-4BEBA6D8ECF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6197D-495E-4291-86A7-09F2652587B1}" type="datetimeFigureOut">
              <a:rPr lang="pt-BR" smtClean="0"/>
              <a:pPr/>
              <a:t>17/07/2014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E00B7-097D-411A-B209-4BEBA6D8ECF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6197D-495E-4291-86A7-09F2652587B1}" type="datetimeFigureOut">
              <a:rPr lang="pt-BR" smtClean="0"/>
              <a:pPr/>
              <a:t>17/07/2014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8F3E00B7-097D-411A-B209-4BEBA6D8ECF7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0D6197D-495E-4291-86A7-09F2652587B1}" type="datetimeFigureOut">
              <a:rPr lang="pt-BR" smtClean="0"/>
              <a:pPr/>
              <a:t>17/07/2014</a:t>
            </a:fld>
            <a:endParaRPr lang="pt-BR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F3E00B7-097D-411A-B209-4BEBA6D8ECF7}" type="slidenum">
              <a:rPr lang="pt-BR" smtClean="0"/>
              <a:pPr/>
              <a:t>‹nº›</a:t>
            </a:fld>
            <a:endParaRPr lang="pt-BR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45" r:id="rId1"/>
    <p:sldLayoutId id="2147484046" r:id="rId2"/>
    <p:sldLayoutId id="2147484047" r:id="rId3"/>
    <p:sldLayoutId id="2147484048" r:id="rId4"/>
    <p:sldLayoutId id="2147484049" r:id="rId5"/>
    <p:sldLayoutId id="2147484050" r:id="rId6"/>
    <p:sldLayoutId id="2147484051" r:id="rId7"/>
    <p:sldLayoutId id="2147484052" r:id="rId8"/>
    <p:sldLayoutId id="2147484053" r:id="rId9"/>
    <p:sldLayoutId id="2147484054" r:id="rId10"/>
    <p:sldLayoutId id="214748405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pringframework.net/doc-latest/reference/html/validation.html" TargetMode="External"/><Relationship Id="rId2" Type="http://schemas.openxmlformats.org/officeDocument/2006/relationships/hyperlink" Target="http://www.projectsmart.co.uk/docs/chaos-report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javabuilding.com/academy/academy/patterns/property-bag.html" TargetMode="External"/><Relationship Id="rId5" Type="http://schemas.openxmlformats.org/officeDocument/2006/relationships/hyperlink" Target="http://channel9.msdn.com/Events/Build/2014/2-577" TargetMode="External"/><Relationship Id="rId4" Type="http://schemas.openxmlformats.org/officeDocument/2006/relationships/hyperlink" Target="http://msdn.microsoft.com/en-us/vstudio/roslyn.aspx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noProof="0" dirty="0" smtClean="0"/>
              <a:t>Consistência e Validação</a:t>
            </a:r>
            <a:endParaRPr lang="pt-BR" noProof="0" dirty="0"/>
          </a:p>
        </p:txBody>
      </p:sp>
      <p:sp>
        <p:nvSpPr>
          <p:cNvPr id="6" name="Subtítulo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noProof="0" dirty="0" err="1" smtClean="0"/>
              <a:t>Conceitos</a:t>
            </a:r>
            <a:r>
              <a:rPr lang="en-US" noProof="0" dirty="0" smtClean="0"/>
              <a:t> e </a:t>
            </a:r>
            <a:r>
              <a:rPr lang="en-US" noProof="0" dirty="0" err="1" smtClean="0"/>
              <a:t>Modelagem</a:t>
            </a:r>
            <a:endParaRPr lang="en-US" noProof="0" dirty="0"/>
          </a:p>
        </p:txBody>
      </p:sp>
      <p:pic>
        <p:nvPicPr>
          <p:cNvPr id="1028" name="Picture 4" descr="C:\Users\sergio.taborda\Desktop\Monads\logos_10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6094251"/>
            <a:ext cx="885826" cy="52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ixaDeTexto 2"/>
          <p:cNvSpPr txBox="1"/>
          <p:nvPr/>
        </p:nvSpPr>
        <p:spPr>
          <a:xfrm>
            <a:off x="6372200" y="6202301"/>
            <a:ext cx="23333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sergiotaborda@zbra.com.br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467544" y="6238366"/>
            <a:ext cx="9691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2014-07-17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137292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quê verificar?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Consistência</a:t>
            </a:r>
          </a:p>
          <a:p>
            <a:pPr lvl="1"/>
            <a:r>
              <a:rPr lang="pt-BR" dirty="0" smtClean="0"/>
              <a:t>Tipos, </a:t>
            </a:r>
            <a:r>
              <a:rPr lang="pt-BR" dirty="0" err="1" smtClean="0"/>
              <a:t>casts</a:t>
            </a:r>
            <a:r>
              <a:rPr lang="pt-BR" dirty="0" smtClean="0"/>
              <a:t>, conversões</a:t>
            </a:r>
          </a:p>
          <a:p>
            <a:pPr lvl="1"/>
            <a:r>
              <a:rPr lang="pt-BR" dirty="0" smtClean="0"/>
              <a:t>Existência de tipos, métodos, enums (</a:t>
            </a:r>
            <a:r>
              <a:rPr lang="pt-BR" dirty="0" err="1" smtClean="0"/>
              <a:t>reflection</a:t>
            </a:r>
            <a:r>
              <a:rPr lang="pt-BR" dirty="0" smtClean="0"/>
              <a:t>)</a:t>
            </a:r>
          </a:p>
          <a:p>
            <a:r>
              <a:rPr lang="pt-BR" dirty="0" smtClean="0"/>
              <a:t>Validação</a:t>
            </a:r>
          </a:p>
          <a:p>
            <a:pPr lvl="1"/>
            <a:r>
              <a:rPr lang="pt-BR" dirty="0" smtClean="0"/>
              <a:t>Espaço de Estados</a:t>
            </a:r>
          </a:p>
          <a:p>
            <a:pPr lvl="2"/>
            <a:r>
              <a:rPr lang="pt-BR" dirty="0" smtClean="0"/>
              <a:t>Se o estado resultante da ação pertence ao espaço de estados</a:t>
            </a:r>
          </a:p>
          <a:p>
            <a:pPr lvl="2"/>
            <a:r>
              <a:rPr lang="pt-BR" dirty="0" smtClean="0"/>
              <a:t>Se o estado resultante pertence ao domínio (de negócio)</a:t>
            </a:r>
          </a:p>
          <a:p>
            <a:pPr lvl="1"/>
            <a:r>
              <a:rPr lang="pt-BR" dirty="0" smtClean="0"/>
              <a:t>Mudança de Estado </a:t>
            </a:r>
          </a:p>
          <a:p>
            <a:pPr lvl="2"/>
            <a:r>
              <a:rPr lang="pt-BR" dirty="0" smtClean="0"/>
              <a:t>Se a ação é possível para o estado corrente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50926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Cubo 70"/>
          <p:cNvSpPr/>
          <p:nvPr/>
        </p:nvSpPr>
        <p:spPr>
          <a:xfrm>
            <a:off x="7102878" y="5236622"/>
            <a:ext cx="1080120" cy="1008112"/>
          </a:xfrm>
          <a:prstGeom prst="cub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Onde Validar ?</a:t>
            </a:r>
            <a:endParaRPr lang="pt-BR" dirty="0"/>
          </a:p>
        </p:txBody>
      </p:sp>
      <p:sp>
        <p:nvSpPr>
          <p:cNvPr id="4" name="Cubo 3"/>
          <p:cNvSpPr/>
          <p:nvPr/>
        </p:nvSpPr>
        <p:spPr>
          <a:xfrm>
            <a:off x="1115616" y="1988840"/>
            <a:ext cx="1080120" cy="1008112"/>
          </a:xfrm>
          <a:prstGeom prst="cub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ubo 4"/>
          <p:cNvSpPr/>
          <p:nvPr/>
        </p:nvSpPr>
        <p:spPr>
          <a:xfrm>
            <a:off x="6444208" y="2106089"/>
            <a:ext cx="1080120" cy="1008112"/>
          </a:xfrm>
          <a:prstGeom prst="cub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ubo 5"/>
          <p:cNvSpPr/>
          <p:nvPr/>
        </p:nvSpPr>
        <p:spPr>
          <a:xfrm>
            <a:off x="2522939" y="3284984"/>
            <a:ext cx="3600400" cy="2959750"/>
          </a:xfrm>
          <a:prstGeom prst="cub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7" name="Grupo 16"/>
          <p:cNvGrpSpPr/>
          <p:nvPr/>
        </p:nvGrpSpPr>
        <p:grpSpPr>
          <a:xfrm>
            <a:off x="3937503" y="1752854"/>
            <a:ext cx="569712" cy="1100082"/>
            <a:chOff x="3937503" y="1752854"/>
            <a:chExt cx="569712" cy="1100082"/>
          </a:xfrm>
        </p:grpSpPr>
        <p:sp>
          <p:nvSpPr>
            <p:cNvPr id="7" name="Elipse 6"/>
            <p:cNvSpPr/>
            <p:nvPr/>
          </p:nvSpPr>
          <p:spPr>
            <a:xfrm>
              <a:off x="3993904" y="1752854"/>
              <a:ext cx="432048" cy="37851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9" name="Conector reto 8"/>
            <p:cNvCxnSpPr>
              <a:stCxn id="7" idx="4"/>
            </p:cNvCxnSpPr>
            <p:nvPr/>
          </p:nvCxnSpPr>
          <p:spPr>
            <a:xfrm>
              <a:off x="4209928" y="2131368"/>
              <a:ext cx="12431" cy="47877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to 9"/>
            <p:cNvCxnSpPr/>
            <p:nvPr/>
          </p:nvCxnSpPr>
          <p:spPr>
            <a:xfrm>
              <a:off x="3937503" y="2283768"/>
              <a:ext cx="569712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to 12"/>
            <p:cNvCxnSpPr/>
            <p:nvPr/>
          </p:nvCxnSpPr>
          <p:spPr>
            <a:xfrm flipV="1">
              <a:off x="3995936" y="2610145"/>
              <a:ext cx="226423" cy="24279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to 14"/>
            <p:cNvCxnSpPr/>
            <p:nvPr/>
          </p:nvCxnSpPr>
          <p:spPr>
            <a:xfrm>
              <a:off x="4209928" y="2600559"/>
              <a:ext cx="226423" cy="23864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Retângulo de cantos arredondados 17"/>
          <p:cNvSpPr/>
          <p:nvPr/>
        </p:nvSpPr>
        <p:spPr>
          <a:xfrm>
            <a:off x="2916397" y="4293096"/>
            <a:ext cx="2160240" cy="3600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de cantos arredondados 18"/>
          <p:cNvSpPr/>
          <p:nvPr/>
        </p:nvSpPr>
        <p:spPr>
          <a:xfrm>
            <a:off x="2915816" y="4770185"/>
            <a:ext cx="2160240" cy="3600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de cantos arredondados 19"/>
          <p:cNvSpPr/>
          <p:nvPr/>
        </p:nvSpPr>
        <p:spPr>
          <a:xfrm>
            <a:off x="2913784" y="5229200"/>
            <a:ext cx="2160240" cy="3600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de cantos arredondados 20"/>
          <p:cNvSpPr/>
          <p:nvPr/>
        </p:nvSpPr>
        <p:spPr>
          <a:xfrm>
            <a:off x="2890202" y="5708776"/>
            <a:ext cx="2160240" cy="3600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4" name="Conector de seta reta 23"/>
          <p:cNvCxnSpPr/>
          <p:nvPr/>
        </p:nvCxnSpPr>
        <p:spPr>
          <a:xfrm flipH="1">
            <a:off x="4209928" y="2839203"/>
            <a:ext cx="1" cy="16339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/>
          <p:cNvCxnSpPr/>
          <p:nvPr/>
        </p:nvCxnSpPr>
        <p:spPr>
          <a:xfrm>
            <a:off x="3563888" y="4473116"/>
            <a:ext cx="0" cy="4770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de seta reta 28"/>
          <p:cNvCxnSpPr/>
          <p:nvPr/>
        </p:nvCxnSpPr>
        <p:spPr>
          <a:xfrm>
            <a:off x="1547664" y="2719881"/>
            <a:ext cx="1584176" cy="26893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de seta reta 30"/>
          <p:cNvCxnSpPr/>
          <p:nvPr/>
        </p:nvCxnSpPr>
        <p:spPr>
          <a:xfrm flipH="1">
            <a:off x="4716016" y="2852936"/>
            <a:ext cx="2160240" cy="25562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de seta reta 32"/>
          <p:cNvCxnSpPr/>
          <p:nvPr/>
        </p:nvCxnSpPr>
        <p:spPr>
          <a:xfrm>
            <a:off x="3993904" y="4950205"/>
            <a:ext cx="2613" cy="4590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de seta reta 34"/>
          <p:cNvCxnSpPr/>
          <p:nvPr/>
        </p:nvCxnSpPr>
        <p:spPr>
          <a:xfrm>
            <a:off x="3707904" y="5409220"/>
            <a:ext cx="0" cy="5400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de seta reta 36"/>
          <p:cNvCxnSpPr/>
          <p:nvPr/>
        </p:nvCxnSpPr>
        <p:spPr>
          <a:xfrm>
            <a:off x="4788024" y="5888796"/>
            <a:ext cx="244827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Grupo 68"/>
          <p:cNvGrpSpPr/>
          <p:nvPr/>
        </p:nvGrpSpPr>
        <p:grpSpPr>
          <a:xfrm>
            <a:off x="2959297" y="5409220"/>
            <a:ext cx="1756719" cy="1180192"/>
            <a:chOff x="1562363" y="4416579"/>
            <a:chExt cx="1756719" cy="1180192"/>
          </a:xfrm>
        </p:grpSpPr>
        <p:sp>
          <p:nvSpPr>
            <p:cNvPr id="39" name="Triângulo isósceles 38"/>
            <p:cNvSpPr/>
            <p:nvPr/>
          </p:nvSpPr>
          <p:spPr>
            <a:xfrm>
              <a:off x="1562363" y="5092715"/>
              <a:ext cx="576064" cy="504056"/>
            </a:xfrm>
            <a:prstGeom prst="triangl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3200" b="1" dirty="0" smtClean="0">
                  <a:solidFill>
                    <a:srgbClr val="FF0000"/>
                  </a:solidFill>
                </a:rPr>
                <a:t>!</a:t>
              </a:r>
              <a:endParaRPr lang="pt-BR" sz="32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46" name="Conector reto 45"/>
            <p:cNvCxnSpPr>
              <a:stCxn id="39" idx="5"/>
            </p:cNvCxnSpPr>
            <p:nvPr/>
          </p:nvCxnSpPr>
          <p:spPr>
            <a:xfrm flipV="1">
              <a:off x="1994411" y="4416579"/>
              <a:ext cx="1324671" cy="92816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upo 66"/>
          <p:cNvGrpSpPr/>
          <p:nvPr/>
        </p:nvGrpSpPr>
        <p:grpSpPr>
          <a:xfrm>
            <a:off x="4323139" y="4164559"/>
            <a:ext cx="2553117" cy="504056"/>
            <a:chOff x="4323139" y="4164559"/>
            <a:chExt cx="2553117" cy="504056"/>
          </a:xfrm>
        </p:grpSpPr>
        <p:sp>
          <p:nvSpPr>
            <p:cNvPr id="47" name="Triângulo isósceles 46"/>
            <p:cNvSpPr/>
            <p:nvPr/>
          </p:nvSpPr>
          <p:spPr>
            <a:xfrm>
              <a:off x="6300192" y="4164559"/>
              <a:ext cx="576064" cy="504056"/>
            </a:xfrm>
            <a:prstGeom prst="triangl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3200" b="1" dirty="0" smtClean="0">
                  <a:solidFill>
                    <a:srgbClr val="FF0000"/>
                  </a:solidFill>
                </a:rPr>
                <a:t>!</a:t>
              </a:r>
              <a:endParaRPr lang="pt-BR" sz="32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48" name="Conector reto 47"/>
            <p:cNvCxnSpPr>
              <a:endCxn id="47" idx="1"/>
            </p:cNvCxnSpPr>
            <p:nvPr/>
          </p:nvCxnSpPr>
          <p:spPr>
            <a:xfrm flipV="1">
              <a:off x="4323139" y="4416587"/>
              <a:ext cx="2121069" cy="726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Grupo 67"/>
          <p:cNvGrpSpPr/>
          <p:nvPr/>
        </p:nvGrpSpPr>
        <p:grpSpPr>
          <a:xfrm>
            <a:off x="4788024" y="5888796"/>
            <a:ext cx="1800200" cy="693494"/>
            <a:chOff x="4788024" y="5888796"/>
            <a:chExt cx="1800200" cy="693494"/>
          </a:xfrm>
        </p:grpSpPr>
        <p:sp>
          <p:nvSpPr>
            <p:cNvPr id="56" name="Triângulo isósceles 55"/>
            <p:cNvSpPr/>
            <p:nvPr/>
          </p:nvSpPr>
          <p:spPr>
            <a:xfrm>
              <a:off x="6012160" y="6078234"/>
              <a:ext cx="576064" cy="504056"/>
            </a:xfrm>
            <a:prstGeom prst="triangl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3200" b="1" dirty="0" smtClean="0">
                  <a:solidFill>
                    <a:srgbClr val="FF0000"/>
                  </a:solidFill>
                </a:rPr>
                <a:t>!</a:t>
              </a:r>
              <a:endParaRPr lang="pt-BR" sz="32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57" name="Conector reto 56"/>
            <p:cNvCxnSpPr>
              <a:endCxn id="56" idx="1"/>
            </p:cNvCxnSpPr>
            <p:nvPr/>
          </p:nvCxnSpPr>
          <p:spPr>
            <a:xfrm>
              <a:off x="4788024" y="5888796"/>
              <a:ext cx="1368152" cy="44146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upo 65"/>
          <p:cNvGrpSpPr/>
          <p:nvPr/>
        </p:nvGrpSpPr>
        <p:grpSpPr>
          <a:xfrm>
            <a:off x="1547664" y="4221088"/>
            <a:ext cx="2446240" cy="1667708"/>
            <a:chOff x="1547664" y="4221088"/>
            <a:chExt cx="2446240" cy="1667708"/>
          </a:xfrm>
        </p:grpSpPr>
        <p:sp>
          <p:nvSpPr>
            <p:cNvPr id="51" name="Triângulo isósceles 50"/>
            <p:cNvSpPr/>
            <p:nvPr/>
          </p:nvSpPr>
          <p:spPr>
            <a:xfrm>
              <a:off x="1547664" y="4221088"/>
              <a:ext cx="576064" cy="504056"/>
            </a:xfrm>
            <a:prstGeom prst="triangl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3200" b="1" dirty="0" smtClean="0">
                  <a:solidFill>
                    <a:srgbClr val="FF0000"/>
                  </a:solidFill>
                </a:rPr>
                <a:t>!</a:t>
              </a:r>
              <a:endParaRPr lang="pt-BR" sz="32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52" name="Conector reto 51"/>
            <p:cNvCxnSpPr>
              <a:stCxn id="51" idx="5"/>
            </p:cNvCxnSpPr>
            <p:nvPr/>
          </p:nvCxnSpPr>
          <p:spPr>
            <a:xfrm>
              <a:off x="1979712" y="4473116"/>
              <a:ext cx="1584176" cy="47708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ector reto 60"/>
            <p:cNvCxnSpPr/>
            <p:nvPr/>
          </p:nvCxnSpPr>
          <p:spPr>
            <a:xfrm>
              <a:off x="1979712" y="4494392"/>
              <a:ext cx="2014192" cy="9148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ector reto 62"/>
            <p:cNvCxnSpPr>
              <a:stCxn id="51" idx="5"/>
            </p:cNvCxnSpPr>
            <p:nvPr/>
          </p:nvCxnSpPr>
          <p:spPr>
            <a:xfrm>
              <a:off x="1979712" y="4473116"/>
              <a:ext cx="1728192" cy="141568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13811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Onde Verificar?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pt-BR" dirty="0" smtClean="0"/>
              <a:t>Sempre que, no fluxo de execução, há uma mudança de:</a:t>
            </a:r>
          </a:p>
          <a:p>
            <a:pPr lvl="1"/>
            <a:r>
              <a:rPr lang="pt-BR" dirty="0" smtClean="0"/>
              <a:t>Nodo </a:t>
            </a:r>
          </a:p>
          <a:p>
            <a:pPr lvl="2"/>
            <a:r>
              <a:rPr lang="pt-BR" dirty="0" smtClean="0"/>
              <a:t>“</a:t>
            </a:r>
            <a:r>
              <a:rPr lang="pt-BR" i="1" dirty="0" err="1" smtClean="0"/>
              <a:t>Trust</a:t>
            </a:r>
            <a:r>
              <a:rPr lang="pt-BR" i="1" dirty="0" smtClean="0"/>
              <a:t> No </a:t>
            </a:r>
            <a:r>
              <a:rPr lang="pt-BR" i="1" dirty="0" err="1" smtClean="0"/>
              <a:t>Other</a:t>
            </a:r>
            <a:r>
              <a:rPr lang="pt-BR" dirty="0" smtClean="0"/>
              <a:t>”</a:t>
            </a:r>
            <a:endParaRPr lang="pt-BR" dirty="0"/>
          </a:p>
          <a:p>
            <a:pPr lvl="2"/>
            <a:r>
              <a:rPr lang="pt-BR" dirty="0"/>
              <a:t>Todos os nodos devem </a:t>
            </a:r>
            <a:r>
              <a:rPr lang="pt-BR" dirty="0" smtClean="0"/>
              <a:t>verificar o </a:t>
            </a:r>
            <a:r>
              <a:rPr lang="pt-BR" dirty="0"/>
              <a:t>que receberam de outros nodos (p.e.: webservices, sockets, </a:t>
            </a:r>
            <a:r>
              <a:rPr lang="pt-BR" dirty="0" err="1"/>
              <a:t>ajax</a:t>
            </a:r>
            <a:r>
              <a:rPr lang="pt-BR" dirty="0"/>
              <a:t>, importação de arquivos</a:t>
            </a:r>
            <a:r>
              <a:rPr lang="pt-BR" dirty="0" smtClean="0"/>
              <a:t>)</a:t>
            </a:r>
          </a:p>
          <a:p>
            <a:pPr lvl="2"/>
            <a:r>
              <a:rPr lang="pt-BR" dirty="0" smtClean="0"/>
              <a:t>Neste sentido os usuários são considerados nodos, assim como outros sistemas ou aplicações.</a:t>
            </a:r>
          </a:p>
          <a:p>
            <a:pPr lvl="1"/>
            <a:r>
              <a:rPr lang="pt-BR" dirty="0" smtClean="0"/>
              <a:t>Andar </a:t>
            </a:r>
          </a:p>
          <a:p>
            <a:pPr lvl="2"/>
            <a:r>
              <a:rPr lang="pt-BR" dirty="0" smtClean="0"/>
              <a:t>“</a:t>
            </a:r>
            <a:r>
              <a:rPr lang="pt-BR" i="1" dirty="0" err="1"/>
              <a:t>Don’t</a:t>
            </a:r>
            <a:r>
              <a:rPr lang="pt-BR" i="1" dirty="0"/>
              <a:t> </a:t>
            </a:r>
            <a:r>
              <a:rPr lang="pt-BR" i="1" dirty="0" err="1"/>
              <a:t>Trust</a:t>
            </a:r>
            <a:r>
              <a:rPr lang="pt-BR" i="1" dirty="0"/>
              <a:t> </a:t>
            </a:r>
            <a:r>
              <a:rPr lang="pt-BR" i="1" dirty="0" err="1" smtClean="0"/>
              <a:t>yourself</a:t>
            </a:r>
            <a:r>
              <a:rPr lang="pt-BR" dirty="0" smtClean="0"/>
              <a:t>”</a:t>
            </a:r>
          </a:p>
          <a:p>
            <a:pPr lvl="2"/>
            <a:r>
              <a:rPr lang="pt-BR" dirty="0" smtClean="0"/>
              <a:t>Todos os andares devem verificar o que receberam de </a:t>
            </a:r>
            <a:r>
              <a:rPr lang="pt-BR" dirty="0"/>
              <a:t>andares </a:t>
            </a:r>
            <a:r>
              <a:rPr lang="pt-BR" dirty="0" smtClean="0"/>
              <a:t>superiores. </a:t>
            </a:r>
          </a:p>
          <a:p>
            <a:pPr lvl="1"/>
            <a:r>
              <a:rPr lang="pt-BR" dirty="0" smtClean="0"/>
              <a:t>Camada </a:t>
            </a:r>
          </a:p>
          <a:p>
            <a:pPr lvl="2"/>
            <a:r>
              <a:rPr lang="pt-BR" i="1" dirty="0" smtClean="0"/>
              <a:t>“</a:t>
            </a:r>
            <a:r>
              <a:rPr lang="pt-BR" i="1" dirty="0" err="1" smtClean="0"/>
              <a:t>Don’t</a:t>
            </a:r>
            <a:r>
              <a:rPr lang="pt-BR" i="1" dirty="0" smtClean="0"/>
              <a:t> </a:t>
            </a:r>
            <a:r>
              <a:rPr lang="pt-BR" i="1" dirty="0" err="1" smtClean="0"/>
              <a:t>trust</a:t>
            </a:r>
            <a:r>
              <a:rPr lang="pt-BR" i="1" dirty="0" smtClean="0"/>
              <a:t> </a:t>
            </a:r>
            <a:r>
              <a:rPr lang="pt-BR" i="1" dirty="0" err="1" smtClean="0"/>
              <a:t>what</a:t>
            </a:r>
            <a:r>
              <a:rPr lang="pt-BR" i="1" dirty="0" smtClean="0"/>
              <a:t> </a:t>
            </a:r>
            <a:r>
              <a:rPr lang="pt-BR" i="1" dirty="0" err="1" smtClean="0"/>
              <a:t>others</a:t>
            </a:r>
            <a:r>
              <a:rPr lang="pt-BR" i="1" dirty="0" smtClean="0"/>
              <a:t> </a:t>
            </a:r>
            <a:r>
              <a:rPr lang="pt-BR" i="1" dirty="0" err="1" smtClean="0"/>
              <a:t>have</a:t>
            </a:r>
            <a:r>
              <a:rPr lang="pt-BR" i="1" dirty="0" smtClean="0"/>
              <a:t> </a:t>
            </a:r>
            <a:r>
              <a:rPr lang="pt-BR" i="1" dirty="0" err="1" smtClean="0"/>
              <a:t>trusted</a:t>
            </a:r>
            <a:r>
              <a:rPr lang="pt-BR" i="1" dirty="0" smtClean="0"/>
              <a:t>”</a:t>
            </a:r>
            <a:endParaRPr lang="pt-BR" i="1" dirty="0"/>
          </a:p>
          <a:p>
            <a:pPr lvl="2"/>
            <a:r>
              <a:rPr lang="pt-BR" dirty="0"/>
              <a:t>Todas </a:t>
            </a:r>
            <a:r>
              <a:rPr lang="pt-BR" dirty="0" smtClean="0"/>
              <a:t>as camadas devem </a:t>
            </a:r>
            <a:r>
              <a:rPr lang="pt-BR" dirty="0"/>
              <a:t>verificar </a:t>
            </a:r>
            <a:r>
              <a:rPr lang="pt-BR" dirty="0" smtClean="0"/>
              <a:t>o </a:t>
            </a:r>
            <a:r>
              <a:rPr lang="pt-BR" dirty="0"/>
              <a:t>que receberam de </a:t>
            </a:r>
            <a:r>
              <a:rPr lang="pt-BR" dirty="0" smtClean="0"/>
              <a:t>outras camadas</a:t>
            </a:r>
          </a:p>
          <a:p>
            <a:pPr lvl="3"/>
            <a:r>
              <a:rPr lang="pt-BR" dirty="0" smtClean="0"/>
              <a:t>Por exemplo, a API de envio de e-mail, valida o e-mail, mesmo quando o Service que a executa já validou antes, e o sistema já validou na entrada dos dados pelo usuário.</a:t>
            </a:r>
          </a:p>
          <a:p>
            <a:pPr lvl="1"/>
            <a:r>
              <a:rPr lang="pt-BR" dirty="0" smtClean="0"/>
              <a:t>Objetos </a:t>
            </a:r>
          </a:p>
          <a:p>
            <a:pPr lvl="2"/>
            <a:r>
              <a:rPr lang="pt-BR" i="1" dirty="0" smtClean="0"/>
              <a:t>“</a:t>
            </a:r>
            <a:r>
              <a:rPr lang="pt-BR" i="1" dirty="0" err="1" smtClean="0"/>
              <a:t>You</a:t>
            </a:r>
            <a:r>
              <a:rPr lang="pt-BR" i="1" dirty="0" smtClean="0"/>
              <a:t> </a:t>
            </a:r>
            <a:r>
              <a:rPr lang="pt-BR" i="1" dirty="0" err="1" smtClean="0"/>
              <a:t>can’t</a:t>
            </a:r>
            <a:r>
              <a:rPr lang="pt-BR" i="1" dirty="0" smtClean="0"/>
              <a:t> </a:t>
            </a:r>
            <a:r>
              <a:rPr lang="pt-BR" i="1" dirty="0" err="1" smtClean="0"/>
              <a:t>fool</a:t>
            </a:r>
            <a:r>
              <a:rPr lang="pt-BR" i="1" dirty="0" smtClean="0"/>
              <a:t> </a:t>
            </a:r>
            <a:r>
              <a:rPr lang="pt-BR" i="1" dirty="0"/>
              <a:t>me” ou “</a:t>
            </a:r>
            <a:r>
              <a:rPr lang="pt-BR" i="1" dirty="0" err="1"/>
              <a:t>You</a:t>
            </a:r>
            <a:r>
              <a:rPr lang="pt-BR" i="1" dirty="0"/>
              <a:t> </a:t>
            </a:r>
            <a:r>
              <a:rPr lang="pt-BR" i="1" dirty="0" err="1"/>
              <a:t>shall</a:t>
            </a:r>
            <a:r>
              <a:rPr lang="pt-BR" i="1" dirty="0"/>
              <a:t> </a:t>
            </a:r>
            <a:r>
              <a:rPr lang="pt-BR" i="1" dirty="0" err="1"/>
              <a:t>not</a:t>
            </a:r>
            <a:r>
              <a:rPr lang="pt-BR" i="1" dirty="0"/>
              <a:t> </a:t>
            </a:r>
            <a:r>
              <a:rPr lang="pt-BR" i="1" dirty="0" err="1"/>
              <a:t>pass</a:t>
            </a:r>
            <a:r>
              <a:rPr lang="pt-BR" i="1" dirty="0"/>
              <a:t>!” </a:t>
            </a:r>
            <a:endParaRPr lang="pt-BR" i="1" dirty="0" smtClean="0"/>
          </a:p>
          <a:p>
            <a:pPr lvl="3"/>
            <a:r>
              <a:rPr lang="pt-BR" dirty="0" smtClean="0"/>
              <a:t>Todos </a:t>
            </a:r>
            <a:r>
              <a:rPr lang="pt-BR" dirty="0"/>
              <a:t>os métodos </a:t>
            </a:r>
            <a:r>
              <a:rPr lang="pt-BR" dirty="0" smtClean="0"/>
              <a:t>públicos </a:t>
            </a:r>
            <a:r>
              <a:rPr lang="pt-BR" dirty="0"/>
              <a:t>devem realizar consistência </a:t>
            </a:r>
          </a:p>
          <a:p>
            <a:pPr lvl="3"/>
            <a:r>
              <a:rPr lang="pt-BR" dirty="0"/>
              <a:t>Todos os métodos públicos devem realizar </a:t>
            </a:r>
            <a:r>
              <a:rPr lang="pt-BR" dirty="0" smtClean="0"/>
              <a:t>validação</a:t>
            </a:r>
          </a:p>
          <a:p>
            <a:pPr lvl="2"/>
            <a:r>
              <a:rPr lang="pt-BR" i="1" dirty="0"/>
              <a:t>“</a:t>
            </a:r>
            <a:r>
              <a:rPr lang="pt-BR" i="1" dirty="0" err="1"/>
              <a:t>It’s</a:t>
            </a:r>
            <a:r>
              <a:rPr lang="pt-BR" i="1" dirty="0"/>
              <a:t> </a:t>
            </a:r>
            <a:r>
              <a:rPr lang="pt-BR" i="1" dirty="0" err="1"/>
              <a:t>my</a:t>
            </a:r>
            <a:r>
              <a:rPr lang="pt-BR" i="1" dirty="0"/>
              <a:t> </a:t>
            </a:r>
            <a:r>
              <a:rPr lang="pt-BR" i="1" dirty="0" err="1"/>
              <a:t>code</a:t>
            </a:r>
            <a:r>
              <a:rPr lang="pt-BR" i="1" dirty="0"/>
              <a:t> </a:t>
            </a:r>
            <a:r>
              <a:rPr lang="pt-BR" i="1" dirty="0" err="1"/>
              <a:t>and</a:t>
            </a:r>
            <a:r>
              <a:rPr lang="pt-BR" i="1" dirty="0"/>
              <a:t> I </a:t>
            </a:r>
            <a:r>
              <a:rPr lang="pt-BR" i="1" dirty="0" err="1" smtClean="0"/>
              <a:t>trust</a:t>
            </a:r>
            <a:r>
              <a:rPr lang="pt-BR" i="1" dirty="0"/>
              <a:t> </a:t>
            </a:r>
            <a:r>
              <a:rPr lang="pt-BR" i="1" dirty="0" err="1" smtClean="0"/>
              <a:t>what</a:t>
            </a:r>
            <a:r>
              <a:rPr lang="pt-BR" i="1" dirty="0" smtClean="0"/>
              <a:t> I </a:t>
            </a:r>
            <a:r>
              <a:rPr lang="pt-BR" i="1" dirty="0" err="1" smtClean="0"/>
              <a:t>want</a:t>
            </a:r>
            <a:r>
              <a:rPr lang="pt-BR" i="1" dirty="0" smtClean="0"/>
              <a:t> </a:t>
            </a:r>
            <a:r>
              <a:rPr lang="pt-BR" i="1" dirty="0" err="1"/>
              <a:t>to</a:t>
            </a:r>
            <a:r>
              <a:rPr lang="pt-BR" i="1" dirty="0" smtClean="0"/>
              <a:t>”</a:t>
            </a:r>
          </a:p>
          <a:p>
            <a:pPr lvl="3"/>
            <a:r>
              <a:rPr lang="pt-BR" dirty="0" smtClean="0"/>
              <a:t>Métodos privados não precisam de validação, mas podem precisar de consistência. Cada objeto sabe o que precisa ser feito para garantir a sua integridade interna</a:t>
            </a:r>
            <a:endParaRPr lang="pt-BR" dirty="0"/>
          </a:p>
          <a:p>
            <a:pPr lvl="3"/>
            <a:endParaRPr lang="pt-BR" dirty="0"/>
          </a:p>
          <a:p>
            <a:pPr marL="393192" lvl="1" indent="0">
              <a:buNone/>
            </a:pPr>
            <a:endParaRPr lang="pt-BR" dirty="0" smtClean="0"/>
          </a:p>
          <a:p>
            <a:pPr lvl="2"/>
            <a:endParaRPr lang="pt-BR" dirty="0"/>
          </a:p>
          <a:p>
            <a:pPr marL="667512" lvl="2" indent="0">
              <a:buNone/>
            </a:pPr>
            <a:endParaRPr lang="pt-BR" dirty="0" smtClean="0"/>
          </a:p>
          <a:p>
            <a:pPr lvl="1"/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40138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Como validar 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1520" y="1935480"/>
            <a:ext cx="8640960" cy="4389120"/>
          </a:xfrm>
        </p:spPr>
        <p:txBody>
          <a:bodyPr/>
          <a:lstStyle/>
          <a:p>
            <a:r>
              <a:rPr lang="pt-BR" dirty="0" smtClean="0"/>
              <a:t>Sequência de Decisões</a:t>
            </a:r>
          </a:p>
          <a:p>
            <a:pPr lvl="1"/>
            <a:r>
              <a:rPr lang="pt-BR" dirty="0" err="1" smtClean="0"/>
              <a:t>If-else</a:t>
            </a:r>
            <a:endParaRPr lang="pt-BR" dirty="0" smtClean="0"/>
          </a:p>
          <a:p>
            <a:pPr lvl="1"/>
            <a:r>
              <a:rPr lang="pt-BR" dirty="0" err="1" smtClean="0"/>
              <a:t>If-else-if</a:t>
            </a:r>
            <a:endParaRPr lang="pt-BR" dirty="0" smtClean="0"/>
          </a:p>
          <a:p>
            <a:pPr lvl="1"/>
            <a:r>
              <a:rPr lang="pt-BR" dirty="0" smtClean="0"/>
              <a:t>Switch</a:t>
            </a:r>
          </a:p>
          <a:p>
            <a:r>
              <a:rPr lang="pt-BR" dirty="0" smtClean="0"/>
              <a:t>Sequência condicional de Decisões (</a:t>
            </a:r>
            <a:r>
              <a:rPr lang="pt-BR" dirty="0" err="1" smtClean="0"/>
              <a:t>if</a:t>
            </a:r>
            <a:r>
              <a:rPr lang="pt-BR" dirty="0" smtClean="0"/>
              <a:t> de </a:t>
            </a:r>
            <a:r>
              <a:rPr lang="pt-BR" dirty="0" err="1" smtClean="0"/>
              <a:t>if</a:t>
            </a:r>
            <a:r>
              <a:rPr lang="pt-BR" dirty="0" smtClean="0"/>
              <a:t>)</a:t>
            </a:r>
          </a:p>
          <a:p>
            <a:r>
              <a:rPr lang="pt-BR" dirty="0" smtClean="0"/>
              <a:t>Repetição condicional de Decisões  (</a:t>
            </a:r>
            <a:r>
              <a:rPr lang="pt-BR" dirty="0" err="1" smtClean="0"/>
              <a:t>while</a:t>
            </a:r>
            <a:r>
              <a:rPr lang="pt-BR" dirty="0" smtClean="0"/>
              <a:t> de </a:t>
            </a:r>
            <a:r>
              <a:rPr lang="pt-BR" dirty="0" err="1" smtClean="0"/>
              <a:t>if</a:t>
            </a:r>
            <a:r>
              <a:rPr lang="pt-BR" dirty="0" smtClean="0"/>
              <a:t>)</a:t>
            </a:r>
          </a:p>
          <a:p>
            <a:r>
              <a:rPr lang="pt-BR" dirty="0" smtClean="0"/>
              <a:t>Sequência condicional de Repetições condicionais de Decisões ( </a:t>
            </a:r>
            <a:r>
              <a:rPr lang="pt-BR" dirty="0" err="1" smtClean="0"/>
              <a:t>if</a:t>
            </a:r>
            <a:r>
              <a:rPr lang="pt-BR" dirty="0" smtClean="0"/>
              <a:t> de </a:t>
            </a:r>
            <a:r>
              <a:rPr lang="pt-BR" dirty="0" err="1" smtClean="0"/>
              <a:t>while</a:t>
            </a:r>
            <a:r>
              <a:rPr lang="pt-BR" dirty="0" smtClean="0"/>
              <a:t> de </a:t>
            </a:r>
            <a:r>
              <a:rPr lang="pt-BR" dirty="0" err="1" smtClean="0"/>
              <a:t>if</a:t>
            </a:r>
            <a:r>
              <a:rPr lang="pt-BR" dirty="0" smtClean="0"/>
              <a:t>)</a:t>
            </a:r>
          </a:p>
          <a:p>
            <a:r>
              <a:rPr lang="pt-BR" dirty="0" smtClean="0"/>
              <a:t>Frameworks de Validação</a:t>
            </a:r>
          </a:p>
        </p:txBody>
      </p:sp>
    </p:spTree>
    <p:extLst>
      <p:ext uri="{BB962C8B-B14F-4D97-AF65-F5344CB8AC3E}">
        <p14:creationId xmlns:p14="http://schemas.microsoft.com/office/powerpoint/2010/main" val="1353909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12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pt-BR" sz="12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IList</a:t>
            </a:r>
            <a:r>
              <a:rPr lang="pt-BR" sz="12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pt-BR" sz="12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EconomicSubActivity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 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FindEconomicSubActivities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( </a:t>
            </a:r>
            <a:r>
              <a:rPr lang="pt-BR" sz="1200" dirty="0" err="1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EconomicActivity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activity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        </a:t>
            </a:r>
          </a:p>
          <a:p>
            <a:pPr marL="0" indent="0"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{            </a:t>
            </a:r>
          </a:p>
          <a:p>
            <a:pPr marL="0" indent="0">
              <a:buNone/>
            </a:pPr>
            <a:r>
              <a:rPr lang="pt-B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pt-B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 </a:t>
            </a:r>
            <a:r>
              <a:rPr lang="pt-BR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activity</a:t>
            </a:r>
            <a:r>
              <a:rPr lang="pt-B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pt-BR" sz="12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pt-B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){ </a:t>
            </a:r>
            <a:r>
              <a:rPr lang="pt-BR" sz="1200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pt-BR" sz="1200" dirty="0" smtClean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Consistência</a:t>
            </a:r>
            <a:endParaRPr lang="pt-BR" sz="1200" dirty="0">
              <a:solidFill>
                <a:schemeClr val="accent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lang="pt-BR" sz="12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throw</a:t>
            </a:r>
            <a:r>
              <a:rPr lang="pt-B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pt-B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ArgumentNullException</a:t>
            </a:r>
            <a:r>
              <a:rPr lang="pt-B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</a:t>
            </a:r>
            <a:r>
              <a:rPr lang="pt-BR" sz="1200" dirty="0" err="1">
                <a:solidFill>
                  <a:srgbClr val="FF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EconomicActivity</a:t>
            </a:r>
            <a:r>
              <a:rPr lang="pt-BR" sz="1200" dirty="0">
                <a:solidFill>
                  <a:srgbClr val="FF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200" dirty="0" err="1" smtClean="0">
                <a:solidFill>
                  <a:srgbClr val="FF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pt-BR" sz="1200" dirty="0" smtClean="0">
                <a:solidFill>
                  <a:srgbClr val="FF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200" dirty="0" err="1" smtClean="0">
                <a:solidFill>
                  <a:srgbClr val="FF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required</a:t>
            </a:r>
            <a:r>
              <a:rPr lang="pt-B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”)</a:t>
            </a:r>
            <a:endParaRPr lang="pt-B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}</a:t>
            </a:r>
          </a:p>
          <a:p>
            <a:pPr marL="0" indent="0">
              <a:buNone/>
            </a:pPr>
            <a:r>
              <a:rPr lang="pt-B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12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pt-B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DoRealFind</a:t>
            </a:r>
            <a:r>
              <a:rPr lang="pt-B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activity</a:t>
            </a:r>
            <a:r>
              <a:rPr lang="pt-B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pt-B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pt-BR" sz="1200" dirty="0">
              <a:solidFill>
                <a:schemeClr val="accent1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12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pt-BR" sz="1200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2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pt-BR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CountEconomicSubActivities</a:t>
            </a:r>
            <a:r>
              <a:rPr lang="pt-B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pt-BR" sz="12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EconomicActivity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activity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        </a:t>
            </a:r>
          </a:p>
          <a:p>
            <a:pPr marL="0" indent="0"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{           </a:t>
            </a:r>
            <a:endParaRPr lang="pt-BR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pt-B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pt-B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FindEconomicSubActivities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activity</a:t>
            </a:r>
            <a:r>
              <a:rPr lang="pt-B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pt-BR" sz="1200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pt-BR" sz="1200" dirty="0" smtClean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Delegação </a:t>
            </a:r>
            <a:r>
              <a:rPr lang="pt-BR" sz="1200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 </a:t>
            </a:r>
            <a:r>
              <a:rPr lang="pt-BR" sz="1200" dirty="0" smtClean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consistência </a:t>
            </a:r>
            <a:r>
              <a:rPr lang="pt-BR" sz="12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endParaRPr lang="pt-BR" sz="12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( </a:t>
            </a:r>
            <a:r>
              <a:rPr lang="pt-BR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</a:t>
            </a:r>
            <a:r>
              <a:rPr lang="pt-B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pt-BR" sz="1200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pt-BR" sz="12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|| </a:t>
            </a:r>
            <a:r>
              <a:rPr lang="pt-BR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list.Count</a:t>
            </a:r>
            <a:r>
              <a:rPr lang="pt-B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== 0){ </a:t>
            </a:r>
            <a:r>
              <a:rPr lang="pt-BR" sz="1200" dirty="0" smtClean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Validação</a:t>
            </a:r>
            <a:endParaRPr lang="pt-BR" sz="1200" dirty="0">
              <a:solidFill>
                <a:schemeClr val="accent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pt-BR" sz="12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throw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  <a:r>
              <a:rPr lang="pt-B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</a:t>
            </a:r>
            <a:r>
              <a:rPr lang="pt-BR" sz="1200" dirty="0" err="1" smtClean="0">
                <a:solidFill>
                  <a:srgbClr val="FF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Expected</a:t>
            </a:r>
            <a:r>
              <a:rPr lang="pt-BR" sz="1200" dirty="0" smtClean="0">
                <a:solidFill>
                  <a:srgbClr val="FF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200" dirty="0" err="1" smtClean="0">
                <a:solidFill>
                  <a:srgbClr val="FF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pt-BR" sz="1200" dirty="0" smtClean="0">
                <a:solidFill>
                  <a:srgbClr val="FF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200" dirty="0" err="1" smtClean="0">
                <a:solidFill>
                  <a:srgbClr val="FF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lang="pt-BR" sz="1200" dirty="0" smtClean="0">
                <a:solidFill>
                  <a:srgbClr val="FF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200" dirty="0" err="1" smtClean="0">
                <a:solidFill>
                  <a:srgbClr val="FF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sub-economic</a:t>
            </a:r>
            <a:r>
              <a:rPr lang="pt-BR" sz="1200" dirty="0" smtClean="0">
                <a:solidFill>
                  <a:srgbClr val="FF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200" dirty="0" err="1" smtClean="0">
                <a:solidFill>
                  <a:srgbClr val="FF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ativities</a:t>
            </a:r>
            <a:r>
              <a:rPr lang="pt-BR" sz="1200" dirty="0" smtClean="0">
                <a:solidFill>
                  <a:srgbClr val="FF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200" dirty="0" err="1" smtClean="0">
                <a:solidFill>
                  <a:srgbClr val="FF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pt-BR" sz="1200" dirty="0" smtClean="0">
                <a:solidFill>
                  <a:srgbClr val="FF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200" dirty="0" err="1">
                <a:solidFill>
                  <a:srgbClr val="FF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required</a:t>
            </a:r>
            <a:r>
              <a:rPr lang="pt-B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”);</a:t>
            </a:r>
            <a:endParaRPr lang="pt-B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12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pt-B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list.Count</a:t>
            </a:r>
            <a:r>
              <a:rPr lang="pt-B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pt-B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pt-BR" sz="1200" dirty="0">
              <a:solidFill>
                <a:schemeClr val="accent1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pt-BR" sz="1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0174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Consistência Manual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Complexo</a:t>
            </a:r>
          </a:p>
          <a:p>
            <a:pPr lvl="1"/>
            <a:r>
              <a:rPr lang="pt-BR" dirty="0" smtClean="0"/>
              <a:t>Lembrar de todas as regras</a:t>
            </a:r>
          </a:p>
          <a:p>
            <a:r>
              <a:rPr lang="pt-BR" dirty="0" smtClean="0"/>
              <a:t>Repetitivo</a:t>
            </a:r>
          </a:p>
          <a:p>
            <a:pPr lvl="1"/>
            <a:r>
              <a:rPr lang="pt-BR" dirty="0" smtClean="0"/>
              <a:t>Não se aproveita o código e leva a programação por </a:t>
            </a:r>
            <a:r>
              <a:rPr lang="pt-BR" dirty="0" err="1" smtClean="0"/>
              <a:t>copy</a:t>
            </a:r>
            <a:r>
              <a:rPr lang="pt-BR" dirty="0" smtClean="0"/>
              <a:t>-paste (PCP) ou delegação</a:t>
            </a:r>
          </a:p>
          <a:p>
            <a:r>
              <a:rPr lang="pt-BR" dirty="0" smtClean="0"/>
              <a:t>Fácil de Esquecer</a:t>
            </a:r>
          </a:p>
          <a:p>
            <a:pPr lvl="1"/>
            <a:r>
              <a:rPr lang="pt-BR" dirty="0" smtClean="0"/>
              <a:t>Escrever o mesmo código todas as vezes</a:t>
            </a:r>
          </a:p>
          <a:p>
            <a:r>
              <a:rPr lang="pt-BR" dirty="0"/>
              <a:t>C</a:t>
            </a:r>
            <a:r>
              <a:rPr lang="pt-BR" dirty="0" smtClean="0"/>
              <a:t>hato</a:t>
            </a:r>
          </a:p>
          <a:p>
            <a:pPr lvl="1"/>
            <a:r>
              <a:rPr lang="pt-BR" dirty="0" smtClean="0"/>
              <a:t>É simplesmente muito mecânico para ser divertido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07195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Consistência Manual - Opções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pt-BR" dirty="0" smtClean="0"/>
              <a:t>Conjunto de classes (Camada/Library) para encapsular as regras e comandos mais usados de uma forma conveniente de usar.</a:t>
            </a:r>
          </a:p>
          <a:p>
            <a:pPr lvl="1"/>
            <a:r>
              <a:rPr lang="pt-BR" dirty="0" smtClean="0"/>
              <a:t>O Programador ainda tem que lembrar de usar estas classes e saber minimamente como usá-las</a:t>
            </a:r>
          </a:p>
          <a:p>
            <a:r>
              <a:rPr lang="pt-BR" dirty="0" smtClean="0"/>
              <a:t>Utilização de AOP junto com o conjunto de classes para forçar a verificação mesmo quando o programador se esquece. </a:t>
            </a:r>
          </a:p>
          <a:p>
            <a:pPr lvl="1"/>
            <a:r>
              <a:rPr lang="pt-BR" dirty="0" smtClean="0"/>
              <a:t>Pode obrigar a que todas as classes passem por AOP</a:t>
            </a:r>
          </a:p>
          <a:p>
            <a:r>
              <a:rPr lang="pt-BR" dirty="0" smtClean="0"/>
              <a:t>Utilização de </a:t>
            </a:r>
            <a:r>
              <a:rPr lang="pt-BR" dirty="0" err="1" smtClean="0"/>
              <a:t>Pos</a:t>
            </a:r>
            <a:r>
              <a:rPr lang="pt-BR" dirty="0" smtClean="0"/>
              <a:t>-processadores. Um programa especifico analisa o código e/ou o compilado para descobrir problemas</a:t>
            </a:r>
          </a:p>
          <a:p>
            <a:pPr lvl="1"/>
            <a:r>
              <a:rPr lang="pt-BR" dirty="0" smtClean="0"/>
              <a:t>Ainda é possível esquecer ou ignorar os resultados.</a:t>
            </a:r>
          </a:p>
          <a:p>
            <a:r>
              <a:rPr lang="pt-BR" dirty="0" smtClean="0"/>
              <a:t>Utilização </a:t>
            </a:r>
            <a:r>
              <a:rPr lang="pt-BR" dirty="0"/>
              <a:t>de </a:t>
            </a:r>
            <a:r>
              <a:rPr lang="pt-BR" dirty="0" err="1"/>
              <a:t>Pré</a:t>
            </a:r>
            <a:r>
              <a:rPr lang="pt-BR" dirty="0"/>
              <a:t>-Processadores de compilação. O compilador faz o trabalho e trava a compilação se encontrar </a:t>
            </a:r>
            <a:r>
              <a:rPr lang="pt-BR" dirty="0" smtClean="0"/>
              <a:t>problemas.</a:t>
            </a:r>
          </a:p>
          <a:p>
            <a:pPr lvl="1"/>
            <a:r>
              <a:rPr lang="pt-BR" dirty="0" smtClean="0"/>
              <a:t>É a melhor opção, mas precisa de suporte do compilador.</a:t>
            </a:r>
            <a:endParaRPr lang="pt-BR" dirty="0"/>
          </a:p>
          <a:p>
            <a:pPr lvl="1"/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550005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Consistência pelo Compilador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É a tendência moderna</a:t>
            </a:r>
          </a:p>
          <a:p>
            <a:r>
              <a:rPr lang="pt-BR" dirty="0" smtClean="0"/>
              <a:t>Modificar o compilador para entender regras especiais</a:t>
            </a:r>
          </a:p>
          <a:p>
            <a:pPr lvl="1"/>
            <a:r>
              <a:rPr lang="pt-BR" dirty="0" smtClean="0"/>
              <a:t>Através de anotações do código</a:t>
            </a:r>
          </a:p>
          <a:p>
            <a:pPr lvl="1"/>
            <a:r>
              <a:rPr lang="pt-BR" dirty="0" smtClean="0"/>
              <a:t>Através de inspeção do código</a:t>
            </a:r>
          </a:p>
          <a:p>
            <a:pPr lvl="1"/>
            <a:r>
              <a:rPr lang="pt-BR" dirty="0" smtClean="0"/>
              <a:t>Através de </a:t>
            </a:r>
            <a:r>
              <a:rPr lang="pt-BR" i="1" dirty="0" err="1" smtClean="0"/>
              <a:t>plugins</a:t>
            </a:r>
            <a:r>
              <a:rPr lang="pt-BR" dirty="0" smtClean="0"/>
              <a:t> (extensões do compilador) </a:t>
            </a:r>
          </a:p>
          <a:p>
            <a:r>
              <a:rPr lang="pt-BR" dirty="0" smtClean="0"/>
              <a:t>Compiladores </a:t>
            </a:r>
          </a:p>
          <a:p>
            <a:pPr lvl="1"/>
            <a:r>
              <a:rPr lang="pt-BR" dirty="0" smtClean="0"/>
              <a:t>Oracle Java 8 </a:t>
            </a:r>
          </a:p>
          <a:p>
            <a:pPr lvl="2"/>
            <a:r>
              <a:rPr lang="pt-BR" dirty="0" err="1" smtClean="0"/>
              <a:t>Type</a:t>
            </a:r>
            <a:r>
              <a:rPr lang="pt-BR" dirty="0" smtClean="0"/>
              <a:t> </a:t>
            </a:r>
            <a:r>
              <a:rPr lang="pt-BR" dirty="0" err="1" smtClean="0"/>
              <a:t>Annotations</a:t>
            </a:r>
            <a:r>
              <a:rPr lang="pt-BR" dirty="0" smtClean="0"/>
              <a:t> </a:t>
            </a:r>
          </a:p>
          <a:p>
            <a:pPr lvl="3"/>
            <a:r>
              <a:rPr lang="pt-BR" sz="1600" dirty="0" err="1" smtClean="0"/>
              <a:t>public</a:t>
            </a:r>
            <a:r>
              <a:rPr lang="pt-BR" sz="1600" dirty="0" smtClean="0"/>
              <a:t> </a:t>
            </a:r>
            <a:r>
              <a:rPr lang="pt-BR" sz="1600" dirty="0">
                <a:solidFill>
                  <a:srgbClr val="FFC000"/>
                </a:solidFill>
              </a:rPr>
              <a:t>@</a:t>
            </a:r>
            <a:r>
              <a:rPr lang="pt-BR" sz="1600" dirty="0" err="1">
                <a:solidFill>
                  <a:srgbClr val="FFC000"/>
                </a:solidFill>
              </a:rPr>
              <a:t>NotNull</a:t>
            </a:r>
            <a:r>
              <a:rPr lang="pt-BR" sz="1600" dirty="0">
                <a:solidFill>
                  <a:srgbClr val="FFC000"/>
                </a:solidFill>
              </a:rPr>
              <a:t> </a:t>
            </a:r>
            <a:r>
              <a:rPr lang="pt-BR" sz="1600" dirty="0" err="1" smtClean="0"/>
              <a:t>List</a:t>
            </a:r>
            <a:r>
              <a:rPr lang="pt-BR" sz="1600" dirty="0" smtClean="0"/>
              <a:t>&lt;</a:t>
            </a:r>
            <a:r>
              <a:rPr lang="pt-BR" sz="1600" dirty="0" smtClean="0">
                <a:solidFill>
                  <a:srgbClr val="FFC000"/>
                </a:solidFill>
              </a:rPr>
              <a:t>@</a:t>
            </a:r>
            <a:r>
              <a:rPr lang="pt-BR" sz="1600" dirty="0" err="1" smtClean="0">
                <a:solidFill>
                  <a:srgbClr val="FFC000"/>
                </a:solidFill>
              </a:rPr>
              <a:t>NotNull</a:t>
            </a:r>
            <a:r>
              <a:rPr lang="pt-BR" sz="1600" dirty="0" smtClean="0">
                <a:solidFill>
                  <a:srgbClr val="FFC000"/>
                </a:solidFill>
              </a:rPr>
              <a:t> </a:t>
            </a:r>
            <a:r>
              <a:rPr lang="pt-BR" sz="1600" dirty="0" smtClean="0"/>
              <a:t>T&gt; </a:t>
            </a:r>
            <a:r>
              <a:rPr lang="pt-BR" sz="1600" dirty="0" err="1" smtClean="0"/>
              <a:t>Get</a:t>
            </a:r>
            <a:r>
              <a:rPr lang="pt-BR" sz="1600" dirty="0" smtClean="0"/>
              <a:t>()</a:t>
            </a:r>
          </a:p>
          <a:p>
            <a:pPr lvl="3"/>
            <a:r>
              <a:rPr lang="pt-BR" sz="1600" dirty="0" err="1" smtClean="0"/>
              <a:t>public</a:t>
            </a:r>
            <a:r>
              <a:rPr lang="pt-BR" sz="1600" dirty="0" smtClean="0"/>
              <a:t> </a:t>
            </a:r>
            <a:r>
              <a:rPr lang="pt-BR" sz="1600" dirty="0" smtClean="0">
                <a:solidFill>
                  <a:srgbClr val="FFC000"/>
                </a:solidFill>
              </a:rPr>
              <a:t>@</a:t>
            </a:r>
            <a:r>
              <a:rPr lang="pt-BR" sz="1600" dirty="0" err="1" smtClean="0">
                <a:solidFill>
                  <a:srgbClr val="FFC000"/>
                </a:solidFill>
              </a:rPr>
              <a:t>NotNull</a:t>
            </a:r>
            <a:r>
              <a:rPr lang="pt-BR" sz="1600" dirty="0" smtClean="0">
                <a:solidFill>
                  <a:srgbClr val="FFC000"/>
                </a:solidFill>
              </a:rPr>
              <a:t> </a:t>
            </a:r>
            <a:r>
              <a:rPr lang="pt-BR" sz="1600" dirty="0" err="1" smtClean="0"/>
              <a:t>Optional</a:t>
            </a:r>
            <a:r>
              <a:rPr lang="pt-BR" sz="1600" dirty="0" smtClean="0"/>
              <a:t>&lt;T&gt; </a:t>
            </a:r>
            <a:r>
              <a:rPr lang="pt-BR" sz="1600" dirty="0" err="1" smtClean="0"/>
              <a:t>Get</a:t>
            </a:r>
            <a:r>
              <a:rPr lang="pt-BR" sz="1600" dirty="0" smtClean="0"/>
              <a:t>();  </a:t>
            </a:r>
            <a:r>
              <a:rPr lang="pt-BR" sz="1600" dirty="0" smtClean="0">
                <a:solidFill>
                  <a:srgbClr val="00B050"/>
                </a:solidFill>
              </a:rPr>
              <a:t>// auto ?</a:t>
            </a:r>
            <a:endParaRPr lang="pt-BR" sz="1600" dirty="0">
              <a:solidFill>
                <a:srgbClr val="00B050"/>
              </a:solidFill>
            </a:endParaRPr>
          </a:p>
          <a:p>
            <a:pPr lvl="2"/>
            <a:r>
              <a:rPr lang="pt-BR" dirty="0" smtClean="0"/>
              <a:t>The </a:t>
            </a:r>
            <a:r>
              <a:rPr lang="pt-BR" dirty="0" err="1" smtClean="0"/>
              <a:t>Check</a:t>
            </a:r>
            <a:r>
              <a:rPr lang="pt-BR" dirty="0" smtClean="0"/>
              <a:t> Framework</a:t>
            </a:r>
          </a:p>
          <a:p>
            <a:pPr lvl="1"/>
            <a:r>
              <a:rPr lang="pt-BR" dirty="0" smtClean="0"/>
              <a:t>Scala </a:t>
            </a:r>
            <a:r>
              <a:rPr lang="pt-BR" dirty="0" err="1" smtClean="0"/>
              <a:t>Compiler</a:t>
            </a:r>
            <a:r>
              <a:rPr lang="pt-BR" dirty="0" smtClean="0"/>
              <a:t> </a:t>
            </a:r>
            <a:r>
              <a:rPr lang="pt-BR" dirty="0" err="1" smtClean="0"/>
              <a:t>Plugins</a:t>
            </a:r>
            <a:r>
              <a:rPr lang="pt-BR" dirty="0" smtClean="0"/>
              <a:t> </a:t>
            </a:r>
          </a:p>
          <a:p>
            <a:pPr lvl="1"/>
            <a:r>
              <a:rPr lang="pt-BR" dirty="0" smtClean="0"/>
              <a:t>Microsoft </a:t>
            </a:r>
            <a:r>
              <a:rPr lang="pt-BR" dirty="0" err="1" smtClean="0"/>
              <a:t>Roslyn</a:t>
            </a:r>
            <a:r>
              <a:rPr lang="pt-BR" dirty="0" smtClean="0"/>
              <a:t> </a:t>
            </a:r>
            <a:r>
              <a:rPr lang="pt-BR" dirty="0" err="1" smtClean="0"/>
              <a:t>Compiler</a:t>
            </a:r>
            <a:r>
              <a:rPr lang="pt-BR" dirty="0" smtClean="0"/>
              <a:t> Platform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8797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PropertyBag</a:t>
            </a:r>
            <a:r>
              <a:rPr lang="pt-BR" dirty="0" smtClean="0"/>
              <a:t> </a:t>
            </a:r>
            <a:r>
              <a:rPr lang="pt-BR" dirty="0" err="1" smtClean="0"/>
              <a:t>Pattern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Um objeto que contém apenas propriedades</a:t>
            </a:r>
          </a:p>
          <a:p>
            <a:pPr lvl="1"/>
            <a:r>
              <a:rPr lang="pt-BR" dirty="0" smtClean="0"/>
              <a:t>As propriedades podem ser </a:t>
            </a:r>
            <a:r>
              <a:rPr lang="pt-BR" dirty="0" err="1" smtClean="0"/>
              <a:t>readonly</a:t>
            </a:r>
            <a:r>
              <a:rPr lang="pt-BR" dirty="0" smtClean="0"/>
              <a:t> – normalmente associadas a algum cálculo/algoritmo envolvendo as outras propriedades</a:t>
            </a:r>
          </a:p>
          <a:p>
            <a:pPr lvl="1"/>
            <a:r>
              <a:rPr lang="pt-BR" dirty="0"/>
              <a:t>As propriedades podem ser </a:t>
            </a:r>
            <a:r>
              <a:rPr lang="pt-BR" dirty="0" err="1" smtClean="0"/>
              <a:t>writeonly</a:t>
            </a:r>
            <a:r>
              <a:rPr lang="pt-BR" dirty="0" smtClean="0"/>
              <a:t> – normalmente em conjunção com propriedades </a:t>
            </a:r>
            <a:r>
              <a:rPr lang="pt-BR" dirty="0" err="1" smtClean="0"/>
              <a:t>readonly</a:t>
            </a:r>
            <a:endParaRPr lang="pt-BR" dirty="0" smtClean="0"/>
          </a:p>
          <a:p>
            <a:r>
              <a:rPr lang="pt-BR" dirty="0" smtClean="0"/>
              <a:t>Padrões derivados</a:t>
            </a:r>
          </a:p>
          <a:p>
            <a:pPr lvl="1"/>
            <a:r>
              <a:rPr lang="pt-BR" dirty="0" smtClean="0"/>
              <a:t>(D)TO – (Data) </a:t>
            </a:r>
            <a:r>
              <a:rPr lang="pt-BR" dirty="0" err="1" smtClean="0"/>
              <a:t>Transfer</a:t>
            </a:r>
            <a:r>
              <a:rPr lang="pt-BR" dirty="0" smtClean="0"/>
              <a:t> </a:t>
            </a:r>
            <a:r>
              <a:rPr lang="pt-BR" dirty="0" err="1" smtClean="0"/>
              <a:t>Object</a:t>
            </a:r>
            <a:r>
              <a:rPr lang="pt-BR" dirty="0" smtClean="0"/>
              <a:t> = </a:t>
            </a:r>
            <a:r>
              <a:rPr lang="pt-BR" dirty="0" err="1" smtClean="0"/>
              <a:t>PropertyBag</a:t>
            </a:r>
            <a:r>
              <a:rPr lang="pt-BR" dirty="0" smtClean="0"/>
              <a:t> </a:t>
            </a:r>
            <a:r>
              <a:rPr lang="pt-BR" dirty="0" err="1" smtClean="0"/>
              <a:t>serializável</a:t>
            </a:r>
            <a:endParaRPr lang="pt-BR" dirty="0" smtClean="0"/>
          </a:p>
          <a:p>
            <a:r>
              <a:rPr lang="pt-BR" dirty="0"/>
              <a:t>Um objeto que não contém regras sobre os valores das </a:t>
            </a:r>
            <a:r>
              <a:rPr lang="pt-BR" dirty="0" smtClean="0"/>
              <a:t>propriedades</a:t>
            </a:r>
          </a:p>
          <a:p>
            <a:pPr lvl="1"/>
            <a:r>
              <a:rPr lang="pt-BR" dirty="0" smtClean="0"/>
              <a:t>Então precisa de validação por meios externos. A validação depende do contexto que recebe o objeto e não do objeto em si.</a:t>
            </a:r>
          </a:p>
          <a:p>
            <a:pPr lvl="1"/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899660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Validação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pt-BR" dirty="0" smtClean="0"/>
              <a:t>De Valores de Propriedades</a:t>
            </a:r>
          </a:p>
          <a:p>
            <a:pPr lvl="1"/>
            <a:r>
              <a:rPr lang="pt-BR" dirty="0" smtClean="0"/>
              <a:t>Dado Vazio/Obrigatório</a:t>
            </a:r>
          </a:p>
          <a:p>
            <a:pPr lvl="1"/>
            <a:r>
              <a:rPr lang="pt-BR" dirty="0" smtClean="0"/>
              <a:t>Em um Intervalo (datas , quantidades) </a:t>
            </a:r>
          </a:p>
          <a:p>
            <a:pPr lvl="1"/>
            <a:r>
              <a:rPr lang="pt-BR" dirty="0" err="1" smtClean="0"/>
              <a:t>Url</a:t>
            </a:r>
            <a:r>
              <a:rPr lang="pt-BR" dirty="0" smtClean="0"/>
              <a:t>, e-mail, CNPJ, CPF, CEP, ... </a:t>
            </a:r>
          </a:p>
          <a:p>
            <a:r>
              <a:rPr lang="pt-BR" dirty="0" smtClean="0"/>
              <a:t>De Agregados de Propriedades (</a:t>
            </a:r>
            <a:r>
              <a:rPr lang="pt-BR" dirty="0" err="1" smtClean="0"/>
              <a:t>PropertyBag</a:t>
            </a:r>
            <a:r>
              <a:rPr lang="pt-BR" dirty="0" smtClean="0"/>
              <a:t> </a:t>
            </a:r>
            <a:r>
              <a:rPr lang="pt-BR" dirty="0" err="1" smtClean="0"/>
              <a:t>pattern</a:t>
            </a:r>
            <a:r>
              <a:rPr lang="pt-BR" dirty="0" smtClean="0"/>
              <a:t>)</a:t>
            </a:r>
          </a:p>
          <a:p>
            <a:pPr lvl="1"/>
            <a:r>
              <a:rPr lang="pt-BR" dirty="0" smtClean="0"/>
              <a:t>Valor em todas as Propriedades/Nenhuma</a:t>
            </a:r>
          </a:p>
          <a:p>
            <a:pPr lvl="1"/>
            <a:r>
              <a:rPr lang="pt-BR" dirty="0" smtClean="0"/>
              <a:t>Compatibilidade entre valores de Propriedades diferentes (Estado » Pais)</a:t>
            </a:r>
          </a:p>
          <a:p>
            <a:pPr lvl="1"/>
            <a:r>
              <a:rPr lang="pt-BR" dirty="0" smtClean="0"/>
              <a:t>Regra dependente do valor de outra propriedades (CEP </a:t>
            </a:r>
            <a:r>
              <a:rPr lang="pt-BR" dirty="0"/>
              <a:t>»</a:t>
            </a:r>
            <a:r>
              <a:rPr lang="pt-BR" dirty="0" smtClean="0"/>
              <a:t> Pais)</a:t>
            </a:r>
          </a:p>
          <a:p>
            <a:r>
              <a:rPr lang="pt-BR" dirty="0" smtClean="0"/>
              <a:t>De Listas </a:t>
            </a:r>
          </a:p>
          <a:p>
            <a:pPr lvl="1"/>
            <a:r>
              <a:rPr lang="pt-BR" dirty="0" smtClean="0"/>
              <a:t>Apenas um usuário pode ter a capacidade de realizar uma ação</a:t>
            </a:r>
          </a:p>
          <a:p>
            <a:pPr lvl="1"/>
            <a:r>
              <a:rPr lang="pt-BR" dirty="0" smtClean="0"/>
              <a:t>Todos os itens do pedido devem ter uma quantidade</a:t>
            </a:r>
          </a:p>
          <a:p>
            <a:r>
              <a:rPr lang="pt-BR" dirty="0" smtClean="0"/>
              <a:t>Depende de Regras de Negócio</a:t>
            </a:r>
          </a:p>
          <a:p>
            <a:pPr lvl="1"/>
            <a:r>
              <a:rPr lang="pt-BR" dirty="0" smtClean="0"/>
              <a:t>Obrigatório Se ... </a:t>
            </a:r>
          </a:p>
          <a:p>
            <a:pPr lvl="1"/>
            <a:r>
              <a:rPr lang="pt-BR" dirty="0" smtClean="0"/>
              <a:t>Maior/Menor que outro campo , ou outro campo de outro objeto</a:t>
            </a:r>
          </a:p>
          <a:p>
            <a:pPr lvl="1"/>
            <a:r>
              <a:rPr lang="pt-BR" dirty="0" smtClean="0"/>
              <a:t>Não mais que um (Único, Único Se)</a:t>
            </a:r>
          </a:p>
          <a:p>
            <a:pPr lvl="1"/>
            <a:r>
              <a:rPr lang="pt-BR" dirty="0" smtClean="0"/>
              <a:t>Existente (em todo o Sistema)</a:t>
            </a:r>
          </a:p>
          <a:p>
            <a:r>
              <a:rPr lang="pt-BR" dirty="0" smtClean="0"/>
              <a:t>Depende do Domínio</a:t>
            </a:r>
          </a:p>
          <a:p>
            <a:pPr lvl="1"/>
            <a:r>
              <a:rPr lang="pt-BR" dirty="0" smtClean="0"/>
              <a:t>Verificar que o CNPJ realmente foi atribuído a uma empresa, e a aquela empresa</a:t>
            </a:r>
          </a:p>
          <a:p>
            <a:pPr lvl="1"/>
            <a:r>
              <a:rPr lang="pt-BR" dirty="0" smtClean="0"/>
              <a:t>Verificar que o e-mail realmente existe e pode receber mensagens</a:t>
            </a:r>
          </a:p>
          <a:p>
            <a:pPr lvl="1"/>
            <a:r>
              <a:rPr lang="pt-BR" dirty="0" smtClean="0"/>
              <a:t>Verificar que uma data realmente existe no calendário (29/02/1600)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01536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23528" y="116632"/>
            <a:ext cx="8640960" cy="1143000"/>
          </a:xfrm>
        </p:spPr>
        <p:txBody>
          <a:bodyPr/>
          <a:lstStyle/>
          <a:p>
            <a:r>
              <a:rPr lang="pt-BR" noProof="0" dirty="0" smtClean="0"/>
              <a:t>Conteúdo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23528" y="1772816"/>
            <a:ext cx="8568952" cy="4176464"/>
          </a:xfrm>
        </p:spPr>
        <p:txBody>
          <a:bodyPr>
            <a:noAutofit/>
          </a:bodyPr>
          <a:lstStyle/>
          <a:p>
            <a:pPr marL="274320" lvl="1" indent="-274320">
              <a:buClr>
                <a:schemeClr val="accent3"/>
              </a:buClr>
              <a:buSzPct val="95000"/>
            </a:pPr>
            <a:r>
              <a:rPr lang="pt-BR" sz="2800" dirty="0" smtClean="0"/>
              <a:t>Conceitos</a:t>
            </a:r>
          </a:p>
          <a:p>
            <a:pPr marL="548640" lvl="2" indent="-274320">
              <a:buClr>
                <a:schemeClr val="accent3"/>
              </a:buClr>
              <a:buSzPct val="95000"/>
            </a:pPr>
            <a:r>
              <a:rPr lang="pt-BR" sz="1600" dirty="0" smtClean="0"/>
              <a:t>Verificação : Consistência </a:t>
            </a:r>
            <a:r>
              <a:rPr lang="pt-BR" sz="1600" dirty="0" err="1" smtClean="0"/>
              <a:t>vs</a:t>
            </a:r>
            <a:r>
              <a:rPr lang="pt-BR" sz="1600" dirty="0" smtClean="0"/>
              <a:t> Validação</a:t>
            </a:r>
          </a:p>
          <a:p>
            <a:pPr marL="548640" lvl="2" indent="-274320">
              <a:buClr>
                <a:schemeClr val="accent3"/>
              </a:buClr>
              <a:buSzPct val="95000"/>
            </a:pPr>
            <a:r>
              <a:rPr lang="pt-BR" sz="1600" dirty="0" smtClean="0"/>
              <a:t>Consistência, Compiladores e Linguagens </a:t>
            </a:r>
            <a:r>
              <a:rPr lang="pt-BR" sz="1600" dirty="0"/>
              <a:t>de </a:t>
            </a:r>
            <a:r>
              <a:rPr lang="pt-BR" sz="1600" dirty="0" smtClean="0"/>
              <a:t>Programação</a:t>
            </a:r>
          </a:p>
          <a:p>
            <a:pPr marL="548640" lvl="2" indent="-274320">
              <a:buClr>
                <a:schemeClr val="accent3"/>
              </a:buClr>
              <a:buSzPct val="95000"/>
            </a:pPr>
            <a:r>
              <a:rPr lang="pt-BR" sz="1600" dirty="0" smtClean="0"/>
              <a:t>Validação e Restrições do Espaço de Estados</a:t>
            </a:r>
          </a:p>
          <a:p>
            <a:pPr marL="548640" lvl="2" indent="-274320">
              <a:buClr>
                <a:schemeClr val="accent3"/>
              </a:buClr>
              <a:buSzPct val="95000"/>
            </a:pPr>
            <a:r>
              <a:rPr lang="pt-BR" sz="1600" dirty="0" smtClean="0"/>
              <a:t>Conceito de Objeto </a:t>
            </a:r>
            <a:r>
              <a:rPr lang="pt-BR" sz="1600" dirty="0" err="1" smtClean="0"/>
              <a:t>vs</a:t>
            </a:r>
            <a:r>
              <a:rPr lang="pt-BR" sz="1600" dirty="0" smtClean="0"/>
              <a:t> </a:t>
            </a:r>
            <a:r>
              <a:rPr lang="pt-BR" sz="1600" dirty="0" err="1" smtClean="0"/>
              <a:t>PropertyBag</a:t>
            </a:r>
            <a:r>
              <a:rPr lang="pt-BR" sz="1600" dirty="0" smtClean="0"/>
              <a:t> </a:t>
            </a:r>
            <a:r>
              <a:rPr lang="pt-BR" sz="1600" dirty="0" err="1" smtClean="0"/>
              <a:t>Pattern</a:t>
            </a:r>
            <a:endParaRPr lang="pt-BR" sz="1600" dirty="0" smtClean="0"/>
          </a:p>
          <a:p>
            <a:pPr marL="274320" lvl="1" indent="-274320">
              <a:buClr>
                <a:schemeClr val="accent3"/>
              </a:buClr>
              <a:buSzPct val="95000"/>
            </a:pPr>
            <a:r>
              <a:rPr lang="pt-BR" sz="2800" dirty="0" smtClean="0"/>
              <a:t>API</a:t>
            </a:r>
          </a:p>
          <a:p>
            <a:pPr marL="548640" lvl="2" indent="-274320">
              <a:buClr>
                <a:schemeClr val="accent3"/>
              </a:buClr>
              <a:buSzPct val="95000"/>
            </a:pPr>
            <a:r>
              <a:rPr lang="pt-BR" sz="1600" dirty="0" smtClean="0"/>
              <a:t>Requisitos</a:t>
            </a:r>
          </a:p>
          <a:p>
            <a:pPr marL="548640" lvl="2" indent="-274320">
              <a:buClr>
                <a:schemeClr val="accent3"/>
              </a:buClr>
              <a:buSzPct val="95000"/>
            </a:pPr>
            <a:r>
              <a:rPr lang="pt-BR" sz="1600" dirty="0" smtClean="0"/>
              <a:t>Apresentação</a:t>
            </a:r>
          </a:p>
          <a:p>
            <a:pPr marL="548640" lvl="2" indent="-274320">
              <a:buClr>
                <a:schemeClr val="accent3"/>
              </a:buClr>
              <a:buSzPct val="95000"/>
            </a:pPr>
            <a:r>
              <a:rPr lang="pt-BR" sz="1600" dirty="0" smtClean="0"/>
              <a:t>Exemplo de Uso</a:t>
            </a:r>
          </a:p>
          <a:p>
            <a:pPr marL="548640" lvl="2" indent="-274320">
              <a:buClr>
                <a:schemeClr val="accent3"/>
              </a:buClr>
              <a:buSzPct val="95000"/>
            </a:pPr>
            <a:r>
              <a:rPr lang="pt-BR" sz="1600" dirty="0" smtClean="0"/>
              <a:t>Composição</a:t>
            </a:r>
          </a:p>
          <a:p>
            <a:pPr marL="548640" lvl="2" indent="-274320">
              <a:buClr>
                <a:schemeClr val="accent3"/>
              </a:buClr>
              <a:buSzPct val="95000"/>
            </a:pPr>
            <a:r>
              <a:rPr lang="pt-BR" sz="1600" dirty="0" smtClean="0"/>
              <a:t>Exemplo Completo</a:t>
            </a:r>
          </a:p>
          <a:p>
            <a:pPr marL="548640" lvl="2" indent="-274320">
              <a:buClr>
                <a:schemeClr val="accent3"/>
              </a:buClr>
              <a:buSzPct val="95000"/>
            </a:pPr>
            <a:r>
              <a:rPr lang="pt-BR" sz="1600" dirty="0" smtClean="0"/>
              <a:t>Anotações</a:t>
            </a:r>
          </a:p>
          <a:p>
            <a:pPr marL="548640" lvl="2" indent="-274320">
              <a:buClr>
                <a:schemeClr val="accent3"/>
              </a:buClr>
              <a:buSzPct val="95000"/>
            </a:pPr>
            <a:r>
              <a:rPr lang="pt-BR" sz="1600" dirty="0" smtClean="0"/>
              <a:t>Consistência por Validação (Integração com AOP)</a:t>
            </a:r>
          </a:p>
        </p:txBody>
      </p:sp>
    </p:spTree>
    <p:extLst>
      <p:ext uri="{BB962C8B-B14F-4D97-AF65-F5344CB8AC3E}">
        <p14:creationId xmlns:p14="http://schemas.microsoft.com/office/powerpoint/2010/main" val="3668993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2924944"/>
            <a:ext cx="8229600" cy="1143000"/>
          </a:xfrm>
        </p:spPr>
        <p:txBody>
          <a:bodyPr/>
          <a:lstStyle/>
          <a:p>
            <a:r>
              <a:rPr lang="pt-BR" dirty="0" smtClean="0"/>
              <a:t>API de Validação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082131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6383" y="260648"/>
            <a:ext cx="8229600" cy="636680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Fênix API</a:t>
            </a:r>
            <a:endParaRPr lang="pt-BR" dirty="0"/>
          </a:p>
        </p:txBody>
      </p:sp>
      <p:grpSp>
        <p:nvGrpSpPr>
          <p:cNvPr id="4" name="Grupo 3"/>
          <p:cNvGrpSpPr/>
          <p:nvPr/>
        </p:nvGrpSpPr>
        <p:grpSpPr>
          <a:xfrm>
            <a:off x="323528" y="894530"/>
            <a:ext cx="3024336" cy="720080"/>
            <a:chOff x="3347864" y="1844824"/>
            <a:chExt cx="3024336" cy="720080"/>
          </a:xfrm>
          <a:solidFill>
            <a:schemeClr val="bg1"/>
          </a:solidFill>
        </p:grpSpPr>
        <p:sp>
          <p:nvSpPr>
            <p:cNvPr id="5" name="Retângulo de cantos arredondados 4"/>
            <p:cNvSpPr/>
            <p:nvPr/>
          </p:nvSpPr>
          <p:spPr>
            <a:xfrm>
              <a:off x="3347864" y="1844824"/>
              <a:ext cx="3024336" cy="720080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pt-BR" sz="1600" dirty="0" err="1" smtClean="0">
                  <a:solidFill>
                    <a:schemeClr val="tx1"/>
                  </a:solidFill>
                </a:rPr>
                <a:t>IValidator</a:t>
              </a:r>
              <a:endParaRPr lang="pt-BR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6" name="Conector reto 5"/>
            <p:cNvCxnSpPr>
              <a:stCxn id="5" idx="1"/>
              <a:endCxn id="5" idx="3"/>
            </p:cNvCxnSpPr>
            <p:nvPr/>
          </p:nvCxnSpPr>
          <p:spPr>
            <a:xfrm>
              <a:off x="3347864" y="2204864"/>
              <a:ext cx="3024336" cy="0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CaixaDeTexto 6"/>
            <p:cNvSpPr txBox="1"/>
            <p:nvPr/>
          </p:nvSpPr>
          <p:spPr>
            <a:xfrm>
              <a:off x="3491880" y="2257127"/>
              <a:ext cx="2174441" cy="30777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pt-BR" sz="1400" dirty="0" err="1" smtClean="0"/>
                <a:t>Validate</a:t>
              </a:r>
              <a:r>
                <a:rPr lang="pt-BR" sz="1400" dirty="0" smtClean="0"/>
                <a:t>(</a:t>
              </a:r>
              <a:r>
                <a:rPr lang="pt-BR" sz="1400" dirty="0" err="1" smtClean="0"/>
                <a:t>object</a:t>
              </a:r>
              <a:r>
                <a:rPr lang="pt-BR" sz="1400" dirty="0" smtClean="0"/>
                <a:t>  </a:t>
              </a:r>
              <a:r>
                <a:rPr lang="pt-BR" sz="1400" dirty="0" err="1" smtClean="0"/>
                <a:t>obj</a:t>
              </a:r>
              <a:r>
                <a:rPr lang="pt-BR" sz="1400" dirty="0" smtClean="0"/>
                <a:t>): </a:t>
              </a:r>
              <a:r>
                <a:rPr lang="pt-BR" sz="1400" dirty="0" err="1" smtClean="0"/>
                <a:t>void</a:t>
              </a:r>
              <a:endParaRPr lang="pt-BR" sz="1400" dirty="0"/>
            </a:p>
          </p:txBody>
        </p:sp>
      </p:grpSp>
      <p:sp>
        <p:nvSpPr>
          <p:cNvPr id="15" name="Retângulo 14"/>
          <p:cNvSpPr/>
          <p:nvPr/>
        </p:nvSpPr>
        <p:spPr>
          <a:xfrm>
            <a:off x="358298" y="2416591"/>
            <a:ext cx="2954795" cy="5828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>
                <a:solidFill>
                  <a:schemeClr val="tx1"/>
                </a:solidFill>
              </a:rPr>
              <a:t>Validator</a:t>
            </a:r>
            <a:endParaRPr lang="pt-BR" dirty="0">
              <a:solidFill>
                <a:schemeClr val="tx1"/>
              </a:solidFill>
            </a:endParaRPr>
          </a:p>
        </p:txBody>
      </p:sp>
      <p:grpSp>
        <p:nvGrpSpPr>
          <p:cNvPr id="18" name="Grupo 17"/>
          <p:cNvGrpSpPr/>
          <p:nvPr/>
        </p:nvGrpSpPr>
        <p:grpSpPr>
          <a:xfrm>
            <a:off x="3454372" y="858526"/>
            <a:ext cx="5526303" cy="792088"/>
            <a:chOff x="3347863" y="1844824"/>
            <a:chExt cx="5040561" cy="792088"/>
          </a:xfrm>
          <a:solidFill>
            <a:schemeClr val="bg1"/>
          </a:solidFill>
        </p:grpSpPr>
        <p:sp>
          <p:nvSpPr>
            <p:cNvPr id="19" name="Retângulo de cantos arredondados 18"/>
            <p:cNvSpPr/>
            <p:nvPr/>
          </p:nvSpPr>
          <p:spPr>
            <a:xfrm>
              <a:off x="3347863" y="1844824"/>
              <a:ext cx="5040561" cy="792088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pt-BR" sz="1600" dirty="0" err="1" smtClean="0">
                  <a:solidFill>
                    <a:schemeClr val="tx1"/>
                  </a:solidFill>
                </a:rPr>
                <a:t>IActionExecutor</a:t>
              </a:r>
              <a:endParaRPr lang="pt-BR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20" name="Conector reto 19"/>
            <p:cNvCxnSpPr>
              <a:stCxn id="19" idx="1"/>
              <a:endCxn id="19" idx="3"/>
            </p:cNvCxnSpPr>
            <p:nvPr/>
          </p:nvCxnSpPr>
          <p:spPr>
            <a:xfrm>
              <a:off x="3347863" y="2240868"/>
              <a:ext cx="5040561" cy="0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CaixaDeTexto 20"/>
            <p:cNvSpPr txBox="1"/>
            <p:nvPr/>
          </p:nvSpPr>
          <p:spPr>
            <a:xfrm>
              <a:off x="3413544" y="2257127"/>
              <a:ext cx="4925907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pt-BR" sz="1400" dirty="0" err="1" smtClean="0"/>
                <a:t>DoAction</a:t>
              </a:r>
              <a:r>
                <a:rPr lang="pt-BR" sz="1400" dirty="0" smtClean="0"/>
                <a:t>(</a:t>
              </a:r>
              <a:r>
                <a:rPr lang="pt-BR" sz="1400" dirty="0" err="1" smtClean="0"/>
                <a:t>MethodInfo</a:t>
              </a:r>
              <a:r>
                <a:rPr lang="pt-BR" sz="1400" dirty="0" smtClean="0"/>
                <a:t> </a:t>
              </a:r>
              <a:r>
                <a:rPr lang="pt-BR" sz="1400" dirty="0" err="1" smtClean="0"/>
                <a:t>method</a:t>
              </a:r>
              <a:r>
                <a:rPr lang="pt-BR" sz="1400" dirty="0" smtClean="0"/>
                <a:t>, </a:t>
              </a:r>
              <a:r>
                <a:rPr lang="pt-BR" sz="1400" dirty="0" err="1" smtClean="0"/>
                <a:t>object</a:t>
              </a:r>
              <a:r>
                <a:rPr lang="pt-BR" sz="1400" dirty="0" smtClean="0"/>
                <a:t>[] </a:t>
              </a:r>
              <a:r>
                <a:rPr lang="pt-BR" sz="1400" dirty="0" err="1" smtClean="0"/>
                <a:t>args</a:t>
              </a:r>
              <a:r>
                <a:rPr lang="pt-BR" sz="1400" dirty="0" smtClean="0"/>
                <a:t>, </a:t>
              </a:r>
              <a:r>
                <a:rPr lang="pt-BR" sz="1400" dirty="0" err="1"/>
                <a:t>T</a:t>
              </a:r>
              <a:r>
                <a:rPr lang="pt-BR" sz="1400" dirty="0" err="1" smtClean="0"/>
                <a:t>ype</a:t>
              </a:r>
              <a:r>
                <a:rPr lang="pt-BR" sz="1400" dirty="0" smtClean="0"/>
                <a:t>[] </a:t>
              </a:r>
              <a:r>
                <a:rPr lang="pt-BR" sz="1400" dirty="0" err="1" smtClean="0"/>
                <a:t>argTypes</a:t>
              </a:r>
              <a:r>
                <a:rPr lang="pt-BR" sz="1400" dirty="0" smtClean="0"/>
                <a:t>):</a:t>
              </a:r>
              <a:r>
                <a:rPr lang="pt-BR" sz="1400" dirty="0" err="1" smtClean="0"/>
                <a:t>void</a:t>
              </a:r>
              <a:endParaRPr lang="pt-BR" sz="1400" dirty="0"/>
            </a:p>
          </p:txBody>
        </p:sp>
      </p:grpSp>
      <p:cxnSp>
        <p:nvCxnSpPr>
          <p:cNvPr id="26" name="Conector de seta reta 25"/>
          <p:cNvCxnSpPr>
            <a:stCxn id="15" idx="0"/>
          </p:cNvCxnSpPr>
          <p:nvPr/>
        </p:nvCxnSpPr>
        <p:spPr>
          <a:xfrm flipV="1">
            <a:off x="1835696" y="1650615"/>
            <a:ext cx="2448272" cy="765976"/>
          </a:xfrm>
          <a:prstGeom prst="straightConnector1">
            <a:avLst/>
          </a:prstGeom>
          <a:ln>
            <a:prstDash val="lg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" name="Grupo 90"/>
          <p:cNvGrpSpPr/>
          <p:nvPr/>
        </p:nvGrpSpPr>
        <p:grpSpPr>
          <a:xfrm>
            <a:off x="5353742" y="1924644"/>
            <a:ext cx="3574203" cy="1047431"/>
            <a:chOff x="5353742" y="1924644"/>
            <a:chExt cx="3574203" cy="1047431"/>
          </a:xfrm>
        </p:grpSpPr>
        <p:sp>
          <p:nvSpPr>
            <p:cNvPr id="30" name="Retângulo 29"/>
            <p:cNvSpPr/>
            <p:nvPr/>
          </p:nvSpPr>
          <p:spPr>
            <a:xfrm>
              <a:off x="5353742" y="2149825"/>
              <a:ext cx="3574203" cy="77511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pt-BR" sz="1400" dirty="0" err="1" smtClean="0">
                  <a:solidFill>
                    <a:schemeClr val="tx1"/>
                  </a:solidFill>
                </a:rPr>
                <a:t>ActionAttribute</a:t>
              </a:r>
              <a:endParaRPr lang="pt-BR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31" name="Conector reto 30"/>
            <p:cNvCxnSpPr/>
            <p:nvPr/>
          </p:nvCxnSpPr>
          <p:spPr>
            <a:xfrm>
              <a:off x="5353742" y="2459731"/>
              <a:ext cx="357420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CaixaDeTexto 31"/>
            <p:cNvSpPr txBox="1"/>
            <p:nvPr/>
          </p:nvSpPr>
          <p:spPr>
            <a:xfrm>
              <a:off x="5605593" y="2521712"/>
              <a:ext cx="3063603" cy="4503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 err="1" smtClean="0"/>
                <a:t>ActionExecutor</a:t>
              </a:r>
              <a:r>
                <a:rPr lang="pt-BR" sz="1400" dirty="0" smtClean="0"/>
                <a:t>():</a:t>
              </a:r>
              <a:r>
                <a:rPr lang="pt-BR" sz="1400" dirty="0" err="1" smtClean="0"/>
                <a:t>IActionExecutor</a:t>
              </a:r>
              <a:endParaRPr lang="pt-BR" sz="1400" dirty="0"/>
            </a:p>
          </p:txBody>
        </p:sp>
        <p:sp>
          <p:nvSpPr>
            <p:cNvPr id="33" name="CaixaDeTexto 32"/>
            <p:cNvSpPr txBox="1"/>
            <p:nvPr/>
          </p:nvSpPr>
          <p:spPr>
            <a:xfrm>
              <a:off x="6642622" y="1924644"/>
              <a:ext cx="1266706" cy="2251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 smtClean="0"/>
                <a:t>«</a:t>
              </a:r>
              <a:r>
                <a:rPr lang="pt-BR" sz="1100" dirty="0" err="1" smtClean="0"/>
                <a:t>Attribute</a:t>
              </a:r>
              <a:r>
                <a:rPr lang="pt-BR" sz="1100" dirty="0" smtClean="0"/>
                <a:t>»</a:t>
              </a:r>
              <a:endParaRPr lang="pt-BR" sz="1100" dirty="0"/>
            </a:p>
          </p:txBody>
        </p:sp>
      </p:grpSp>
      <p:cxnSp>
        <p:nvCxnSpPr>
          <p:cNvPr id="35" name="Conector de seta reta 34"/>
          <p:cNvCxnSpPr>
            <a:stCxn id="30" idx="0"/>
          </p:cNvCxnSpPr>
          <p:nvPr/>
        </p:nvCxnSpPr>
        <p:spPr>
          <a:xfrm flipV="1">
            <a:off x="7140844" y="1650615"/>
            <a:ext cx="0" cy="4992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de seta reta 35"/>
          <p:cNvCxnSpPr>
            <a:stCxn id="15" idx="0"/>
            <a:endCxn id="5" idx="2"/>
          </p:cNvCxnSpPr>
          <p:nvPr/>
        </p:nvCxnSpPr>
        <p:spPr>
          <a:xfrm flipV="1">
            <a:off x="1835696" y="1614610"/>
            <a:ext cx="0" cy="801981"/>
          </a:xfrm>
          <a:prstGeom prst="straightConnector1">
            <a:avLst/>
          </a:prstGeom>
          <a:ln>
            <a:prstDash val="lg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tângulo 40"/>
          <p:cNvSpPr/>
          <p:nvPr/>
        </p:nvSpPr>
        <p:spPr>
          <a:xfrm>
            <a:off x="422576" y="4653136"/>
            <a:ext cx="2954795" cy="5040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>
                <a:solidFill>
                  <a:schemeClr val="tx1"/>
                </a:solidFill>
              </a:rPr>
              <a:t>ValueErrorMessage</a:t>
            </a: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43" name="Conector de seta reta 42"/>
          <p:cNvCxnSpPr>
            <a:stCxn id="15" idx="2"/>
            <a:endCxn id="44" idx="0"/>
          </p:cNvCxnSpPr>
          <p:nvPr/>
        </p:nvCxnSpPr>
        <p:spPr>
          <a:xfrm>
            <a:off x="1835696" y="2999431"/>
            <a:ext cx="0" cy="6412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tângulo 43"/>
          <p:cNvSpPr/>
          <p:nvPr/>
        </p:nvSpPr>
        <p:spPr>
          <a:xfrm>
            <a:off x="358298" y="3640727"/>
            <a:ext cx="2954795" cy="5040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>
                <a:solidFill>
                  <a:schemeClr val="tx1"/>
                </a:solidFill>
              </a:rPr>
              <a:t>ValidatorResult</a:t>
            </a:r>
            <a:r>
              <a:rPr lang="pt-BR" dirty="0">
                <a:solidFill>
                  <a:schemeClr val="tx1"/>
                </a:solidFill>
              </a:rPr>
              <a:t> </a:t>
            </a:r>
          </a:p>
        </p:txBody>
      </p:sp>
      <p:cxnSp>
        <p:nvCxnSpPr>
          <p:cNvPr id="52" name="Conector de seta reta 51"/>
          <p:cNvCxnSpPr>
            <a:stCxn id="44" idx="2"/>
          </p:cNvCxnSpPr>
          <p:nvPr/>
        </p:nvCxnSpPr>
        <p:spPr>
          <a:xfrm flipH="1">
            <a:off x="1835695" y="4144783"/>
            <a:ext cx="1" cy="5083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upo 52"/>
          <p:cNvGrpSpPr/>
          <p:nvPr/>
        </p:nvGrpSpPr>
        <p:grpSpPr>
          <a:xfrm>
            <a:off x="235511" y="5658732"/>
            <a:ext cx="4218243" cy="864096"/>
            <a:chOff x="3347863" y="1844824"/>
            <a:chExt cx="4025335" cy="720080"/>
          </a:xfrm>
          <a:solidFill>
            <a:schemeClr val="bg1"/>
          </a:solidFill>
        </p:grpSpPr>
        <p:sp>
          <p:nvSpPr>
            <p:cNvPr id="54" name="Retângulo de cantos arredondados 53"/>
            <p:cNvSpPr/>
            <p:nvPr/>
          </p:nvSpPr>
          <p:spPr>
            <a:xfrm>
              <a:off x="3347863" y="1844824"/>
              <a:ext cx="4025335" cy="720080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pt-BR" sz="1600" dirty="0" err="1" smtClean="0">
                  <a:solidFill>
                    <a:schemeClr val="tx1"/>
                  </a:solidFill>
                </a:rPr>
                <a:t>IConstraint</a:t>
              </a:r>
              <a:endParaRPr lang="pt-BR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55" name="Conector reto 54"/>
            <p:cNvCxnSpPr>
              <a:stCxn id="54" idx="1"/>
              <a:endCxn id="54" idx="3"/>
            </p:cNvCxnSpPr>
            <p:nvPr/>
          </p:nvCxnSpPr>
          <p:spPr>
            <a:xfrm>
              <a:off x="3347863" y="2204864"/>
              <a:ext cx="4025335" cy="0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CaixaDeTexto 55"/>
            <p:cNvSpPr txBox="1"/>
            <p:nvPr/>
          </p:nvSpPr>
          <p:spPr>
            <a:xfrm>
              <a:off x="3491881" y="2257127"/>
              <a:ext cx="3821881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pt-BR" sz="1400" dirty="0" err="1" smtClean="0"/>
                <a:t>Validate</a:t>
              </a:r>
              <a:r>
                <a:rPr lang="pt-BR" sz="1400" dirty="0" smtClean="0"/>
                <a:t>(</a:t>
              </a:r>
              <a:r>
                <a:rPr lang="pt-BR" sz="1400" dirty="0" err="1" smtClean="0"/>
                <a:t>object</a:t>
              </a:r>
              <a:r>
                <a:rPr lang="pt-BR" sz="1400" dirty="0" smtClean="0"/>
                <a:t>  </a:t>
              </a:r>
              <a:r>
                <a:rPr lang="pt-BR" sz="1400" dirty="0" err="1" smtClean="0"/>
                <a:t>obj</a:t>
              </a:r>
              <a:r>
                <a:rPr lang="pt-BR" sz="1400" dirty="0" smtClean="0"/>
                <a:t>): </a:t>
              </a:r>
              <a:r>
                <a:rPr lang="pt-BR" sz="1400" dirty="0" err="1" smtClean="0"/>
                <a:t>IList</a:t>
              </a:r>
              <a:r>
                <a:rPr lang="pt-BR" sz="1400" dirty="0" smtClean="0"/>
                <a:t>&lt;</a:t>
              </a:r>
              <a:r>
                <a:rPr lang="pt-BR" sz="1400" dirty="0" err="1" smtClean="0"/>
                <a:t>ValueErrorMessage</a:t>
              </a:r>
              <a:r>
                <a:rPr lang="pt-BR" sz="1400" dirty="0" smtClean="0"/>
                <a:t>&gt;</a:t>
              </a:r>
              <a:endParaRPr lang="pt-BR" sz="1400" dirty="0"/>
            </a:p>
          </p:txBody>
        </p:sp>
      </p:grpSp>
      <p:cxnSp>
        <p:nvCxnSpPr>
          <p:cNvPr id="60" name="Conector de seta reta 59"/>
          <p:cNvCxnSpPr>
            <a:stCxn id="54" idx="0"/>
            <a:endCxn id="41" idx="2"/>
          </p:cNvCxnSpPr>
          <p:nvPr/>
        </p:nvCxnSpPr>
        <p:spPr>
          <a:xfrm flipH="1" flipV="1">
            <a:off x="1899974" y="5157192"/>
            <a:ext cx="444659" cy="5015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Grupo 65"/>
          <p:cNvGrpSpPr/>
          <p:nvPr/>
        </p:nvGrpSpPr>
        <p:grpSpPr>
          <a:xfrm>
            <a:off x="5368260" y="3536344"/>
            <a:ext cx="3574203" cy="1216878"/>
            <a:chOff x="722004" y="4031486"/>
            <a:chExt cx="2520280" cy="1413738"/>
          </a:xfrm>
        </p:grpSpPr>
        <p:sp>
          <p:nvSpPr>
            <p:cNvPr id="67" name="Retângulo 66"/>
            <p:cNvSpPr/>
            <p:nvPr/>
          </p:nvSpPr>
          <p:spPr>
            <a:xfrm>
              <a:off x="722004" y="4293096"/>
              <a:ext cx="2520280" cy="11521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pt-BR" sz="1400" dirty="0" err="1" smtClean="0">
                  <a:solidFill>
                    <a:schemeClr val="tx1"/>
                  </a:solidFill>
                </a:rPr>
                <a:t>Validate</a:t>
              </a:r>
              <a:endParaRPr lang="pt-BR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68" name="Conector reto 67"/>
            <p:cNvCxnSpPr/>
            <p:nvPr/>
          </p:nvCxnSpPr>
          <p:spPr>
            <a:xfrm>
              <a:off x="722004" y="4653136"/>
              <a:ext cx="252028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CaixaDeTexto 68"/>
            <p:cNvSpPr txBox="1"/>
            <p:nvPr/>
          </p:nvSpPr>
          <p:spPr>
            <a:xfrm>
              <a:off x="899592" y="4725144"/>
              <a:ext cx="2160240" cy="607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 err="1" smtClean="0"/>
                <a:t>ArgumentType</a:t>
              </a:r>
              <a:r>
                <a:rPr lang="pt-BR" sz="1400" dirty="0" smtClean="0"/>
                <a:t>: </a:t>
              </a:r>
              <a:r>
                <a:rPr lang="pt-BR" sz="1400" dirty="0" err="1" smtClean="0"/>
                <a:t>Type</a:t>
              </a:r>
              <a:endParaRPr lang="pt-BR" sz="1400" dirty="0" smtClean="0"/>
            </a:p>
            <a:p>
              <a:r>
                <a:rPr lang="pt-BR" sz="1400" dirty="0" err="1" smtClean="0"/>
                <a:t>InnerArgumentType</a:t>
              </a:r>
              <a:r>
                <a:rPr lang="pt-BR" sz="1400" dirty="0" smtClean="0"/>
                <a:t>: </a:t>
              </a:r>
              <a:r>
                <a:rPr lang="pt-BR" sz="1400" dirty="0" err="1" smtClean="0"/>
                <a:t>Type</a:t>
              </a:r>
              <a:endParaRPr lang="pt-BR" sz="1400" dirty="0"/>
            </a:p>
          </p:txBody>
        </p:sp>
        <p:sp>
          <p:nvSpPr>
            <p:cNvPr id="70" name="CaixaDeTexto 69"/>
            <p:cNvSpPr txBox="1"/>
            <p:nvPr/>
          </p:nvSpPr>
          <p:spPr>
            <a:xfrm>
              <a:off x="1630833" y="4031486"/>
              <a:ext cx="89319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 smtClean="0"/>
                <a:t>«</a:t>
              </a:r>
              <a:r>
                <a:rPr lang="pt-BR" sz="1100" dirty="0" err="1" smtClean="0"/>
                <a:t>Attribute</a:t>
              </a:r>
              <a:r>
                <a:rPr lang="pt-BR" sz="1100" dirty="0" smtClean="0"/>
                <a:t>»</a:t>
              </a:r>
              <a:endParaRPr lang="pt-BR" sz="1100" dirty="0"/>
            </a:p>
          </p:txBody>
        </p:sp>
      </p:grpSp>
      <p:cxnSp>
        <p:nvCxnSpPr>
          <p:cNvPr id="71" name="Conector de seta reta 70"/>
          <p:cNvCxnSpPr>
            <a:stCxn id="67" idx="0"/>
            <a:endCxn id="30" idx="2"/>
          </p:cNvCxnSpPr>
          <p:nvPr/>
        </p:nvCxnSpPr>
        <p:spPr>
          <a:xfrm flipH="1" flipV="1">
            <a:off x="7140844" y="2924944"/>
            <a:ext cx="14518" cy="836581"/>
          </a:xfrm>
          <a:prstGeom prst="straightConnector1">
            <a:avLst/>
          </a:prstGeom>
          <a:ln>
            <a:prstDash val="lg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Grupo 73"/>
          <p:cNvGrpSpPr/>
          <p:nvPr/>
        </p:nvGrpSpPr>
        <p:grpSpPr>
          <a:xfrm>
            <a:off x="5261911" y="5387955"/>
            <a:ext cx="3574203" cy="1216878"/>
            <a:chOff x="722004" y="4031486"/>
            <a:chExt cx="2520280" cy="1413738"/>
          </a:xfrm>
        </p:grpSpPr>
        <p:sp>
          <p:nvSpPr>
            <p:cNvPr id="75" name="Retângulo 74"/>
            <p:cNvSpPr/>
            <p:nvPr/>
          </p:nvSpPr>
          <p:spPr>
            <a:xfrm>
              <a:off x="722004" y="4293096"/>
              <a:ext cx="2520280" cy="11521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pt-BR" sz="1400" dirty="0" err="1" smtClean="0">
                  <a:solidFill>
                    <a:schemeClr val="tx1"/>
                  </a:solidFill>
                </a:rPr>
                <a:t>BusinessEntity</a:t>
              </a:r>
              <a:endParaRPr lang="pt-BR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76" name="Conector reto 75"/>
            <p:cNvCxnSpPr/>
            <p:nvPr/>
          </p:nvCxnSpPr>
          <p:spPr>
            <a:xfrm>
              <a:off x="722004" y="4653136"/>
              <a:ext cx="252028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CaixaDeTexto 76"/>
            <p:cNvSpPr txBox="1"/>
            <p:nvPr/>
          </p:nvSpPr>
          <p:spPr>
            <a:xfrm>
              <a:off x="899592" y="4725144"/>
              <a:ext cx="2160240" cy="3575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 err="1" smtClean="0"/>
                <a:t>Constraints</a:t>
              </a:r>
              <a:r>
                <a:rPr lang="pt-BR" sz="1400" dirty="0" smtClean="0"/>
                <a:t>: </a:t>
              </a:r>
              <a:r>
                <a:rPr lang="pt-BR" sz="1400" dirty="0" err="1" smtClean="0"/>
                <a:t>IConstraint</a:t>
              </a:r>
              <a:r>
                <a:rPr lang="pt-BR" sz="1400" dirty="0" smtClean="0"/>
                <a:t>[] </a:t>
              </a:r>
              <a:endParaRPr lang="pt-BR" sz="1400" dirty="0"/>
            </a:p>
          </p:txBody>
        </p:sp>
        <p:sp>
          <p:nvSpPr>
            <p:cNvPr id="78" name="CaixaDeTexto 77"/>
            <p:cNvSpPr txBox="1"/>
            <p:nvPr/>
          </p:nvSpPr>
          <p:spPr>
            <a:xfrm>
              <a:off x="1630833" y="4031486"/>
              <a:ext cx="89319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 smtClean="0"/>
                <a:t>«</a:t>
              </a:r>
              <a:r>
                <a:rPr lang="pt-BR" sz="1100" dirty="0" err="1" smtClean="0"/>
                <a:t>Attribute</a:t>
              </a:r>
              <a:r>
                <a:rPr lang="pt-BR" sz="1100" dirty="0" smtClean="0"/>
                <a:t>»</a:t>
              </a:r>
              <a:endParaRPr lang="pt-BR" sz="1100" dirty="0"/>
            </a:p>
          </p:txBody>
        </p:sp>
      </p:grpSp>
      <p:cxnSp>
        <p:nvCxnSpPr>
          <p:cNvPr id="80" name="Conector de seta reta 79"/>
          <p:cNvCxnSpPr>
            <a:stCxn id="75" idx="1"/>
            <a:endCxn id="54" idx="3"/>
          </p:cNvCxnSpPr>
          <p:nvPr/>
        </p:nvCxnSpPr>
        <p:spPr>
          <a:xfrm flipH="1" flipV="1">
            <a:off x="4453754" y="6090780"/>
            <a:ext cx="808157" cy="182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tângulo 81"/>
          <p:cNvSpPr/>
          <p:nvPr/>
        </p:nvSpPr>
        <p:spPr>
          <a:xfrm>
            <a:off x="4142713" y="4903906"/>
            <a:ext cx="2954795" cy="5040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>
                <a:solidFill>
                  <a:schemeClr val="tx1"/>
                </a:solidFill>
              </a:rPr>
              <a:t>ValidationException</a:t>
            </a: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84" name="Conector de seta reta 83"/>
          <p:cNvCxnSpPr>
            <a:stCxn id="82" idx="1"/>
            <a:endCxn id="41" idx="3"/>
          </p:cNvCxnSpPr>
          <p:nvPr/>
        </p:nvCxnSpPr>
        <p:spPr>
          <a:xfrm flipH="1" flipV="1">
            <a:off x="3377371" y="4905164"/>
            <a:ext cx="765342" cy="2507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CaixaDeTexto 84"/>
          <p:cNvSpPr txBox="1"/>
          <p:nvPr/>
        </p:nvSpPr>
        <p:spPr>
          <a:xfrm>
            <a:off x="3454372" y="4797152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*</a:t>
            </a:r>
            <a:endParaRPr lang="pt-BR" dirty="0"/>
          </a:p>
        </p:txBody>
      </p:sp>
      <p:sp>
        <p:nvSpPr>
          <p:cNvPr id="86" name="CaixaDeTexto 85"/>
          <p:cNvSpPr txBox="1"/>
          <p:nvPr/>
        </p:nvSpPr>
        <p:spPr>
          <a:xfrm>
            <a:off x="1909080" y="4420204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*</a:t>
            </a:r>
            <a:endParaRPr lang="pt-BR" dirty="0"/>
          </a:p>
        </p:txBody>
      </p:sp>
      <p:sp>
        <p:nvSpPr>
          <p:cNvPr id="87" name="CaixaDeTexto 86"/>
          <p:cNvSpPr txBox="1"/>
          <p:nvPr/>
        </p:nvSpPr>
        <p:spPr>
          <a:xfrm>
            <a:off x="1693670" y="5223296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*</a:t>
            </a:r>
            <a:endParaRPr lang="pt-BR" dirty="0"/>
          </a:p>
        </p:txBody>
      </p:sp>
      <p:sp>
        <p:nvSpPr>
          <p:cNvPr id="88" name="CaixaDeTexto 87"/>
          <p:cNvSpPr txBox="1"/>
          <p:nvPr/>
        </p:nvSpPr>
        <p:spPr>
          <a:xfrm>
            <a:off x="1899974" y="3181579"/>
            <a:ext cx="6633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P</a:t>
            </a:r>
            <a:r>
              <a:rPr lang="pt-BR" sz="1200" dirty="0" smtClean="0"/>
              <a:t>roduz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509569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Requisitos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BR" dirty="0" smtClean="0"/>
              <a:t>Reuso</a:t>
            </a:r>
          </a:p>
          <a:p>
            <a:pPr lvl="1"/>
            <a:r>
              <a:rPr lang="pt-BR" dirty="0" smtClean="0"/>
              <a:t>Algoritmos encapsulados (validar e-mail, </a:t>
            </a:r>
            <a:r>
              <a:rPr lang="pt-BR" dirty="0" err="1" smtClean="0"/>
              <a:t>cnpj</a:t>
            </a:r>
            <a:r>
              <a:rPr lang="pt-BR" dirty="0" smtClean="0"/>
              <a:t>, telefone, ...)</a:t>
            </a:r>
          </a:p>
          <a:p>
            <a:pPr lvl="1"/>
            <a:r>
              <a:rPr lang="pt-BR" dirty="0" smtClean="0"/>
              <a:t>Composição (</a:t>
            </a:r>
            <a:r>
              <a:rPr lang="pt-BR" b="1" dirty="0" smtClean="0"/>
              <a:t>Não é Vazio </a:t>
            </a:r>
            <a:r>
              <a:rPr lang="pt-BR" i="1" u="sng" dirty="0" smtClean="0"/>
              <a:t>e</a:t>
            </a:r>
            <a:r>
              <a:rPr lang="pt-BR" dirty="0" smtClean="0"/>
              <a:t> é um </a:t>
            </a:r>
            <a:r>
              <a:rPr lang="pt-BR" b="1" dirty="0" smtClean="0"/>
              <a:t>E-mail válido</a:t>
            </a:r>
            <a:r>
              <a:rPr lang="pt-BR" dirty="0" smtClean="0"/>
              <a:t>)</a:t>
            </a:r>
          </a:p>
          <a:p>
            <a:pPr lvl="1"/>
            <a:r>
              <a:rPr lang="pt-BR" dirty="0"/>
              <a:t>Configurável  </a:t>
            </a:r>
            <a:r>
              <a:rPr lang="pt-BR" dirty="0" smtClean="0"/>
              <a:t>(O tamanho é entre </a:t>
            </a:r>
            <a:r>
              <a:rPr lang="pt-BR" i="1" dirty="0" smtClean="0"/>
              <a:t>min</a:t>
            </a:r>
            <a:r>
              <a:rPr lang="pt-BR" dirty="0" smtClean="0"/>
              <a:t> e </a:t>
            </a:r>
            <a:r>
              <a:rPr lang="pt-BR" i="1" dirty="0" err="1" smtClean="0"/>
              <a:t>max</a:t>
            </a:r>
            <a:r>
              <a:rPr lang="pt-BR" dirty="0" smtClean="0"/>
              <a:t>)</a:t>
            </a:r>
          </a:p>
          <a:p>
            <a:pPr lvl="1"/>
            <a:r>
              <a:rPr lang="pt-BR" dirty="0" smtClean="0"/>
              <a:t>Meta-configurável (Uso de anotações, </a:t>
            </a:r>
            <a:r>
              <a:rPr lang="pt-BR" dirty="0" err="1" smtClean="0"/>
              <a:t>xml</a:t>
            </a:r>
            <a:r>
              <a:rPr lang="pt-BR" dirty="0" smtClean="0"/>
              <a:t>, etc...)</a:t>
            </a:r>
          </a:p>
          <a:p>
            <a:pPr lvl="1"/>
            <a:r>
              <a:rPr lang="pt-BR" dirty="0" smtClean="0"/>
              <a:t>Internacionalizado (a API não depende do sistema)</a:t>
            </a:r>
          </a:p>
          <a:p>
            <a:pPr lvl="1"/>
            <a:r>
              <a:rPr lang="pt-BR" dirty="0" smtClean="0"/>
              <a:t>Extensível (outras bibliotecas podem adicionar validadores)</a:t>
            </a:r>
          </a:p>
          <a:p>
            <a:r>
              <a:rPr lang="pt-BR" dirty="0" smtClean="0"/>
              <a:t>Contexto</a:t>
            </a:r>
          </a:p>
          <a:p>
            <a:pPr lvl="1"/>
            <a:r>
              <a:rPr lang="pt-BR" dirty="0"/>
              <a:t>Independência de Camada </a:t>
            </a:r>
            <a:r>
              <a:rPr lang="pt-BR" dirty="0" smtClean="0"/>
              <a:t>(</a:t>
            </a:r>
            <a:r>
              <a:rPr lang="pt-BR" dirty="0" err="1" smtClean="0"/>
              <a:t>View</a:t>
            </a:r>
            <a:r>
              <a:rPr lang="pt-BR" dirty="0"/>
              <a:t> </a:t>
            </a:r>
            <a:r>
              <a:rPr lang="pt-BR" dirty="0" smtClean="0"/>
              <a:t>/ </a:t>
            </a:r>
            <a:r>
              <a:rPr lang="pt-BR" dirty="0" err="1" smtClean="0"/>
              <a:t>Presenter</a:t>
            </a:r>
            <a:r>
              <a:rPr lang="pt-BR" dirty="0" smtClean="0"/>
              <a:t> </a:t>
            </a:r>
            <a:r>
              <a:rPr lang="pt-BR" dirty="0"/>
              <a:t>/</a:t>
            </a:r>
            <a:r>
              <a:rPr lang="pt-BR" dirty="0" smtClean="0"/>
              <a:t> </a:t>
            </a:r>
            <a:r>
              <a:rPr lang="pt-BR" dirty="0"/>
              <a:t>Service)</a:t>
            </a:r>
          </a:p>
          <a:p>
            <a:pPr lvl="1"/>
            <a:r>
              <a:rPr lang="pt-BR" dirty="0" smtClean="0"/>
              <a:t>Capaz de acessar outros recursos (DB, rede, arquivos)</a:t>
            </a:r>
          </a:p>
          <a:p>
            <a:pPr lvl="1"/>
            <a:r>
              <a:rPr lang="pt-BR" dirty="0" smtClean="0"/>
              <a:t>O algoritmo de validação não depende de para quê é usado.</a:t>
            </a:r>
          </a:p>
          <a:p>
            <a:pPr lvl="1"/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030549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API – Algoritmo Encapsulado</a:t>
            </a:r>
            <a:endParaRPr lang="pt-BR" dirty="0"/>
          </a:p>
        </p:txBody>
      </p:sp>
      <p:grpSp>
        <p:nvGrpSpPr>
          <p:cNvPr id="10" name="Grupo 9"/>
          <p:cNvGrpSpPr/>
          <p:nvPr/>
        </p:nvGrpSpPr>
        <p:grpSpPr>
          <a:xfrm>
            <a:off x="2841341" y="2266979"/>
            <a:ext cx="3024336" cy="720080"/>
            <a:chOff x="3347864" y="1844824"/>
            <a:chExt cx="3024336" cy="720080"/>
          </a:xfrm>
          <a:solidFill>
            <a:schemeClr val="bg1"/>
          </a:solidFill>
        </p:grpSpPr>
        <p:sp>
          <p:nvSpPr>
            <p:cNvPr id="4" name="Retângulo de cantos arredondados 3"/>
            <p:cNvSpPr/>
            <p:nvPr/>
          </p:nvSpPr>
          <p:spPr>
            <a:xfrm>
              <a:off x="3347864" y="1844824"/>
              <a:ext cx="3024336" cy="720080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pt-BR" sz="1600" dirty="0" err="1" smtClean="0">
                  <a:solidFill>
                    <a:schemeClr val="tx1"/>
                  </a:solidFill>
                </a:rPr>
                <a:t>IValidator</a:t>
              </a:r>
              <a:r>
                <a:rPr lang="pt-BR" sz="1600" dirty="0" smtClean="0">
                  <a:solidFill>
                    <a:schemeClr val="tx1"/>
                  </a:solidFill>
                </a:rPr>
                <a:t>&lt;T&gt;</a:t>
              </a:r>
              <a:endParaRPr lang="pt-BR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6" name="Conector reto 5"/>
            <p:cNvCxnSpPr>
              <a:stCxn id="4" idx="1"/>
              <a:endCxn id="4" idx="3"/>
            </p:cNvCxnSpPr>
            <p:nvPr/>
          </p:nvCxnSpPr>
          <p:spPr>
            <a:xfrm>
              <a:off x="3347864" y="2204864"/>
              <a:ext cx="3024336" cy="0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CaixaDeTexto 6"/>
            <p:cNvSpPr txBox="1"/>
            <p:nvPr/>
          </p:nvSpPr>
          <p:spPr>
            <a:xfrm>
              <a:off x="3491880" y="2257127"/>
              <a:ext cx="2717090" cy="30777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pt-BR" sz="1400" dirty="0" err="1" smtClean="0"/>
                <a:t>Validate</a:t>
              </a:r>
              <a:r>
                <a:rPr lang="pt-BR" sz="1400" dirty="0" smtClean="0"/>
                <a:t>(T </a:t>
              </a:r>
              <a:r>
                <a:rPr lang="pt-BR" sz="1400" dirty="0" err="1" smtClean="0"/>
                <a:t>obj</a:t>
              </a:r>
              <a:r>
                <a:rPr lang="pt-BR" sz="1400" dirty="0" smtClean="0"/>
                <a:t>): </a:t>
              </a:r>
              <a:r>
                <a:rPr lang="pt-BR" sz="1400" dirty="0" err="1" smtClean="0"/>
                <a:t>ValidationResult</a:t>
              </a:r>
              <a:endParaRPr lang="pt-BR" sz="1400" dirty="0"/>
            </a:p>
          </p:txBody>
        </p:sp>
      </p:grpSp>
      <p:grpSp>
        <p:nvGrpSpPr>
          <p:cNvPr id="8" name="Grupo 7"/>
          <p:cNvGrpSpPr/>
          <p:nvPr/>
        </p:nvGrpSpPr>
        <p:grpSpPr>
          <a:xfrm>
            <a:off x="3044130" y="3276570"/>
            <a:ext cx="4477731" cy="1224136"/>
            <a:chOff x="3044130" y="3276570"/>
            <a:chExt cx="4477731" cy="1224136"/>
          </a:xfrm>
        </p:grpSpPr>
        <p:grpSp>
          <p:nvGrpSpPr>
            <p:cNvPr id="12" name="Grupo 11"/>
            <p:cNvGrpSpPr/>
            <p:nvPr/>
          </p:nvGrpSpPr>
          <p:grpSpPr>
            <a:xfrm>
              <a:off x="4497525" y="3276570"/>
              <a:ext cx="3024336" cy="1224136"/>
              <a:chOff x="3347864" y="1844824"/>
              <a:chExt cx="3024336" cy="720080"/>
            </a:xfrm>
            <a:solidFill>
              <a:schemeClr val="bg1"/>
            </a:solidFill>
          </p:grpSpPr>
          <p:sp>
            <p:nvSpPr>
              <p:cNvPr id="13" name="Retângulo de cantos arredondados 12"/>
              <p:cNvSpPr/>
              <p:nvPr/>
            </p:nvSpPr>
            <p:spPr>
              <a:xfrm>
                <a:off x="3347864" y="1844824"/>
                <a:ext cx="3024336" cy="720080"/>
              </a:xfrm>
              <a:prstGeom prst="round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pt-BR" sz="1600" dirty="0" err="1" smtClean="0">
                    <a:solidFill>
                      <a:schemeClr val="tx1"/>
                    </a:solidFill>
                  </a:rPr>
                  <a:t>IInvalidationReason</a:t>
                </a:r>
                <a:endParaRPr lang="pt-BR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4" name="Conector reto 13"/>
              <p:cNvCxnSpPr/>
              <p:nvPr/>
            </p:nvCxnSpPr>
            <p:spPr>
              <a:xfrm>
                <a:off x="3347864" y="2098970"/>
                <a:ext cx="3024336" cy="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CaixaDeTexto 14"/>
              <p:cNvSpPr txBox="1"/>
              <p:nvPr/>
            </p:nvSpPr>
            <p:spPr>
              <a:xfrm>
                <a:off x="3504910" y="2116036"/>
                <a:ext cx="2447401" cy="43450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pt-BR" sz="1400" dirty="0" err="1" smtClean="0"/>
                  <a:t>Severity</a:t>
                </a:r>
                <a:r>
                  <a:rPr lang="pt-BR" sz="1400" dirty="0"/>
                  <a:t> </a:t>
                </a:r>
                <a:r>
                  <a:rPr lang="pt-BR" sz="1400" dirty="0" smtClean="0"/>
                  <a:t>:</a:t>
                </a:r>
                <a:r>
                  <a:rPr lang="pt-BR" sz="1400" dirty="0" err="1" smtClean="0"/>
                  <a:t>InvalidationSeverity</a:t>
                </a:r>
                <a:endParaRPr lang="pt-BR" sz="1400" dirty="0" smtClean="0"/>
              </a:p>
              <a:p>
                <a:r>
                  <a:rPr lang="pt-BR" sz="1400" dirty="0" err="1" smtClean="0"/>
                  <a:t>MessageKey</a:t>
                </a:r>
                <a:r>
                  <a:rPr lang="pt-BR" sz="1400" dirty="0" smtClean="0"/>
                  <a:t> : </a:t>
                </a:r>
                <a:r>
                  <a:rPr lang="pt-BR" sz="1400" dirty="0" err="1" smtClean="0"/>
                  <a:t>string</a:t>
                </a:r>
                <a:endParaRPr lang="pt-BR" sz="1400" dirty="0" smtClean="0"/>
              </a:p>
              <a:p>
                <a:r>
                  <a:rPr lang="pt-BR" sz="1400" dirty="0" err="1" smtClean="0"/>
                  <a:t>MessageParameters</a:t>
                </a:r>
                <a:r>
                  <a:rPr lang="pt-BR" sz="1400" dirty="0" smtClean="0"/>
                  <a:t> : </a:t>
                </a:r>
                <a:r>
                  <a:rPr lang="pt-BR" sz="1400" dirty="0" err="1" smtClean="0"/>
                  <a:t>object</a:t>
                </a:r>
                <a:r>
                  <a:rPr lang="pt-BR" sz="1400" dirty="0" smtClean="0"/>
                  <a:t>[]</a:t>
                </a:r>
                <a:endParaRPr lang="pt-BR" sz="1400" dirty="0"/>
              </a:p>
            </p:txBody>
          </p:sp>
        </p:grpSp>
        <p:grpSp>
          <p:nvGrpSpPr>
            <p:cNvPr id="21" name="Grupo 20"/>
            <p:cNvGrpSpPr/>
            <p:nvPr/>
          </p:nvGrpSpPr>
          <p:grpSpPr>
            <a:xfrm>
              <a:off x="3044130" y="4043795"/>
              <a:ext cx="1453396" cy="454581"/>
              <a:chOff x="3118605" y="3528599"/>
              <a:chExt cx="1453396" cy="454581"/>
            </a:xfrm>
          </p:grpSpPr>
          <p:cxnSp>
            <p:nvCxnSpPr>
              <p:cNvPr id="19" name="Conector angulado 18"/>
              <p:cNvCxnSpPr>
                <a:stCxn id="11" idx="3"/>
                <a:endCxn id="13" idx="1"/>
              </p:cNvCxnSpPr>
              <p:nvPr/>
            </p:nvCxnSpPr>
            <p:spPr>
              <a:xfrm>
                <a:off x="3118605" y="3528599"/>
                <a:ext cx="1453396" cy="12700"/>
              </a:xfrm>
              <a:prstGeom prst="bentConnector3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CaixaDeTexto 19"/>
              <p:cNvSpPr txBox="1"/>
              <p:nvPr/>
            </p:nvSpPr>
            <p:spPr>
              <a:xfrm>
                <a:off x="3998403" y="3613848"/>
                <a:ext cx="5277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/>
                  <a:t>0</a:t>
                </a:r>
                <a:r>
                  <a:rPr lang="pt-BR" dirty="0" smtClean="0"/>
                  <a:t>..*</a:t>
                </a:r>
                <a:endParaRPr lang="pt-BR" dirty="0"/>
              </a:p>
            </p:txBody>
          </p:sp>
        </p:grpSp>
      </p:grpSp>
      <p:grpSp>
        <p:nvGrpSpPr>
          <p:cNvPr id="3" name="Grupo 2"/>
          <p:cNvGrpSpPr/>
          <p:nvPr/>
        </p:nvGrpSpPr>
        <p:grpSpPr>
          <a:xfrm>
            <a:off x="523849" y="2314434"/>
            <a:ext cx="2520280" cy="1898240"/>
            <a:chOff x="523849" y="2314434"/>
            <a:chExt cx="2520280" cy="1898240"/>
          </a:xfrm>
        </p:grpSpPr>
        <p:sp>
          <p:nvSpPr>
            <p:cNvPr id="11" name="Retângulo 10"/>
            <p:cNvSpPr/>
            <p:nvPr/>
          </p:nvSpPr>
          <p:spPr>
            <a:xfrm>
              <a:off x="523849" y="3564602"/>
              <a:ext cx="2520280" cy="6480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 err="1" smtClean="0">
                  <a:solidFill>
                    <a:schemeClr val="tx1"/>
                  </a:solidFill>
                </a:rPr>
                <a:t>ValidationResult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cxnSp>
          <p:nvCxnSpPr>
            <p:cNvPr id="17" name="Conector angulado 16"/>
            <p:cNvCxnSpPr>
              <a:stCxn id="4" idx="1"/>
              <a:endCxn id="11" idx="0"/>
            </p:cNvCxnSpPr>
            <p:nvPr/>
          </p:nvCxnSpPr>
          <p:spPr>
            <a:xfrm rot="10800000" flipV="1">
              <a:off x="1783989" y="2627018"/>
              <a:ext cx="1057352" cy="937583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CaixaDeTexto 23"/>
            <p:cNvSpPr txBox="1"/>
            <p:nvPr/>
          </p:nvSpPr>
          <p:spPr>
            <a:xfrm>
              <a:off x="1619765" y="3183466"/>
              <a:ext cx="2568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1</a:t>
              </a:r>
              <a:endParaRPr lang="pt-BR" dirty="0"/>
            </a:p>
          </p:txBody>
        </p:sp>
        <p:sp>
          <p:nvSpPr>
            <p:cNvPr id="25" name="CaixaDeTexto 24"/>
            <p:cNvSpPr txBox="1"/>
            <p:nvPr/>
          </p:nvSpPr>
          <p:spPr>
            <a:xfrm>
              <a:off x="1649465" y="2314434"/>
              <a:ext cx="76976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 smtClean="0"/>
                <a:t>«Produz»</a:t>
              </a:r>
              <a:endParaRPr lang="pt-BR" sz="1100" dirty="0"/>
            </a:p>
          </p:txBody>
        </p:sp>
      </p:grpSp>
      <p:grpSp>
        <p:nvGrpSpPr>
          <p:cNvPr id="16" name="Grupo 15"/>
          <p:cNvGrpSpPr/>
          <p:nvPr/>
        </p:nvGrpSpPr>
        <p:grpSpPr>
          <a:xfrm>
            <a:off x="3345397" y="4500706"/>
            <a:ext cx="5328592" cy="1459714"/>
            <a:chOff x="3345397" y="4500706"/>
            <a:chExt cx="5328592" cy="1459714"/>
          </a:xfrm>
        </p:grpSpPr>
        <p:sp>
          <p:nvSpPr>
            <p:cNvPr id="31" name="Retângulo 30"/>
            <p:cNvSpPr/>
            <p:nvPr/>
          </p:nvSpPr>
          <p:spPr>
            <a:xfrm>
              <a:off x="3345397" y="5312348"/>
              <a:ext cx="2520280" cy="6480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 err="1" smtClean="0">
                  <a:solidFill>
                    <a:schemeClr val="tx1"/>
                  </a:solidFill>
                </a:rPr>
                <a:t>MessageInvalidationReason</a:t>
              </a:r>
              <a:endParaRPr lang="pt-BR" sz="1400" dirty="0">
                <a:solidFill>
                  <a:schemeClr val="tx1"/>
                </a:solidFill>
              </a:endParaRPr>
            </a:p>
          </p:txBody>
        </p:sp>
        <p:sp>
          <p:nvSpPr>
            <p:cNvPr id="32" name="Retângulo 31"/>
            <p:cNvSpPr/>
            <p:nvPr/>
          </p:nvSpPr>
          <p:spPr>
            <a:xfrm>
              <a:off x="6153709" y="5307321"/>
              <a:ext cx="2520280" cy="6480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 err="1" smtClean="0">
                  <a:solidFill>
                    <a:schemeClr val="tx1"/>
                  </a:solidFill>
                </a:rPr>
                <a:t>PropertyInvalidationReason</a:t>
              </a:r>
              <a:endParaRPr lang="pt-BR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34" name="Conector angulado 33"/>
            <p:cNvCxnSpPr>
              <a:stCxn id="31" idx="0"/>
              <a:endCxn id="13" idx="2"/>
            </p:cNvCxnSpPr>
            <p:nvPr/>
          </p:nvCxnSpPr>
          <p:spPr>
            <a:xfrm rot="5400000" flipH="1" flipV="1">
              <a:off x="4901794" y="4204449"/>
              <a:ext cx="811642" cy="1404156"/>
            </a:xfrm>
            <a:prstGeom prst="bentConnector3">
              <a:avLst/>
            </a:prstGeom>
            <a:ln cmpd="sng"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ector angulado 34"/>
            <p:cNvCxnSpPr>
              <a:stCxn id="32" idx="0"/>
              <a:endCxn id="13" idx="2"/>
            </p:cNvCxnSpPr>
            <p:nvPr/>
          </p:nvCxnSpPr>
          <p:spPr>
            <a:xfrm rot="16200000" flipV="1">
              <a:off x="6308464" y="4201936"/>
              <a:ext cx="806615" cy="1404156"/>
            </a:xfrm>
            <a:prstGeom prst="bentConnector3">
              <a:avLst/>
            </a:prstGeom>
            <a:ln cmpd="sng"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upo 4"/>
          <p:cNvGrpSpPr/>
          <p:nvPr/>
        </p:nvGrpSpPr>
        <p:grpSpPr>
          <a:xfrm>
            <a:off x="537085" y="4212674"/>
            <a:ext cx="2520280" cy="1747746"/>
            <a:chOff x="537085" y="4212674"/>
            <a:chExt cx="2520280" cy="1747746"/>
          </a:xfrm>
        </p:grpSpPr>
        <p:sp>
          <p:nvSpPr>
            <p:cNvPr id="39" name="Retângulo com Canto Diagonal Aparado 38"/>
            <p:cNvSpPr/>
            <p:nvPr/>
          </p:nvSpPr>
          <p:spPr>
            <a:xfrm>
              <a:off x="537085" y="5240340"/>
              <a:ext cx="2520280" cy="720080"/>
            </a:xfrm>
            <a:prstGeom prst="snip2Diag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err="1" smtClean="0">
                  <a:solidFill>
                    <a:schemeClr val="tx1"/>
                  </a:solidFill>
                </a:rPr>
                <a:t>ValidationException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cxnSp>
          <p:nvCxnSpPr>
            <p:cNvPr id="46" name="Conector de seta reta 45"/>
            <p:cNvCxnSpPr>
              <a:stCxn id="39" idx="3"/>
              <a:endCxn id="11" idx="2"/>
            </p:cNvCxnSpPr>
            <p:nvPr/>
          </p:nvCxnSpPr>
          <p:spPr>
            <a:xfrm flipH="1" flipV="1">
              <a:off x="1783989" y="4212674"/>
              <a:ext cx="13236" cy="102766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CaixaDeTexto 46"/>
            <p:cNvSpPr txBox="1"/>
            <p:nvPr/>
          </p:nvSpPr>
          <p:spPr>
            <a:xfrm>
              <a:off x="1449346" y="4212674"/>
              <a:ext cx="2568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1</a:t>
              </a:r>
              <a:endParaRPr lang="pt-BR" dirty="0"/>
            </a:p>
          </p:txBody>
        </p:sp>
      </p:grpSp>
      <p:grpSp>
        <p:nvGrpSpPr>
          <p:cNvPr id="9" name="Grupo 8"/>
          <p:cNvGrpSpPr/>
          <p:nvPr/>
        </p:nvGrpSpPr>
        <p:grpSpPr>
          <a:xfrm>
            <a:off x="6261721" y="1690915"/>
            <a:ext cx="2520280" cy="2197723"/>
            <a:chOff x="6261721" y="1690915"/>
            <a:chExt cx="2520280" cy="2197723"/>
          </a:xfrm>
        </p:grpSpPr>
        <p:grpSp>
          <p:nvGrpSpPr>
            <p:cNvPr id="40" name="Grupo 39"/>
            <p:cNvGrpSpPr/>
            <p:nvPr/>
          </p:nvGrpSpPr>
          <p:grpSpPr>
            <a:xfrm>
              <a:off x="6261721" y="1690915"/>
              <a:ext cx="2520280" cy="1413738"/>
              <a:chOff x="722004" y="4031486"/>
              <a:chExt cx="2520280" cy="1413738"/>
            </a:xfrm>
          </p:grpSpPr>
          <p:sp>
            <p:nvSpPr>
              <p:cNvPr id="26" name="Retângulo 25"/>
              <p:cNvSpPr/>
              <p:nvPr/>
            </p:nvSpPr>
            <p:spPr>
              <a:xfrm>
                <a:off x="722004" y="4293096"/>
                <a:ext cx="2520280" cy="115212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pt-BR" sz="1400" dirty="0" err="1">
                    <a:solidFill>
                      <a:schemeClr val="tx1"/>
                    </a:solidFill>
                  </a:rPr>
                  <a:t>InvalidationSeverity</a:t>
                </a:r>
                <a:endParaRPr lang="pt-BR" sz="1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8" name="Conector reto 27"/>
              <p:cNvCxnSpPr/>
              <p:nvPr/>
            </p:nvCxnSpPr>
            <p:spPr>
              <a:xfrm>
                <a:off x="722004" y="4653136"/>
                <a:ext cx="252028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CaixaDeTexto 28"/>
              <p:cNvSpPr txBox="1"/>
              <p:nvPr/>
            </p:nvSpPr>
            <p:spPr>
              <a:xfrm>
                <a:off x="899592" y="4725144"/>
                <a:ext cx="21602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400" dirty="0" err="1" smtClean="0"/>
                  <a:t>Error</a:t>
                </a:r>
                <a:endParaRPr lang="pt-BR" sz="1400" dirty="0"/>
              </a:p>
              <a:p>
                <a:r>
                  <a:rPr lang="pt-BR" sz="1400" dirty="0" err="1" smtClean="0"/>
                  <a:t>Warning</a:t>
                </a:r>
                <a:endParaRPr lang="pt-BR" sz="1400" dirty="0"/>
              </a:p>
            </p:txBody>
          </p:sp>
          <p:sp>
            <p:nvSpPr>
              <p:cNvPr id="30" name="CaixaDeTexto 29"/>
              <p:cNvSpPr txBox="1"/>
              <p:nvPr/>
            </p:nvSpPr>
            <p:spPr>
              <a:xfrm>
                <a:off x="1630833" y="4031486"/>
                <a:ext cx="69442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100" dirty="0" smtClean="0"/>
                  <a:t>«Enum»</a:t>
                </a:r>
                <a:endParaRPr lang="pt-BR" sz="1100" dirty="0"/>
              </a:p>
            </p:txBody>
          </p:sp>
        </p:grpSp>
        <p:cxnSp>
          <p:nvCxnSpPr>
            <p:cNvPr id="51" name="Conector angulado 50"/>
            <p:cNvCxnSpPr>
              <a:stCxn id="13" idx="3"/>
            </p:cNvCxnSpPr>
            <p:nvPr/>
          </p:nvCxnSpPr>
          <p:spPr>
            <a:xfrm flipV="1">
              <a:off x="7521861" y="3104653"/>
              <a:ext cx="650539" cy="783985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5223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API - Internacionalização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3501008"/>
            <a:ext cx="8229600" cy="2823592"/>
          </a:xfrm>
        </p:spPr>
        <p:txBody>
          <a:bodyPr>
            <a:normAutofit fontScale="92500" lnSpcReduction="20000"/>
          </a:bodyPr>
          <a:lstStyle/>
          <a:p>
            <a:r>
              <a:rPr lang="pt-BR" dirty="0" smtClean="0"/>
              <a:t>O primeiro parâmetro é o valor validado</a:t>
            </a:r>
          </a:p>
          <a:p>
            <a:r>
              <a:rPr lang="pt-BR" dirty="0" smtClean="0"/>
              <a:t>Se é uma propriedade, o segundo parâmetro é o nome da propriedade.</a:t>
            </a:r>
          </a:p>
          <a:p>
            <a:r>
              <a:rPr lang="pt-BR" dirty="0" smtClean="0"/>
              <a:t>Os outros parâmetros são os valores de validação </a:t>
            </a:r>
          </a:p>
          <a:p>
            <a:pPr lvl="1"/>
            <a:r>
              <a:rPr lang="pt-BR" dirty="0" err="1" smtClean="0"/>
              <a:t>LengthValidator</a:t>
            </a:r>
            <a:r>
              <a:rPr lang="pt-BR" dirty="0" smtClean="0"/>
              <a:t> : min, </a:t>
            </a:r>
            <a:r>
              <a:rPr lang="pt-BR" dirty="0" err="1" smtClean="0"/>
              <a:t>max</a:t>
            </a:r>
            <a:endParaRPr lang="pt-BR" dirty="0" smtClean="0"/>
          </a:p>
          <a:p>
            <a:r>
              <a:rPr lang="pt-BR" dirty="0" smtClean="0"/>
              <a:t>É possível criar um modelo mais fortemente </a:t>
            </a:r>
            <a:r>
              <a:rPr lang="pt-BR" dirty="0" err="1" smtClean="0"/>
              <a:t>tipado</a:t>
            </a:r>
            <a:endParaRPr lang="pt-BR" dirty="0" smtClean="0"/>
          </a:p>
          <a:p>
            <a:pPr lvl="1"/>
            <a:r>
              <a:rPr lang="pt-BR" dirty="0" smtClean="0"/>
              <a:t>Por exemplo: </a:t>
            </a:r>
            <a:r>
              <a:rPr lang="pt-BR" dirty="0" err="1" smtClean="0"/>
              <a:t>LenghtInvalidationReason</a:t>
            </a:r>
            <a:endParaRPr lang="pt-BR" dirty="0" smtClean="0"/>
          </a:p>
          <a:p>
            <a:pPr lvl="1"/>
            <a:r>
              <a:rPr lang="pt-BR" dirty="0" smtClean="0"/>
              <a:t>Útil se a API for usada como biblioteca.</a:t>
            </a:r>
            <a:endParaRPr lang="pt-BR" dirty="0"/>
          </a:p>
        </p:txBody>
      </p:sp>
      <p:grpSp>
        <p:nvGrpSpPr>
          <p:cNvPr id="5" name="Grupo 4"/>
          <p:cNvGrpSpPr/>
          <p:nvPr/>
        </p:nvGrpSpPr>
        <p:grpSpPr>
          <a:xfrm>
            <a:off x="3577123" y="2132856"/>
            <a:ext cx="3024336" cy="1224136"/>
            <a:chOff x="3347864" y="1844824"/>
            <a:chExt cx="3024336" cy="720080"/>
          </a:xfrm>
          <a:solidFill>
            <a:schemeClr val="bg1"/>
          </a:solidFill>
        </p:grpSpPr>
        <p:sp>
          <p:nvSpPr>
            <p:cNvPr id="9" name="Retângulo de cantos arredondados 8"/>
            <p:cNvSpPr/>
            <p:nvPr/>
          </p:nvSpPr>
          <p:spPr>
            <a:xfrm>
              <a:off x="3347864" y="1844824"/>
              <a:ext cx="3024336" cy="720080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pt-BR" sz="1600" dirty="0" err="1" smtClean="0">
                  <a:solidFill>
                    <a:schemeClr val="tx1"/>
                  </a:solidFill>
                </a:rPr>
                <a:t>IInvalidationReason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Conector reto 9"/>
            <p:cNvCxnSpPr/>
            <p:nvPr/>
          </p:nvCxnSpPr>
          <p:spPr>
            <a:xfrm>
              <a:off x="3347864" y="2098970"/>
              <a:ext cx="3024336" cy="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CaixaDeTexto 10"/>
            <p:cNvSpPr txBox="1"/>
            <p:nvPr/>
          </p:nvSpPr>
          <p:spPr>
            <a:xfrm>
              <a:off x="3504910" y="2116036"/>
              <a:ext cx="2447401" cy="434508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400" dirty="0" err="1" smtClean="0"/>
                <a:t>Severity</a:t>
              </a:r>
              <a:r>
                <a:rPr lang="pt-BR" sz="1400" dirty="0"/>
                <a:t> </a:t>
              </a:r>
              <a:r>
                <a:rPr lang="pt-BR" sz="1400" dirty="0" smtClean="0"/>
                <a:t>:</a:t>
              </a:r>
              <a:r>
                <a:rPr lang="pt-BR" sz="1400" dirty="0" err="1" smtClean="0"/>
                <a:t>InvalidationSeverity</a:t>
              </a:r>
              <a:endParaRPr lang="pt-BR" sz="1400" dirty="0" smtClean="0"/>
            </a:p>
            <a:p>
              <a:r>
                <a:rPr lang="pt-BR" sz="1400" dirty="0" err="1" smtClean="0"/>
                <a:t>MessageKey</a:t>
              </a:r>
              <a:r>
                <a:rPr lang="pt-BR" sz="1400" dirty="0" smtClean="0"/>
                <a:t> : </a:t>
              </a:r>
              <a:r>
                <a:rPr lang="pt-BR" sz="1400" dirty="0" err="1" smtClean="0"/>
                <a:t>string</a:t>
              </a:r>
              <a:endParaRPr lang="pt-BR" sz="1400" dirty="0" smtClean="0"/>
            </a:p>
            <a:p>
              <a:r>
                <a:rPr lang="pt-BR" sz="1400" dirty="0" err="1" smtClean="0"/>
                <a:t>MessageParameters</a:t>
              </a:r>
              <a:r>
                <a:rPr lang="pt-BR" sz="1400" dirty="0" smtClean="0"/>
                <a:t> : </a:t>
              </a:r>
              <a:r>
                <a:rPr lang="pt-BR" sz="1400" dirty="0" err="1" smtClean="0"/>
                <a:t>object</a:t>
              </a:r>
              <a:r>
                <a:rPr lang="pt-BR" sz="1400" dirty="0" smtClean="0"/>
                <a:t>[]</a:t>
              </a:r>
              <a:endParaRPr lang="pt-BR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862970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API – Implementando </a:t>
            </a:r>
            <a:r>
              <a:rPr lang="pt-BR" dirty="0" err="1" smtClean="0"/>
              <a:t>IValidator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pt-BR" sz="1200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pt-BR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pt-BR" sz="12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pt-BR" sz="12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NotNullValidator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&lt;T&gt; : </a:t>
            </a:r>
            <a:r>
              <a:rPr lang="pt-BR" sz="12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IValidator</a:t>
            </a:r>
            <a:r>
              <a:rPr lang="pt-BR" sz="12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&lt;T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     </a:t>
            </a:r>
            <a:endParaRPr lang="pt-BR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</a:t>
            </a:r>
            <a:endParaRPr lang="pt-BR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indent="0">
              <a:buClr>
                <a:schemeClr val="accent3"/>
              </a:buClr>
              <a:buSzPct val="95000"/>
              <a:buNone/>
            </a:pPr>
            <a:r>
              <a:rPr lang="pt-BR" sz="12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1200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pt-BR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pt-BR" sz="12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InvalidMessageKey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{ 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 set; }         </a:t>
            </a:r>
          </a:p>
          <a:p>
            <a:pPr marL="0" indent="0">
              <a:buNone/>
            </a:pPr>
            <a:endParaRPr lang="pt-BR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5760" lvl="1" indent="0">
              <a:buNone/>
            </a:pPr>
            <a:r>
              <a:rPr lang="pt-BR" sz="1200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NotNullValidator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         </a:t>
            </a:r>
            <a:endParaRPr lang="pt-BR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5760" lvl="1" indent="0">
              <a:buNone/>
            </a:pPr>
            <a:r>
              <a:rPr lang="pt-B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</a:t>
            </a:r>
            <a:endParaRPr lang="pt-BR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5760" lvl="1" indent="0">
              <a:buNone/>
            </a:pPr>
            <a:r>
              <a:rPr lang="pt-B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this.InvalidMessageKey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= "</a:t>
            </a:r>
            <a:r>
              <a:rPr lang="pt-BR" sz="1200" i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Invalid.Is.Null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";        </a:t>
            </a:r>
            <a:endParaRPr lang="pt-BR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5760" lvl="1" indent="0">
              <a:buNone/>
            </a:pPr>
            <a:r>
              <a:rPr lang="pt-B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</a:t>
            </a:r>
            <a:endParaRPr lang="pt-BR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5760" lvl="1" indent="0">
              <a:buNone/>
            </a:pPr>
            <a:endParaRPr lang="pt-B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5760" lvl="1" indent="0">
              <a:buNone/>
            </a:pPr>
            <a:r>
              <a:rPr lang="pt-BR" sz="1200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pt-BR" sz="12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ValidationResult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Validate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(T candidate)        </a:t>
            </a:r>
            <a:endParaRPr lang="pt-BR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5760" lvl="1" indent="0"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{             </a:t>
            </a:r>
            <a:endParaRPr lang="pt-BR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40080" lvl="2" indent="0">
              <a:buNone/>
            </a:pPr>
            <a:r>
              <a:rPr lang="pt-BR" sz="12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= </a:t>
            </a:r>
            <a:r>
              <a:rPr lang="pt-BR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pt-BR" sz="12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ValidationResult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();             </a:t>
            </a:r>
            <a:endParaRPr lang="pt-BR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40080" lvl="2" indent="0">
              <a:buNone/>
            </a:pPr>
            <a:r>
              <a:rPr lang="pt-BR" sz="1200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(candidate == </a:t>
            </a:r>
            <a:r>
              <a:rPr lang="pt-BR" sz="12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            </a:t>
            </a:r>
            <a:endParaRPr lang="pt-BR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40080" lvl="2" indent="0">
              <a:buNone/>
            </a:pPr>
            <a:r>
              <a:rPr lang="pt-B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    </a:t>
            </a:r>
            <a:endParaRPr lang="pt-BR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40080" lvl="2" indent="0">
              <a:buNone/>
            </a:pPr>
            <a:r>
              <a:rPr lang="pt-B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result.AddReason</a:t>
            </a:r>
            <a:r>
              <a:rPr lang="pt-B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200" dirty="0" err="1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MessageInvalidationReason</a:t>
            </a:r>
            <a:r>
              <a:rPr lang="pt-BR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.Error</a:t>
            </a:r>
            <a:r>
              <a:rPr lang="pt-B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InvalidMessageKey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));             </a:t>
            </a:r>
            <a:endParaRPr lang="pt-BR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40080" lvl="2" indent="0">
              <a:buNone/>
            </a:pPr>
            <a:r>
              <a:rPr lang="pt-B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</a:t>
            </a:r>
            <a:endParaRPr lang="pt-BR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40080" lvl="2" indent="0">
              <a:buNone/>
            </a:pPr>
            <a:r>
              <a:rPr lang="pt-BR" sz="1200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         </a:t>
            </a:r>
            <a:endParaRPr lang="pt-BR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5760" lvl="1" indent="0">
              <a:buNone/>
            </a:pPr>
            <a:r>
              <a:rPr lang="pt-B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endParaRPr lang="pt-BR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pt-B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8532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API – Usando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pt-BR" sz="1200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pt-BR" sz="12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pt-B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pt-BR" sz="12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pt-B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Save</a:t>
            </a:r>
            <a:r>
              <a:rPr lang="pt-B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pt-BR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Company</a:t>
            </a:r>
            <a:r>
              <a:rPr lang="pt-B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company</a:t>
            </a:r>
            <a:r>
              <a:rPr lang="pt-B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pt-BR" sz="1200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         </a:t>
            </a:r>
          </a:p>
          <a:p>
            <a:pPr marL="0" indent="0"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12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pt-B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validator</a:t>
            </a:r>
            <a:r>
              <a:rPr lang="pt-B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t-BR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2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CompanyInsertValidator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pt-BR" sz="1200" i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dataContext</a:t>
            </a:r>
            <a:r>
              <a:rPr lang="pt-B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pt-BR" sz="12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acesso ao ambiente</a:t>
            </a:r>
          </a:p>
          <a:p>
            <a:pPr marL="0" indent="0">
              <a:buNone/>
            </a:pPr>
            <a:r>
              <a:rPr lang="pt-BR" sz="12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var</a:t>
            </a:r>
            <a:r>
              <a:rPr lang="pt-B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pt-B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t-BR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validator.Validate</a:t>
            </a:r>
            <a:r>
              <a:rPr lang="pt-B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company</a:t>
            </a:r>
            <a:r>
              <a:rPr lang="pt-B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</a:p>
          <a:p>
            <a:pPr marL="0" indent="0">
              <a:buNone/>
            </a:pPr>
            <a:r>
              <a:rPr lang="pt-BR" sz="12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sz="1200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pt-B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(!</a:t>
            </a:r>
            <a:r>
              <a:rPr lang="pt-BR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result.IsValid</a:t>
            </a:r>
            <a:r>
              <a:rPr lang="pt-B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marL="0" indent="0"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{ </a:t>
            </a:r>
          </a:p>
          <a:p>
            <a:pPr marL="0" indent="0">
              <a:buNone/>
            </a:pPr>
            <a:r>
              <a:rPr lang="pt-BR" sz="12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pt-BR" sz="1200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throw</a:t>
            </a:r>
            <a:r>
              <a:rPr lang="pt-B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pt-B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2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ValidationException</a:t>
            </a:r>
            <a:r>
              <a:rPr lang="pt-B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pt-BR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pt-B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pt-B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. . .</a:t>
            </a:r>
          </a:p>
          <a:p>
            <a:pPr marL="0" indent="0">
              <a:buNone/>
            </a:pPr>
            <a:r>
              <a:rPr lang="pt-B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pt-B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9709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API – Usando Diferente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pt-BR" sz="1200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pt-BR" sz="12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pt-B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pt-BR" sz="12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pt-B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Save</a:t>
            </a:r>
            <a:r>
              <a:rPr lang="pt-B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pt-BR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Company</a:t>
            </a:r>
            <a:r>
              <a:rPr lang="pt-B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company</a:t>
            </a:r>
            <a:r>
              <a:rPr lang="pt-B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pt-BR" sz="1200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         </a:t>
            </a:r>
          </a:p>
          <a:p>
            <a:pPr marL="0" indent="0"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pt-BR" sz="12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pt-B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pt-BR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company.</a:t>
            </a:r>
            <a:r>
              <a:rPr lang="pt-BR" sz="1200" dirty="0" err="1" smtClean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IsNew</a:t>
            </a:r>
            <a:r>
              <a:rPr lang="pt-B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)</a:t>
            </a:r>
          </a:p>
          <a:p>
            <a:pPr marL="0" indent="0"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{</a:t>
            </a:r>
          </a:p>
          <a:p>
            <a:pPr marL="0" indent="0">
              <a:buNone/>
            </a:pPr>
            <a:r>
              <a:rPr lang="pt-B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  <a:r>
              <a:rPr lang="pt-BR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company.</a:t>
            </a:r>
            <a:r>
              <a:rPr lang="pt-BR" sz="1200" dirty="0" err="1" smtClean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ValidateWith</a:t>
            </a:r>
            <a:r>
              <a:rPr lang="pt-B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CompanyInsertValidator</a:t>
            </a:r>
            <a:r>
              <a:rPr lang="pt-B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200" i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dataContext</a:t>
            </a:r>
            <a:r>
              <a:rPr lang="pt-B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pPr marL="0" indent="0">
              <a:buNone/>
            </a:pPr>
            <a:r>
              <a:rPr lang="pt-B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} </a:t>
            </a:r>
          </a:p>
          <a:p>
            <a:pPr marL="0" indent="0"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pt-BR" sz="12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pt-B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pt-B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{</a:t>
            </a:r>
          </a:p>
          <a:p>
            <a:pPr marL="0" indent="0">
              <a:buNone/>
            </a:pPr>
            <a:r>
              <a:rPr lang="pt-B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   </a:t>
            </a:r>
            <a:r>
              <a:rPr lang="pt-BR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company.</a:t>
            </a:r>
            <a:r>
              <a:rPr lang="pt-BR" sz="1200" dirty="0" err="1" smtClean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ValidateWith</a:t>
            </a:r>
            <a:r>
              <a:rPr lang="pt-B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CompanyUpdateValidator</a:t>
            </a:r>
            <a:r>
              <a:rPr lang="pt-B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200" i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dataContext</a:t>
            </a:r>
            <a:r>
              <a:rPr lang="pt-B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endParaRPr lang="pt-B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}</a:t>
            </a:r>
          </a:p>
          <a:p>
            <a:pPr marL="0" indent="0"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</a:p>
          <a:p>
            <a:pPr marL="0" indent="0"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. . .</a:t>
            </a:r>
          </a:p>
          <a:p>
            <a:pPr marL="0" indent="0">
              <a:buNone/>
            </a:pPr>
            <a:r>
              <a:rPr lang="pt-B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pt-B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6873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API - Composição </a:t>
            </a:r>
            <a:endParaRPr lang="pt-BR" dirty="0"/>
          </a:p>
        </p:txBody>
      </p:sp>
      <p:grpSp>
        <p:nvGrpSpPr>
          <p:cNvPr id="10" name="Grupo 9"/>
          <p:cNvGrpSpPr/>
          <p:nvPr/>
        </p:nvGrpSpPr>
        <p:grpSpPr>
          <a:xfrm>
            <a:off x="2915816" y="1957934"/>
            <a:ext cx="3024336" cy="720080"/>
            <a:chOff x="3347864" y="1844824"/>
            <a:chExt cx="3024336" cy="720080"/>
          </a:xfrm>
          <a:solidFill>
            <a:schemeClr val="bg1"/>
          </a:solidFill>
        </p:grpSpPr>
        <p:sp>
          <p:nvSpPr>
            <p:cNvPr id="4" name="Retângulo de cantos arredondados 3"/>
            <p:cNvSpPr/>
            <p:nvPr/>
          </p:nvSpPr>
          <p:spPr>
            <a:xfrm>
              <a:off x="3347864" y="1844824"/>
              <a:ext cx="3024336" cy="720080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pt-BR" sz="1600" dirty="0" err="1" smtClean="0">
                  <a:solidFill>
                    <a:schemeClr val="tx1"/>
                  </a:solidFill>
                </a:rPr>
                <a:t>IValidator</a:t>
              </a:r>
              <a:r>
                <a:rPr lang="pt-BR" sz="1600" dirty="0" smtClean="0">
                  <a:solidFill>
                    <a:schemeClr val="tx1"/>
                  </a:solidFill>
                </a:rPr>
                <a:t>&lt;T&gt;</a:t>
              </a:r>
              <a:endParaRPr lang="pt-BR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6" name="Conector reto 5"/>
            <p:cNvCxnSpPr>
              <a:stCxn id="4" idx="1"/>
              <a:endCxn id="4" idx="3"/>
            </p:cNvCxnSpPr>
            <p:nvPr/>
          </p:nvCxnSpPr>
          <p:spPr>
            <a:xfrm>
              <a:off x="3347864" y="2204864"/>
              <a:ext cx="3024336" cy="0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CaixaDeTexto 6"/>
            <p:cNvSpPr txBox="1"/>
            <p:nvPr/>
          </p:nvSpPr>
          <p:spPr>
            <a:xfrm>
              <a:off x="3491880" y="2257127"/>
              <a:ext cx="2717090" cy="30777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pt-BR" sz="1400" dirty="0" err="1" smtClean="0"/>
                <a:t>Validate</a:t>
              </a:r>
              <a:r>
                <a:rPr lang="pt-BR" sz="1400" dirty="0" smtClean="0"/>
                <a:t>(T </a:t>
              </a:r>
              <a:r>
                <a:rPr lang="pt-BR" sz="1400" dirty="0" err="1" smtClean="0"/>
                <a:t>obj</a:t>
              </a:r>
              <a:r>
                <a:rPr lang="pt-BR" sz="1400" dirty="0" smtClean="0"/>
                <a:t>): </a:t>
              </a:r>
              <a:r>
                <a:rPr lang="pt-BR" sz="1400" dirty="0" err="1" smtClean="0"/>
                <a:t>ValidationResult</a:t>
              </a:r>
              <a:endParaRPr lang="pt-BR" sz="1400" dirty="0"/>
            </a:p>
          </p:txBody>
        </p:sp>
      </p:grpSp>
      <p:cxnSp>
        <p:nvCxnSpPr>
          <p:cNvPr id="17" name="Conector angulado 16"/>
          <p:cNvCxnSpPr>
            <a:endCxn id="4" idx="1"/>
          </p:cNvCxnSpPr>
          <p:nvPr/>
        </p:nvCxnSpPr>
        <p:spPr>
          <a:xfrm rot="5400000" flipH="1" flipV="1">
            <a:off x="1562499" y="2578117"/>
            <a:ext cx="1613460" cy="109317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ixaDeTexto 23"/>
          <p:cNvSpPr txBox="1"/>
          <p:nvPr/>
        </p:nvSpPr>
        <p:spPr>
          <a:xfrm>
            <a:off x="2388107" y="2370237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0</a:t>
            </a:r>
            <a:r>
              <a:rPr lang="pt-BR" dirty="0" smtClean="0"/>
              <a:t>..*</a:t>
            </a:r>
            <a:endParaRPr lang="pt-BR" dirty="0"/>
          </a:p>
        </p:txBody>
      </p:sp>
      <p:sp>
        <p:nvSpPr>
          <p:cNvPr id="31" name="Retângulo 30"/>
          <p:cNvSpPr/>
          <p:nvPr/>
        </p:nvSpPr>
        <p:spPr>
          <a:xfrm>
            <a:off x="1127967" y="3304723"/>
            <a:ext cx="2520280" cy="648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err="1" smtClean="0">
                <a:solidFill>
                  <a:schemeClr val="tx1"/>
                </a:solidFill>
              </a:rPr>
              <a:t>CompositeValidator</a:t>
            </a:r>
            <a:r>
              <a:rPr lang="pt-BR" sz="1400" dirty="0" smtClean="0">
                <a:solidFill>
                  <a:schemeClr val="tx1"/>
                </a:solidFill>
              </a:rPr>
              <a:t>&lt;T&gt;</a:t>
            </a:r>
            <a:endParaRPr lang="pt-BR" sz="1400" dirty="0">
              <a:solidFill>
                <a:schemeClr val="tx1"/>
              </a:solidFill>
            </a:endParaRPr>
          </a:p>
        </p:txBody>
      </p:sp>
      <p:sp>
        <p:nvSpPr>
          <p:cNvPr id="32" name="Retângulo 31"/>
          <p:cNvSpPr/>
          <p:nvPr/>
        </p:nvSpPr>
        <p:spPr>
          <a:xfrm>
            <a:off x="1121440" y="4448602"/>
            <a:ext cx="2520280" cy="648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err="1" smtClean="0">
                <a:solidFill>
                  <a:schemeClr val="tx1"/>
                </a:solidFill>
              </a:rPr>
              <a:t>PropertyBagValidator</a:t>
            </a:r>
            <a:r>
              <a:rPr lang="pt-BR" sz="1400" dirty="0" smtClean="0">
                <a:solidFill>
                  <a:schemeClr val="tx1"/>
                </a:solidFill>
              </a:rPr>
              <a:t>&lt;T&gt;</a:t>
            </a:r>
            <a:endParaRPr lang="pt-BR" sz="1400" dirty="0">
              <a:solidFill>
                <a:schemeClr val="tx1"/>
              </a:solidFill>
            </a:endParaRPr>
          </a:p>
        </p:txBody>
      </p:sp>
      <p:cxnSp>
        <p:nvCxnSpPr>
          <p:cNvPr id="34" name="Conector angulado 33"/>
          <p:cNvCxnSpPr>
            <a:stCxn id="31" idx="3"/>
            <a:endCxn id="4" idx="2"/>
          </p:cNvCxnSpPr>
          <p:nvPr/>
        </p:nvCxnSpPr>
        <p:spPr>
          <a:xfrm flipV="1">
            <a:off x="3648247" y="2678014"/>
            <a:ext cx="779737" cy="950745"/>
          </a:xfrm>
          <a:prstGeom prst="bentConnector2">
            <a:avLst/>
          </a:prstGeom>
          <a:ln cmpd="sng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angulado 34"/>
          <p:cNvCxnSpPr>
            <a:stCxn id="32" idx="0"/>
            <a:endCxn id="31" idx="2"/>
          </p:cNvCxnSpPr>
          <p:nvPr/>
        </p:nvCxnSpPr>
        <p:spPr>
          <a:xfrm rot="5400000" flipH="1" flipV="1">
            <a:off x="2136940" y="4197436"/>
            <a:ext cx="495807" cy="6527"/>
          </a:xfrm>
          <a:prstGeom prst="bentConnector3">
            <a:avLst/>
          </a:prstGeom>
          <a:ln cmpd="sng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angulado 36"/>
          <p:cNvCxnSpPr>
            <a:stCxn id="32" idx="3"/>
            <a:endCxn id="42" idx="1"/>
          </p:cNvCxnSpPr>
          <p:nvPr/>
        </p:nvCxnSpPr>
        <p:spPr>
          <a:xfrm>
            <a:off x="3641720" y="4772638"/>
            <a:ext cx="983045" cy="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aixaDeTexto 39"/>
          <p:cNvSpPr txBox="1"/>
          <p:nvPr/>
        </p:nvSpPr>
        <p:spPr>
          <a:xfrm>
            <a:off x="4128305" y="4403306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0</a:t>
            </a:r>
            <a:r>
              <a:rPr lang="pt-BR" dirty="0" smtClean="0"/>
              <a:t>..*</a:t>
            </a:r>
            <a:endParaRPr lang="pt-BR" dirty="0"/>
          </a:p>
        </p:txBody>
      </p:sp>
      <p:sp>
        <p:nvSpPr>
          <p:cNvPr id="41" name="CaixaDeTexto 40"/>
          <p:cNvSpPr txBox="1"/>
          <p:nvPr/>
        </p:nvSpPr>
        <p:spPr>
          <a:xfrm>
            <a:off x="3283490" y="5168682"/>
            <a:ext cx="16995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 smtClean="0"/>
              <a:t>«Para cada Propriedade»</a:t>
            </a:r>
            <a:endParaRPr lang="pt-BR" sz="1100" dirty="0"/>
          </a:p>
        </p:txBody>
      </p:sp>
      <p:sp>
        <p:nvSpPr>
          <p:cNvPr id="42" name="Retângulo 41"/>
          <p:cNvSpPr/>
          <p:nvPr/>
        </p:nvSpPr>
        <p:spPr>
          <a:xfrm>
            <a:off x="4624765" y="4448603"/>
            <a:ext cx="2520280" cy="648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err="1" smtClean="0">
                <a:solidFill>
                  <a:schemeClr val="tx1"/>
                </a:solidFill>
              </a:rPr>
              <a:t>PropertyValidator</a:t>
            </a:r>
            <a:r>
              <a:rPr lang="pt-BR" sz="1400" dirty="0" smtClean="0">
                <a:solidFill>
                  <a:schemeClr val="tx1"/>
                </a:solidFill>
              </a:rPr>
              <a:t>&lt;T&gt;</a:t>
            </a:r>
            <a:endParaRPr lang="pt-BR" sz="1400" dirty="0">
              <a:solidFill>
                <a:schemeClr val="tx1"/>
              </a:solidFill>
            </a:endParaRPr>
          </a:p>
        </p:txBody>
      </p:sp>
      <p:cxnSp>
        <p:nvCxnSpPr>
          <p:cNvPr id="45" name="Conector angulado 44"/>
          <p:cNvCxnSpPr>
            <a:stCxn id="42" idx="0"/>
            <a:endCxn id="31" idx="2"/>
          </p:cNvCxnSpPr>
          <p:nvPr/>
        </p:nvCxnSpPr>
        <p:spPr>
          <a:xfrm rot="16200000" flipV="1">
            <a:off x="3888602" y="2452300"/>
            <a:ext cx="495808" cy="3496798"/>
          </a:xfrm>
          <a:prstGeom prst="bentConnector3">
            <a:avLst/>
          </a:prstGeom>
          <a:ln cmpd="sng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tângulo 48"/>
          <p:cNvSpPr/>
          <p:nvPr/>
        </p:nvSpPr>
        <p:spPr>
          <a:xfrm>
            <a:off x="746572" y="5594013"/>
            <a:ext cx="3283070" cy="648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err="1" smtClean="0">
                <a:solidFill>
                  <a:schemeClr val="tx1"/>
                </a:solidFill>
              </a:rPr>
              <a:t>AnnotadedPropertyBagValidator</a:t>
            </a:r>
            <a:r>
              <a:rPr lang="pt-BR" sz="1400" dirty="0" smtClean="0">
                <a:solidFill>
                  <a:schemeClr val="tx1"/>
                </a:solidFill>
              </a:rPr>
              <a:t>&lt;T&gt;</a:t>
            </a:r>
            <a:endParaRPr lang="pt-BR" sz="1400" dirty="0">
              <a:solidFill>
                <a:schemeClr val="tx1"/>
              </a:solidFill>
            </a:endParaRPr>
          </a:p>
        </p:txBody>
      </p:sp>
      <p:cxnSp>
        <p:nvCxnSpPr>
          <p:cNvPr id="50" name="Conector angulado 49"/>
          <p:cNvCxnSpPr>
            <a:stCxn id="49" idx="0"/>
            <a:endCxn id="32" idx="2"/>
          </p:cNvCxnSpPr>
          <p:nvPr/>
        </p:nvCxnSpPr>
        <p:spPr>
          <a:xfrm rot="16200000" flipV="1">
            <a:off x="2136175" y="5342080"/>
            <a:ext cx="497339" cy="6527"/>
          </a:xfrm>
          <a:prstGeom prst="bentConnector3">
            <a:avLst>
              <a:gd name="adj1" fmla="val 50000"/>
            </a:avLst>
          </a:prstGeom>
          <a:ln cmpd="sng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tângulo de cantos arredondados 58"/>
          <p:cNvSpPr/>
          <p:nvPr/>
        </p:nvSpPr>
        <p:spPr>
          <a:xfrm>
            <a:off x="5776922" y="5567047"/>
            <a:ext cx="2868314" cy="68407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>
                <a:solidFill>
                  <a:schemeClr val="tx1"/>
                </a:solidFill>
              </a:rPr>
              <a:t>IValidationAttribute</a:t>
            </a: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60" name="Conector angulado 59"/>
          <p:cNvCxnSpPr>
            <a:stCxn id="49" idx="3"/>
            <a:endCxn id="59" idx="1"/>
          </p:cNvCxnSpPr>
          <p:nvPr/>
        </p:nvCxnSpPr>
        <p:spPr>
          <a:xfrm flipV="1">
            <a:off x="4029642" y="5909085"/>
            <a:ext cx="1747280" cy="896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CaixaDeTexto 62"/>
          <p:cNvSpPr txBox="1"/>
          <p:nvPr/>
        </p:nvSpPr>
        <p:spPr>
          <a:xfrm>
            <a:off x="4548754" y="6015250"/>
            <a:ext cx="4748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 smtClean="0"/>
              <a:t>«Lê»</a:t>
            </a:r>
            <a:endParaRPr lang="pt-BR" sz="1100" dirty="0"/>
          </a:p>
        </p:txBody>
      </p:sp>
      <p:sp>
        <p:nvSpPr>
          <p:cNvPr id="64" name="CaixaDeTexto 63"/>
          <p:cNvSpPr txBox="1"/>
          <p:nvPr/>
        </p:nvSpPr>
        <p:spPr>
          <a:xfrm>
            <a:off x="5239225" y="5548717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1..*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99600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API – Validando Propriedades</a:t>
            </a:r>
            <a:endParaRPr lang="pt-BR" dirty="0"/>
          </a:p>
        </p:txBody>
      </p:sp>
      <p:sp>
        <p:nvSpPr>
          <p:cNvPr id="5" name="Espaço Reservado para Conteúdo 3"/>
          <p:cNvSpPr>
            <a:spLocks noGrp="1"/>
          </p:cNvSpPr>
          <p:nvPr>
            <p:ph idx="1"/>
          </p:nvPr>
        </p:nvSpPr>
        <p:spPr>
          <a:xfrm>
            <a:off x="467544" y="1844824"/>
            <a:ext cx="8229600" cy="4941168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105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pt-BR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pt-BR" sz="105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pt-BR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pt-BR" sz="105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AddressValidator</a:t>
            </a:r>
            <a:r>
              <a:rPr lang="pt-BR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 : </a:t>
            </a:r>
            <a:r>
              <a:rPr lang="pt-BR" sz="105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PropertyBagValidator</a:t>
            </a:r>
            <a:r>
              <a:rPr lang="pt-BR" sz="105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pt-BR" sz="105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Address</a:t>
            </a:r>
            <a:r>
              <a:rPr lang="pt-BR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&gt;     </a:t>
            </a:r>
            <a:endParaRPr lang="pt-BR" sz="105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lang="pt-BR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</a:t>
            </a:r>
            <a:endParaRPr lang="pt-BR" sz="105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5760" lvl="1" indent="0">
              <a:buNone/>
            </a:pPr>
            <a:r>
              <a:rPr lang="pt-BR" sz="105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pt-BR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pt-BR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AddressValidator</a:t>
            </a:r>
            <a:r>
              <a:rPr lang="pt-BR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()         </a:t>
            </a:r>
            <a:endParaRPr lang="pt-BR" sz="105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5760" lvl="1" indent="0">
              <a:buNone/>
            </a:pPr>
            <a:r>
              <a:rPr lang="pt-BR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lang="pt-BR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</a:t>
            </a:r>
            <a:endParaRPr lang="pt-BR" sz="105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5760" lvl="1" indent="0">
              <a:buNone/>
            </a:pPr>
            <a:r>
              <a:rPr lang="pt-BR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sz="10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AddPropertyValidator</a:t>
            </a:r>
            <a:r>
              <a:rPr lang="pt-BR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 a</a:t>
            </a:r>
            <a:r>
              <a:rPr lang="pt-BR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 =&gt; </a:t>
            </a:r>
            <a:r>
              <a:rPr lang="pt-BR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a.Country</a:t>
            </a:r>
            <a:r>
              <a:rPr lang="pt-BR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 </a:t>
            </a:r>
            <a:r>
              <a:rPr lang="pt-BR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pt-BR" sz="1050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pt-BR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pt-BR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CountryValidator</a:t>
            </a:r>
            <a:r>
              <a:rPr lang="pt-BR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()); </a:t>
            </a:r>
            <a:r>
              <a:rPr lang="pt-BR" sz="105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configuração , composição</a:t>
            </a:r>
          </a:p>
          <a:p>
            <a:pPr marL="365760" lvl="1" indent="0">
              <a:buNone/>
            </a:pPr>
            <a:r>
              <a:rPr lang="pt-BR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pt-BR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</a:t>
            </a:r>
            <a:endParaRPr lang="pt-BR" sz="105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5760" lvl="1" indent="0">
              <a:buNone/>
            </a:pPr>
            <a:r>
              <a:rPr lang="pt-BR" sz="105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pt-BR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pt-BR" sz="105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override</a:t>
            </a:r>
            <a:r>
              <a:rPr lang="pt-BR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pt-BR" sz="105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ValidationResult</a:t>
            </a:r>
            <a:r>
              <a:rPr lang="pt-BR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pt-BR" sz="10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Validate</a:t>
            </a:r>
            <a:r>
              <a:rPr lang="pt-BR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 </a:t>
            </a:r>
            <a:r>
              <a:rPr lang="pt-BR" sz="105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Address</a:t>
            </a:r>
            <a:r>
              <a:rPr lang="pt-BR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pt-BR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address</a:t>
            </a:r>
            <a:r>
              <a:rPr lang="pt-BR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)        </a:t>
            </a:r>
            <a:endParaRPr lang="pt-BR" sz="105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5760" lvl="1" indent="0">
              <a:buNone/>
            </a:pPr>
            <a:r>
              <a:rPr lang="pt-BR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lang="pt-BR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</a:t>
            </a:r>
          </a:p>
          <a:p>
            <a:pPr marL="365760" lvl="1" indent="0">
              <a:buNone/>
            </a:pPr>
            <a:r>
              <a:rPr lang="pt-BR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pt-BR" sz="105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pt-BR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 (</a:t>
            </a:r>
            <a:r>
              <a:rPr lang="pt-BR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address</a:t>
            </a:r>
            <a:r>
              <a:rPr lang="pt-BR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 == </a:t>
            </a:r>
            <a:r>
              <a:rPr lang="pt-BR" sz="105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pt-BR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)             </a:t>
            </a:r>
          </a:p>
          <a:p>
            <a:pPr marL="365760" lvl="1" indent="0">
              <a:buNone/>
            </a:pPr>
            <a:r>
              <a:rPr lang="pt-BR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{ </a:t>
            </a:r>
            <a:r>
              <a:rPr lang="pt-BR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    </a:t>
            </a:r>
            <a:endParaRPr lang="pt-BR" sz="105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40080" lvl="2" indent="0">
              <a:buNone/>
            </a:pPr>
            <a:r>
              <a:rPr lang="pt-BR" sz="105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1050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pt-BR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pt-BR" sz="1050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pt-BR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pt-BR" sz="105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ValidationResult</a:t>
            </a:r>
            <a:r>
              <a:rPr lang="pt-BR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pt-BR" sz="105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não valida </a:t>
            </a:r>
            <a:r>
              <a:rPr lang="pt-BR" sz="1050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pt-BR" sz="105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 Isso é outro </a:t>
            </a:r>
            <a:r>
              <a:rPr lang="pt-BR" sz="1050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Valdiator</a:t>
            </a:r>
            <a:r>
              <a:rPr lang="pt-BR" sz="105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que faz (SRP)</a:t>
            </a:r>
            <a:endParaRPr lang="pt-BR" sz="105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40080" lvl="2" indent="0">
              <a:buNone/>
            </a:pPr>
            <a:r>
              <a:rPr lang="pt-BR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pt-BR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</a:t>
            </a:r>
            <a:endParaRPr lang="pt-BR" sz="105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40080" lvl="2" indent="0">
              <a:buNone/>
            </a:pPr>
            <a:endParaRPr lang="pt-BR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40080" lvl="2" indent="0">
              <a:buNone/>
            </a:pPr>
            <a:r>
              <a:rPr lang="pt-BR" sz="1050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pt-BR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pt-BR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pt-BR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 = </a:t>
            </a:r>
            <a:r>
              <a:rPr lang="pt-BR" sz="1050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base</a:t>
            </a:r>
            <a:r>
              <a:rPr lang="pt-BR" sz="10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.Validate</a:t>
            </a:r>
            <a:r>
              <a:rPr lang="pt-BR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pt-BR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address</a:t>
            </a:r>
            <a:r>
              <a:rPr lang="pt-BR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pt-BR" sz="105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 composição</a:t>
            </a:r>
            <a:endParaRPr lang="pt-BR" sz="105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40080" lvl="2" indent="0">
              <a:buNone/>
            </a:pPr>
            <a:r>
              <a:rPr lang="pt-BR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</a:t>
            </a:r>
          </a:p>
          <a:p>
            <a:pPr marL="640080" lvl="2" indent="0">
              <a:buNone/>
            </a:pPr>
            <a:r>
              <a:rPr lang="pt-BR" sz="1050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pt-BR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 (</a:t>
            </a:r>
            <a:r>
              <a:rPr lang="pt-BR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result.IsValid</a:t>
            </a:r>
            <a:r>
              <a:rPr lang="pt-BR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())            </a:t>
            </a:r>
            <a:endParaRPr lang="pt-BR" sz="105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40080" lvl="2" indent="0">
              <a:buNone/>
            </a:pPr>
            <a:r>
              <a:rPr lang="pt-BR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lang="pt-BR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   </a:t>
            </a:r>
            <a:endParaRPr lang="pt-BR" sz="105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lvl="3" indent="0">
              <a:buNone/>
            </a:pPr>
            <a:r>
              <a:rPr lang="pt-BR" sz="105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pt-BR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pt-BR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addressModel</a:t>
            </a:r>
            <a:r>
              <a:rPr lang="pt-BR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 = </a:t>
            </a:r>
            <a:r>
              <a:rPr lang="pt-BR" sz="105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AddressModelFactory</a:t>
            </a:r>
            <a:r>
              <a:rPr lang="pt-BR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.GetFactory</a:t>
            </a:r>
            <a:r>
              <a:rPr lang="pt-BR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pt-BR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GetAddressModel</a:t>
            </a:r>
            <a:r>
              <a:rPr lang="pt-BR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address.Country</a:t>
            </a:r>
            <a:r>
              <a:rPr lang="pt-BR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);                </a:t>
            </a:r>
          </a:p>
          <a:p>
            <a:pPr marL="914400" lvl="3" indent="0">
              <a:buNone/>
            </a:pPr>
            <a:r>
              <a:rPr lang="pt-BR" sz="1050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pt-BR" sz="105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pt-BR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addressModel.GetAddressValidator</a:t>
            </a:r>
            <a:r>
              <a:rPr lang="pt-BR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pt-BR" sz="10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Validate</a:t>
            </a:r>
            <a:r>
              <a:rPr lang="pt-BR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0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address</a:t>
            </a:r>
            <a:r>
              <a:rPr lang="pt-BR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);      </a:t>
            </a:r>
            <a:r>
              <a:rPr lang="pt-B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</a:t>
            </a:r>
            <a:endParaRPr lang="pt-BR" sz="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40080" lvl="2" indent="0">
              <a:buNone/>
            </a:pPr>
            <a:r>
              <a:rPr lang="pt-BR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pt-BR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</a:t>
            </a:r>
            <a:endParaRPr lang="pt-BR" sz="105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40080" lvl="2" indent="0">
              <a:buNone/>
            </a:pPr>
            <a:r>
              <a:rPr lang="pt-BR" sz="1050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pt-BR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pt-BR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pt-BR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;        </a:t>
            </a:r>
            <a:endParaRPr lang="pt-BR" sz="105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5760" lvl="1" indent="0">
              <a:buNone/>
            </a:pPr>
            <a:r>
              <a:rPr lang="pt-BR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 }    </a:t>
            </a:r>
            <a:endParaRPr lang="pt-BR" sz="105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 }</a:t>
            </a:r>
          </a:p>
        </p:txBody>
      </p:sp>
    </p:spTree>
    <p:extLst>
      <p:ext uri="{BB962C8B-B14F-4D97-AF65-F5344CB8AC3E}">
        <p14:creationId xmlns:p14="http://schemas.microsoft.com/office/powerpoint/2010/main" val="2368003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2924944"/>
            <a:ext cx="8229600" cy="1143000"/>
          </a:xfrm>
        </p:spPr>
        <p:txBody>
          <a:bodyPr/>
          <a:lstStyle/>
          <a:p>
            <a:r>
              <a:rPr lang="pt-BR" dirty="0" smtClean="0"/>
              <a:t>Conceitos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1573368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API – Tudo junto</a:t>
            </a:r>
            <a:endParaRPr lang="pt-BR" dirty="0"/>
          </a:p>
        </p:txBody>
      </p:sp>
      <p:sp>
        <p:nvSpPr>
          <p:cNvPr id="5" name="Espaço Reservado para Conteúdo 3"/>
          <p:cNvSpPr>
            <a:spLocks noGrp="1"/>
          </p:cNvSpPr>
          <p:nvPr>
            <p:ph idx="1"/>
          </p:nvPr>
        </p:nvSpPr>
        <p:spPr>
          <a:xfrm>
            <a:off x="179512" y="1340768"/>
            <a:ext cx="8856984" cy="5445224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11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pt-B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pt-BR" sz="11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pt-B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pt-BR" sz="11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CompanyCreationValidator</a:t>
            </a:r>
            <a:r>
              <a:rPr lang="pt-B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: </a:t>
            </a:r>
            <a:r>
              <a:rPr lang="pt-BR" sz="11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AnnotadedPropertyBagValidator</a:t>
            </a:r>
            <a:r>
              <a:rPr lang="pt-BR" sz="11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pt-BR" sz="11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Company</a:t>
            </a:r>
            <a:r>
              <a:rPr lang="pt-B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&gt;     </a:t>
            </a:r>
            <a:endParaRPr lang="pt-BR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lang="pt-B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</a:t>
            </a:r>
            <a:endParaRPr lang="pt-BR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5760" lvl="1" indent="0">
              <a:buNone/>
            </a:pPr>
            <a:r>
              <a:rPr lang="pt-BR" sz="11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IReferenceDataService</a:t>
            </a:r>
            <a:r>
              <a:rPr lang="pt-B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pt-BR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referenceDataService</a:t>
            </a:r>
            <a:r>
              <a:rPr lang="pt-B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;        </a:t>
            </a:r>
            <a:br>
              <a:rPr lang="pt-BR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11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IIndicadoresDataContext</a:t>
            </a:r>
            <a:r>
              <a:rPr lang="pt-B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pt-BR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dataContext</a:t>
            </a:r>
            <a:r>
              <a:rPr lang="pt-B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;       </a:t>
            </a:r>
            <a:endParaRPr lang="pt-BR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5760" lvl="1" indent="0">
              <a:buNone/>
            </a:pPr>
            <a:r>
              <a:rPr lang="pt-BR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pt-BR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pt-BR" sz="11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pt-B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pt-BR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CompanyCreationValidator</a:t>
            </a:r>
            <a:r>
              <a:rPr lang="pt-BR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      	</a:t>
            </a:r>
            <a:r>
              <a:rPr lang="pt-BR" sz="1100" dirty="0" err="1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IReferenceDataService</a:t>
            </a:r>
            <a:r>
              <a:rPr lang="pt-B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pt-BR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referenceDataService</a:t>
            </a:r>
            <a:r>
              <a:rPr lang="pt-B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 </a:t>
            </a:r>
            <a:r>
              <a:rPr lang="pt-BR" sz="11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IIndicadoresDataContext</a:t>
            </a:r>
            <a:r>
              <a:rPr lang="pt-B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pt-BR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dataContext</a:t>
            </a:r>
            <a:r>
              <a:rPr lang="pt-B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         </a:t>
            </a:r>
            <a:endParaRPr lang="pt-BR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5760" lvl="1" indent="0">
              <a:buNone/>
            </a:pPr>
            <a:r>
              <a:rPr lang="pt-BR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lang="pt-B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</a:t>
            </a:r>
            <a:endParaRPr lang="pt-BR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40080" lvl="2" indent="0">
              <a:buNone/>
            </a:pPr>
            <a:r>
              <a:rPr lang="pt-BR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this.referenceDataService</a:t>
            </a:r>
            <a:r>
              <a:rPr lang="pt-B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= </a:t>
            </a:r>
            <a:r>
              <a:rPr lang="pt-BR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referenceDataService</a:t>
            </a:r>
            <a:r>
              <a:rPr lang="pt-B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;             </a:t>
            </a:r>
            <a:endParaRPr lang="pt-BR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40080" lvl="2" indent="0">
              <a:buNone/>
            </a:pPr>
            <a:r>
              <a:rPr lang="pt-BR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this.dataContext</a:t>
            </a:r>
            <a:r>
              <a:rPr lang="pt-B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= </a:t>
            </a:r>
            <a:r>
              <a:rPr lang="pt-BR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dataContext</a:t>
            </a:r>
            <a:r>
              <a:rPr lang="pt-B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;             </a:t>
            </a:r>
            <a:endParaRPr lang="pt-BR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40080" lvl="2" indent="0">
              <a:buNone/>
            </a:pPr>
            <a:r>
              <a:rPr lang="pt-BR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pt-BR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(new</a:t>
            </a:r>
            <a:r>
              <a:rPr lang="pt-B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pt-BR" sz="11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CompanyUpdateValidator</a:t>
            </a:r>
            <a:r>
              <a:rPr lang="pt-BR" sz="11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1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referenceDataService</a:t>
            </a:r>
            <a:r>
              <a:rPr lang="pt-B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));        </a:t>
            </a:r>
            <a:r>
              <a:rPr lang="pt-BR" sz="1100" dirty="0" smtClean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composição</a:t>
            </a:r>
          </a:p>
          <a:p>
            <a:pPr marL="365760" lvl="1" indent="0">
              <a:buNone/>
            </a:pPr>
            <a:r>
              <a:rPr lang="pt-BR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pt-B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</a:t>
            </a:r>
            <a:endParaRPr lang="pt-BR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5760" lvl="1" indent="0">
              <a:buNone/>
            </a:pPr>
            <a:r>
              <a:rPr lang="pt-BR" sz="1100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pt-B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pt-BR" sz="11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override</a:t>
            </a:r>
            <a:r>
              <a:rPr lang="pt-B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pt-BR" sz="11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ValidationResult</a:t>
            </a:r>
            <a:r>
              <a:rPr lang="pt-B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pt-BR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Validate</a:t>
            </a:r>
            <a:r>
              <a:rPr lang="pt-BR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100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pt-BR" sz="1100" dirty="0" err="1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Company</a:t>
            </a:r>
            <a:r>
              <a:rPr lang="pt-B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pt-BR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company</a:t>
            </a:r>
            <a:r>
              <a:rPr lang="pt-B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         </a:t>
            </a:r>
            <a:endParaRPr lang="pt-BR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5760" lvl="1" indent="0">
              <a:buNone/>
            </a:pPr>
            <a:r>
              <a:rPr lang="pt-BR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lang="pt-B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</a:t>
            </a:r>
            <a:endParaRPr lang="pt-BR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40080" lvl="2" indent="0">
              <a:buNone/>
            </a:pPr>
            <a:r>
              <a:rPr lang="pt-BR" sz="11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pt-B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pt-BR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pt-B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= </a:t>
            </a:r>
            <a:r>
              <a:rPr lang="pt-BR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base.Validate</a:t>
            </a:r>
            <a:r>
              <a:rPr lang="pt-B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company</a:t>
            </a:r>
            <a:r>
              <a:rPr lang="pt-B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);       </a:t>
            </a:r>
            <a:r>
              <a:rPr lang="pt-BR" sz="1100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pt-BR" sz="1100" dirty="0" smtClean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composição</a:t>
            </a:r>
          </a:p>
          <a:p>
            <a:pPr marL="640080" lvl="2" indent="0">
              <a:buNone/>
            </a:pPr>
            <a:endParaRPr lang="pt-BR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40080" lvl="2" indent="0">
              <a:buNone/>
            </a:pPr>
            <a:r>
              <a:rPr lang="pt-B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pt-BR" sz="11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pt-B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pt-BR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attachedCompany</a:t>
            </a:r>
            <a:r>
              <a:rPr lang="pt-B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= </a:t>
            </a:r>
            <a:r>
              <a:rPr lang="pt-BR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dataContext.Query</a:t>
            </a:r>
            <a:r>
              <a:rPr lang="pt-B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pt-BR" sz="11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Company</a:t>
            </a:r>
            <a:r>
              <a:rPr lang="pt-BR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&gt;().</a:t>
            </a:r>
            <a:r>
              <a:rPr lang="pt-BR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SingleOrDefault</a:t>
            </a:r>
            <a:r>
              <a:rPr lang="pt-B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(c =&gt; </a:t>
            </a:r>
            <a:r>
              <a:rPr lang="pt-BR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c.Id</a:t>
            </a:r>
            <a:r>
              <a:rPr lang="pt-B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== </a:t>
            </a:r>
            <a:r>
              <a:rPr lang="pt-BR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company.Id</a:t>
            </a:r>
            <a:r>
              <a:rPr lang="pt-B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);            </a:t>
            </a:r>
            <a:endParaRPr lang="pt-BR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40080" lvl="2" indent="0">
              <a:buNone/>
            </a:pPr>
            <a:r>
              <a:rPr lang="pt-B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pt-BR" sz="11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pt-B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(</a:t>
            </a:r>
            <a:r>
              <a:rPr lang="pt-BR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attachedCompany</a:t>
            </a:r>
            <a:r>
              <a:rPr lang="pt-B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== </a:t>
            </a:r>
            <a:r>
              <a:rPr lang="pt-BR" sz="11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pt-B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&amp;&amp; </a:t>
            </a:r>
            <a:r>
              <a:rPr lang="pt-BR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company.Country</a:t>
            </a:r>
            <a:r>
              <a:rPr lang="pt-B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!= </a:t>
            </a:r>
            <a:r>
              <a:rPr lang="pt-BR" sz="11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pt-B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&amp;&amp; </a:t>
            </a:r>
            <a:r>
              <a:rPr lang="pt-BR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company.FiscalNumber</a:t>
            </a:r>
            <a:r>
              <a:rPr lang="pt-B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!= </a:t>
            </a:r>
            <a:r>
              <a:rPr lang="pt-BR" sz="11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pt-B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lang="pt-BR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40080" lvl="2" indent="0">
              <a:buNone/>
            </a:pPr>
            <a:r>
              <a:rPr lang="pt-B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&amp;&amp;</a:t>
            </a:r>
            <a:r>
              <a:rPr lang="pt-B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pt-BR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Exists</a:t>
            </a:r>
            <a:r>
              <a:rPr lang="pt-B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company.Country</a:t>
            </a:r>
            <a:r>
              <a:rPr lang="pt-B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 </a:t>
            </a:r>
            <a:r>
              <a:rPr lang="pt-BR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company.FiscalNumber</a:t>
            </a:r>
            <a:r>
              <a:rPr lang="pt-B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))             {                </a:t>
            </a:r>
            <a:endParaRPr lang="pt-BR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40080" lvl="2" indent="0">
              <a:buNone/>
            </a:pPr>
            <a:r>
              <a:rPr lang="pt-BR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pt-BR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result.AddReason</a:t>
            </a:r>
            <a:r>
              <a:rPr lang="pt-BR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 </a:t>
            </a:r>
            <a:r>
              <a:rPr lang="pt-BR" sz="1100" dirty="0" err="1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MessageInvalidationReason.Error</a:t>
            </a:r>
            <a:r>
              <a:rPr lang="pt-B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pt-BR" sz="1100" dirty="0" err="1">
                <a:solidFill>
                  <a:srgbClr val="FF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Company.FiscalNumber.Duplicated</a:t>
            </a:r>
            <a:r>
              <a:rPr lang="pt-B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"));             </a:t>
            </a:r>
            <a:endParaRPr lang="pt-BR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40080" lvl="2" indent="0">
              <a:buNone/>
            </a:pPr>
            <a:r>
              <a:rPr lang="pt-BR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pt-B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</a:t>
            </a:r>
            <a:endParaRPr lang="pt-BR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40080" lvl="2" indent="0">
              <a:buNone/>
            </a:pPr>
            <a:r>
              <a:rPr lang="pt-BR" sz="11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pt-B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pt-BR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pt-B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;        </a:t>
            </a:r>
            <a:endParaRPr lang="pt-BR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5760" lvl="1" indent="0">
              <a:buNone/>
            </a:pPr>
            <a:r>
              <a:rPr lang="pt-BR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pt-B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</a:t>
            </a:r>
          </a:p>
          <a:p>
            <a:pPr marL="0" indent="0">
              <a:buNone/>
            </a:pPr>
            <a:r>
              <a:rPr lang="pt-BR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pt-BR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9674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API - Anotações</a:t>
            </a:r>
            <a:endParaRPr lang="pt-BR" dirty="0"/>
          </a:p>
        </p:txBody>
      </p:sp>
      <p:sp>
        <p:nvSpPr>
          <p:cNvPr id="49" name="Retângulo 48"/>
          <p:cNvSpPr/>
          <p:nvPr/>
        </p:nvSpPr>
        <p:spPr>
          <a:xfrm>
            <a:off x="847416" y="4152111"/>
            <a:ext cx="1800200" cy="648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err="1" smtClean="0">
                <a:solidFill>
                  <a:schemeClr val="tx1"/>
                </a:solidFill>
              </a:rPr>
              <a:t>NotNullAttribute</a:t>
            </a:r>
            <a:endParaRPr lang="pt-BR" sz="1400" dirty="0">
              <a:solidFill>
                <a:schemeClr val="tx1"/>
              </a:solidFill>
            </a:endParaRPr>
          </a:p>
        </p:txBody>
      </p:sp>
      <p:cxnSp>
        <p:nvCxnSpPr>
          <p:cNvPr id="50" name="Conector angulado 49"/>
          <p:cNvCxnSpPr>
            <a:stCxn id="49" idx="0"/>
            <a:endCxn id="59" idx="2"/>
          </p:cNvCxnSpPr>
          <p:nvPr/>
        </p:nvCxnSpPr>
        <p:spPr>
          <a:xfrm rot="5400000" flipH="1" flipV="1">
            <a:off x="2715107" y="2209382"/>
            <a:ext cx="975139" cy="2910321"/>
          </a:xfrm>
          <a:prstGeom prst="bentConnector3">
            <a:avLst>
              <a:gd name="adj1" fmla="val 50000"/>
            </a:avLst>
          </a:prstGeom>
          <a:ln cmpd="sng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tângulo de cantos arredondados 58"/>
          <p:cNvSpPr/>
          <p:nvPr/>
        </p:nvSpPr>
        <p:spPr>
          <a:xfrm>
            <a:off x="3223680" y="2492896"/>
            <a:ext cx="2868314" cy="68407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>
                <a:solidFill>
                  <a:schemeClr val="tx1"/>
                </a:solidFill>
              </a:rPr>
              <a:t>IValidationAttribute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3" name="Retângulo 32"/>
          <p:cNvSpPr/>
          <p:nvPr/>
        </p:nvSpPr>
        <p:spPr>
          <a:xfrm>
            <a:off x="2863640" y="4152111"/>
            <a:ext cx="1933545" cy="648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err="1" smtClean="0">
                <a:solidFill>
                  <a:schemeClr val="tx1"/>
                </a:solidFill>
              </a:rPr>
              <a:t>NotEmptyAttribute</a:t>
            </a:r>
            <a:endParaRPr lang="pt-BR" sz="1400" dirty="0">
              <a:solidFill>
                <a:schemeClr val="tx1"/>
              </a:solidFill>
            </a:endParaRPr>
          </a:p>
        </p:txBody>
      </p:sp>
      <p:cxnSp>
        <p:nvCxnSpPr>
          <p:cNvPr id="36" name="Conector angulado 35"/>
          <p:cNvCxnSpPr>
            <a:stCxn id="33" idx="0"/>
            <a:endCxn id="59" idx="2"/>
          </p:cNvCxnSpPr>
          <p:nvPr/>
        </p:nvCxnSpPr>
        <p:spPr>
          <a:xfrm rot="5400000" flipH="1" flipV="1">
            <a:off x="3756556" y="3250830"/>
            <a:ext cx="975139" cy="827424"/>
          </a:xfrm>
          <a:prstGeom prst="bentConnector3">
            <a:avLst>
              <a:gd name="adj1" fmla="val 50000"/>
            </a:avLst>
          </a:prstGeom>
          <a:ln cmpd="sng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tângulo 38"/>
          <p:cNvSpPr/>
          <p:nvPr/>
        </p:nvSpPr>
        <p:spPr>
          <a:xfrm>
            <a:off x="6680064" y="4152111"/>
            <a:ext cx="1565121" cy="648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err="1" smtClean="0">
                <a:solidFill>
                  <a:schemeClr val="tx1"/>
                </a:solidFill>
              </a:rPr>
              <a:t>EmailAttribute</a:t>
            </a:r>
            <a:endParaRPr lang="pt-BR" sz="1400" dirty="0">
              <a:solidFill>
                <a:schemeClr val="tx1"/>
              </a:solidFill>
            </a:endParaRPr>
          </a:p>
        </p:txBody>
      </p:sp>
      <p:cxnSp>
        <p:nvCxnSpPr>
          <p:cNvPr id="43" name="Conector angulado 42"/>
          <p:cNvCxnSpPr>
            <a:endCxn id="59" idx="2"/>
          </p:cNvCxnSpPr>
          <p:nvPr/>
        </p:nvCxnSpPr>
        <p:spPr>
          <a:xfrm rot="16200000" flipV="1">
            <a:off x="4713900" y="3120909"/>
            <a:ext cx="975142" cy="1087267"/>
          </a:xfrm>
          <a:prstGeom prst="bentConnector3">
            <a:avLst>
              <a:gd name="adj1" fmla="val 50000"/>
            </a:avLst>
          </a:prstGeom>
          <a:ln cmpd="sng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angulado 43"/>
          <p:cNvCxnSpPr>
            <a:stCxn id="39" idx="0"/>
            <a:endCxn id="59" idx="2"/>
          </p:cNvCxnSpPr>
          <p:nvPr/>
        </p:nvCxnSpPr>
        <p:spPr>
          <a:xfrm rot="16200000" flipV="1">
            <a:off x="5572662" y="2262148"/>
            <a:ext cx="975139" cy="2804788"/>
          </a:xfrm>
          <a:prstGeom prst="bentConnector3">
            <a:avLst>
              <a:gd name="adj1" fmla="val 50000"/>
            </a:avLst>
          </a:prstGeom>
          <a:ln cmpd="sng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upo 3"/>
          <p:cNvGrpSpPr/>
          <p:nvPr/>
        </p:nvGrpSpPr>
        <p:grpSpPr>
          <a:xfrm>
            <a:off x="4962542" y="4152114"/>
            <a:ext cx="1565122" cy="1296144"/>
            <a:chOff x="4657836" y="4258611"/>
            <a:chExt cx="1565122" cy="1296144"/>
          </a:xfrm>
        </p:grpSpPr>
        <p:sp>
          <p:nvSpPr>
            <p:cNvPr id="13" name="Retângulo 12"/>
            <p:cNvSpPr/>
            <p:nvPr/>
          </p:nvSpPr>
          <p:spPr>
            <a:xfrm>
              <a:off x="4657837" y="4258611"/>
              <a:ext cx="1565121" cy="6480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 err="1" smtClean="0">
                  <a:solidFill>
                    <a:schemeClr val="tx1"/>
                  </a:solidFill>
                </a:rPr>
                <a:t>LengthAttribute</a:t>
              </a:r>
              <a:endParaRPr lang="pt-BR" sz="1400" dirty="0">
                <a:solidFill>
                  <a:schemeClr val="tx1"/>
                </a:solidFill>
              </a:endParaRPr>
            </a:p>
          </p:txBody>
        </p:sp>
        <p:sp>
          <p:nvSpPr>
            <p:cNvPr id="14" name="Retângulo 13"/>
            <p:cNvSpPr/>
            <p:nvPr/>
          </p:nvSpPr>
          <p:spPr>
            <a:xfrm>
              <a:off x="4657836" y="4906683"/>
              <a:ext cx="1565121" cy="6480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1400" dirty="0" smtClean="0">
                  <a:solidFill>
                    <a:schemeClr val="tx1"/>
                  </a:solidFill>
                </a:rPr>
                <a:t>Min : </a:t>
              </a:r>
              <a:r>
                <a:rPr lang="pt-BR" sz="1400" dirty="0" err="1" smtClean="0">
                  <a:solidFill>
                    <a:schemeClr val="tx1"/>
                  </a:solidFill>
                </a:rPr>
                <a:t>int</a:t>
              </a:r>
              <a:endParaRPr lang="pt-BR" sz="1400" dirty="0" smtClean="0">
                <a:solidFill>
                  <a:schemeClr val="tx1"/>
                </a:solidFill>
              </a:endParaRPr>
            </a:p>
            <a:p>
              <a:r>
                <a:rPr lang="pt-BR" sz="1400" dirty="0" smtClean="0">
                  <a:solidFill>
                    <a:schemeClr val="tx1"/>
                  </a:solidFill>
                </a:rPr>
                <a:t>Max :</a:t>
              </a:r>
              <a:r>
                <a:rPr lang="pt-BR" sz="1400" dirty="0" err="1" smtClean="0">
                  <a:solidFill>
                    <a:schemeClr val="tx1"/>
                  </a:solidFill>
                </a:rPr>
                <a:t>int</a:t>
              </a:r>
              <a:r>
                <a:rPr lang="pt-BR" sz="1400" dirty="0" smtClean="0">
                  <a:solidFill>
                    <a:schemeClr val="tx1"/>
                  </a:solidFill>
                </a:rPr>
                <a:t> </a:t>
              </a:r>
              <a:endParaRPr lang="pt-BR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5" name="CaixaDeTexto 4"/>
          <p:cNvSpPr txBox="1"/>
          <p:nvPr/>
        </p:nvSpPr>
        <p:spPr>
          <a:xfrm>
            <a:off x="7115377" y="4114591"/>
            <a:ext cx="7136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i="1" dirty="0" smtClean="0"/>
              <a:t>«</a:t>
            </a:r>
            <a:r>
              <a:rPr lang="pt-BR" sz="1100" i="1" dirty="0" err="1" smtClean="0"/>
              <a:t>Plugin</a:t>
            </a:r>
            <a:r>
              <a:rPr lang="pt-BR" sz="1100" i="1" dirty="0" smtClean="0"/>
              <a:t>»</a:t>
            </a:r>
            <a:endParaRPr lang="pt-BR" sz="1100" i="1" dirty="0"/>
          </a:p>
        </p:txBody>
      </p:sp>
    </p:spTree>
    <p:extLst>
      <p:ext uri="{BB962C8B-B14F-4D97-AF65-F5344CB8AC3E}">
        <p14:creationId xmlns:p14="http://schemas.microsoft.com/office/powerpoint/2010/main" val="2952282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API – Consistência por Validação</a:t>
            </a:r>
            <a:endParaRPr lang="pt-BR" dirty="0"/>
          </a:p>
        </p:txBody>
      </p:sp>
      <p:grpSp>
        <p:nvGrpSpPr>
          <p:cNvPr id="12" name="Grupo 11"/>
          <p:cNvGrpSpPr/>
          <p:nvPr/>
        </p:nvGrpSpPr>
        <p:grpSpPr>
          <a:xfrm>
            <a:off x="537120" y="2672645"/>
            <a:ext cx="3823253" cy="1161710"/>
            <a:chOff x="722004" y="4031486"/>
            <a:chExt cx="2520280" cy="1413738"/>
          </a:xfrm>
        </p:grpSpPr>
        <p:sp>
          <p:nvSpPr>
            <p:cNvPr id="13" name="Retângulo 12"/>
            <p:cNvSpPr/>
            <p:nvPr/>
          </p:nvSpPr>
          <p:spPr>
            <a:xfrm>
              <a:off x="722004" y="4293096"/>
              <a:ext cx="2520280" cy="11521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pt-BR" sz="1400" dirty="0" err="1" smtClean="0">
                  <a:solidFill>
                    <a:schemeClr val="tx1"/>
                  </a:solidFill>
                </a:rPr>
                <a:t>MethodCallConsistencyValidator</a:t>
              </a:r>
              <a:endParaRPr lang="pt-BR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4" name="Conector reto 13"/>
            <p:cNvCxnSpPr/>
            <p:nvPr/>
          </p:nvCxnSpPr>
          <p:spPr>
            <a:xfrm>
              <a:off x="722004" y="4653136"/>
              <a:ext cx="252028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CaixaDeTexto 14"/>
            <p:cNvSpPr txBox="1"/>
            <p:nvPr/>
          </p:nvSpPr>
          <p:spPr>
            <a:xfrm>
              <a:off x="810798" y="4725144"/>
              <a:ext cx="23426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err="1" smtClean="0"/>
                <a:t>Validate</a:t>
              </a:r>
              <a:r>
                <a:rPr lang="pt-BR" sz="1200" dirty="0" smtClean="0"/>
                <a:t>(</a:t>
              </a:r>
              <a:r>
                <a:rPr lang="pt-BR" sz="1200" dirty="0" err="1" smtClean="0"/>
                <a:t>MethodCallData</a:t>
              </a:r>
              <a:r>
                <a:rPr lang="pt-BR" sz="1200" dirty="0" smtClean="0"/>
                <a:t> </a:t>
              </a:r>
              <a:r>
                <a:rPr lang="pt-BR" sz="1200" dirty="0" err="1" smtClean="0"/>
                <a:t>obj</a:t>
              </a:r>
              <a:r>
                <a:rPr lang="pt-BR" sz="1200" dirty="0" smtClean="0"/>
                <a:t>):</a:t>
              </a:r>
              <a:r>
                <a:rPr lang="pt-BR" sz="1200" dirty="0" err="1" smtClean="0"/>
                <a:t>ValidationResult</a:t>
              </a:r>
              <a:endParaRPr lang="pt-BR" sz="1200" dirty="0"/>
            </a:p>
          </p:txBody>
        </p:sp>
        <p:sp>
          <p:nvSpPr>
            <p:cNvPr id="16" name="CaixaDeTexto 15"/>
            <p:cNvSpPr txBox="1"/>
            <p:nvPr/>
          </p:nvSpPr>
          <p:spPr>
            <a:xfrm>
              <a:off x="1630833" y="4031486"/>
              <a:ext cx="1847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pt-BR" sz="1100" dirty="0"/>
            </a:p>
          </p:txBody>
        </p:sp>
      </p:grpSp>
      <p:grpSp>
        <p:nvGrpSpPr>
          <p:cNvPr id="18" name="Grupo 17"/>
          <p:cNvGrpSpPr/>
          <p:nvPr/>
        </p:nvGrpSpPr>
        <p:grpSpPr>
          <a:xfrm>
            <a:off x="6012160" y="2672645"/>
            <a:ext cx="2379748" cy="1161710"/>
            <a:chOff x="722004" y="4031486"/>
            <a:chExt cx="2520280" cy="1413738"/>
          </a:xfrm>
        </p:grpSpPr>
        <p:sp>
          <p:nvSpPr>
            <p:cNvPr id="19" name="Retângulo 18"/>
            <p:cNvSpPr/>
            <p:nvPr/>
          </p:nvSpPr>
          <p:spPr>
            <a:xfrm>
              <a:off x="722004" y="4293096"/>
              <a:ext cx="2520280" cy="11521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pt-BR" sz="1400" dirty="0" err="1">
                  <a:solidFill>
                    <a:schemeClr val="tx1"/>
                  </a:solidFill>
                </a:rPr>
                <a:t>MethodCallData</a:t>
              </a:r>
              <a:endParaRPr lang="pt-BR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20" name="Conector reto 19"/>
            <p:cNvCxnSpPr/>
            <p:nvPr/>
          </p:nvCxnSpPr>
          <p:spPr>
            <a:xfrm>
              <a:off x="722004" y="4653136"/>
              <a:ext cx="252028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CaixaDeTexto 20"/>
            <p:cNvSpPr txBox="1"/>
            <p:nvPr/>
          </p:nvSpPr>
          <p:spPr>
            <a:xfrm>
              <a:off x="810798" y="4725144"/>
              <a:ext cx="2342692" cy="5618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err="1" smtClean="0"/>
                <a:t>Method</a:t>
              </a:r>
              <a:r>
                <a:rPr lang="pt-BR" sz="1200" dirty="0" smtClean="0"/>
                <a:t> : </a:t>
              </a:r>
              <a:r>
                <a:rPr lang="pt-BR" sz="1200" dirty="0" err="1" smtClean="0"/>
                <a:t>MethodInfo</a:t>
              </a:r>
              <a:endParaRPr lang="pt-BR" sz="1200" dirty="0" smtClean="0"/>
            </a:p>
            <a:p>
              <a:r>
                <a:rPr lang="pt-BR" sz="1200" dirty="0" err="1" smtClean="0"/>
                <a:t>Arguments</a:t>
              </a:r>
              <a:r>
                <a:rPr lang="pt-BR" sz="1200" dirty="0" smtClean="0"/>
                <a:t> : </a:t>
              </a:r>
              <a:r>
                <a:rPr lang="pt-BR" sz="1200" dirty="0" err="1" smtClean="0"/>
                <a:t>object</a:t>
              </a:r>
              <a:r>
                <a:rPr lang="pt-BR" sz="1200" dirty="0" smtClean="0"/>
                <a:t>[]</a:t>
              </a:r>
              <a:endParaRPr lang="pt-BR" sz="1200" dirty="0"/>
            </a:p>
          </p:txBody>
        </p:sp>
        <p:sp>
          <p:nvSpPr>
            <p:cNvPr id="22" name="CaixaDeTexto 21"/>
            <p:cNvSpPr txBox="1"/>
            <p:nvPr/>
          </p:nvSpPr>
          <p:spPr>
            <a:xfrm>
              <a:off x="1630833" y="4031486"/>
              <a:ext cx="1847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pt-BR" sz="1100" dirty="0"/>
            </a:p>
          </p:txBody>
        </p:sp>
      </p:grpSp>
      <p:grpSp>
        <p:nvGrpSpPr>
          <p:cNvPr id="23" name="Grupo 22"/>
          <p:cNvGrpSpPr/>
          <p:nvPr/>
        </p:nvGrpSpPr>
        <p:grpSpPr>
          <a:xfrm>
            <a:off x="537120" y="3834355"/>
            <a:ext cx="3823253" cy="1161710"/>
            <a:chOff x="722004" y="4031486"/>
            <a:chExt cx="2520280" cy="1413738"/>
          </a:xfrm>
        </p:grpSpPr>
        <p:sp>
          <p:nvSpPr>
            <p:cNvPr id="24" name="Retângulo 23"/>
            <p:cNvSpPr/>
            <p:nvPr/>
          </p:nvSpPr>
          <p:spPr>
            <a:xfrm>
              <a:off x="722004" y="4293096"/>
              <a:ext cx="2520280" cy="11521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pt-BR" sz="1400" dirty="0" err="1" smtClean="0">
                  <a:solidFill>
                    <a:schemeClr val="tx1"/>
                  </a:solidFill>
                </a:rPr>
                <a:t>MethodReturnConsistencyValidator</a:t>
              </a:r>
              <a:endParaRPr lang="pt-BR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25" name="Conector reto 24"/>
            <p:cNvCxnSpPr/>
            <p:nvPr/>
          </p:nvCxnSpPr>
          <p:spPr>
            <a:xfrm>
              <a:off x="722004" y="4653136"/>
              <a:ext cx="252028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CaixaDeTexto 25"/>
            <p:cNvSpPr txBox="1"/>
            <p:nvPr/>
          </p:nvSpPr>
          <p:spPr>
            <a:xfrm>
              <a:off x="810798" y="4725144"/>
              <a:ext cx="2342692" cy="3370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err="1" smtClean="0"/>
                <a:t>Validate</a:t>
              </a:r>
              <a:r>
                <a:rPr lang="pt-BR" sz="1200" dirty="0" smtClean="0"/>
                <a:t>(</a:t>
              </a:r>
              <a:r>
                <a:rPr lang="pt-BR" sz="1200" dirty="0" err="1" smtClean="0"/>
                <a:t>MethodReturnData</a:t>
              </a:r>
              <a:r>
                <a:rPr lang="pt-BR" sz="1200" dirty="0" smtClean="0"/>
                <a:t> </a:t>
              </a:r>
              <a:r>
                <a:rPr lang="pt-BR" sz="1200" dirty="0" err="1" smtClean="0"/>
                <a:t>obj</a:t>
              </a:r>
              <a:r>
                <a:rPr lang="pt-BR" sz="1200" dirty="0" smtClean="0"/>
                <a:t>):</a:t>
              </a:r>
              <a:r>
                <a:rPr lang="pt-BR" sz="1200" dirty="0" err="1" smtClean="0"/>
                <a:t>ValidationResult</a:t>
              </a:r>
              <a:endParaRPr lang="pt-BR" sz="1200" dirty="0"/>
            </a:p>
          </p:txBody>
        </p:sp>
        <p:sp>
          <p:nvSpPr>
            <p:cNvPr id="27" name="CaixaDeTexto 26"/>
            <p:cNvSpPr txBox="1"/>
            <p:nvPr/>
          </p:nvSpPr>
          <p:spPr>
            <a:xfrm>
              <a:off x="1630833" y="4031486"/>
              <a:ext cx="1847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pt-BR" sz="1100" dirty="0"/>
            </a:p>
          </p:txBody>
        </p:sp>
      </p:grpSp>
      <p:grpSp>
        <p:nvGrpSpPr>
          <p:cNvPr id="28" name="Grupo 27"/>
          <p:cNvGrpSpPr/>
          <p:nvPr/>
        </p:nvGrpSpPr>
        <p:grpSpPr>
          <a:xfrm>
            <a:off x="6012159" y="3815647"/>
            <a:ext cx="2379749" cy="1161710"/>
            <a:chOff x="722004" y="4031486"/>
            <a:chExt cx="2520280" cy="1413738"/>
          </a:xfrm>
        </p:grpSpPr>
        <p:sp>
          <p:nvSpPr>
            <p:cNvPr id="29" name="Retângulo 28"/>
            <p:cNvSpPr/>
            <p:nvPr/>
          </p:nvSpPr>
          <p:spPr>
            <a:xfrm>
              <a:off x="722004" y="4293096"/>
              <a:ext cx="2520280" cy="11521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pt-BR" sz="1400" dirty="0" err="1" smtClean="0">
                  <a:solidFill>
                    <a:schemeClr val="tx1"/>
                  </a:solidFill>
                </a:rPr>
                <a:t>MethodReturnData</a:t>
              </a:r>
              <a:endParaRPr lang="pt-BR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Conector reto 29"/>
            <p:cNvCxnSpPr/>
            <p:nvPr/>
          </p:nvCxnSpPr>
          <p:spPr>
            <a:xfrm>
              <a:off x="722004" y="4653136"/>
              <a:ext cx="252028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CaixaDeTexto 30"/>
            <p:cNvSpPr txBox="1"/>
            <p:nvPr/>
          </p:nvSpPr>
          <p:spPr>
            <a:xfrm>
              <a:off x="810798" y="4725144"/>
              <a:ext cx="2342692" cy="5618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err="1" smtClean="0"/>
                <a:t>Method</a:t>
              </a:r>
              <a:r>
                <a:rPr lang="pt-BR" sz="1200" dirty="0" smtClean="0"/>
                <a:t> : </a:t>
              </a:r>
              <a:r>
                <a:rPr lang="pt-BR" sz="1200" dirty="0" err="1" smtClean="0"/>
                <a:t>MethodInfo</a:t>
              </a:r>
              <a:endParaRPr lang="pt-BR" sz="1200" dirty="0" smtClean="0"/>
            </a:p>
            <a:p>
              <a:r>
                <a:rPr lang="pt-BR" sz="1200" dirty="0" err="1" smtClean="0"/>
                <a:t>ReturnValue</a:t>
              </a:r>
              <a:r>
                <a:rPr lang="pt-BR" sz="1200" dirty="0" smtClean="0"/>
                <a:t>: </a:t>
              </a:r>
              <a:r>
                <a:rPr lang="pt-BR" sz="1200" dirty="0" err="1" smtClean="0"/>
                <a:t>object</a:t>
              </a:r>
              <a:endParaRPr lang="pt-BR" sz="1200" dirty="0"/>
            </a:p>
          </p:txBody>
        </p:sp>
        <p:sp>
          <p:nvSpPr>
            <p:cNvPr id="32" name="CaixaDeTexto 31"/>
            <p:cNvSpPr txBox="1"/>
            <p:nvPr/>
          </p:nvSpPr>
          <p:spPr>
            <a:xfrm>
              <a:off x="1630833" y="4031486"/>
              <a:ext cx="1847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pt-BR" sz="1100" dirty="0"/>
            </a:p>
          </p:txBody>
        </p:sp>
      </p:grpSp>
      <p:cxnSp>
        <p:nvCxnSpPr>
          <p:cNvPr id="4" name="Conector de seta reta 3"/>
          <p:cNvCxnSpPr>
            <a:stCxn id="13" idx="3"/>
            <a:endCxn id="19" idx="1"/>
          </p:cNvCxnSpPr>
          <p:nvPr/>
        </p:nvCxnSpPr>
        <p:spPr>
          <a:xfrm>
            <a:off x="4360373" y="3360987"/>
            <a:ext cx="165178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de seta reta 5"/>
          <p:cNvCxnSpPr>
            <a:stCxn id="24" idx="3"/>
            <a:endCxn id="29" idx="1"/>
          </p:cNvCxnSpPr>
          <p:nvPr/>
        </p:nvCxnSpPr>
        <p:spPr>
          <a:xfrm flipV="1">
            <a:off x="4360373" y="4503989"/>
            <a:ext cx="1651786" cy="187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aixaDeTexto 36"/>
          <p:cNvSpPr txBox="1"/>
          <p:nvPr/>
        </p:nvSpPr>
        <p:spPr>
          <a:xfrm>
            <a:off x="4696618" y="2987726"/>
            <a:ext cx="7184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 smtClean="0"/>
              <a:t>«Valida»</a:t>
            </a:r>
            <a:endParaRPr lang="pt-BR" sz="1100" dirty="0"/>
          </a:p>
        </p:txBody>
      </p:sp>
      <p:sp>
        <p:nvSpPr>
          <p:cNvPr id="40" name="CaixaDeTexto 39"/>
          <p:cNvSpPr txBox="1"/>
          <p:nvPr/>
        </p:nvSpPr>
        <p:spPr>
          <a:xfrm>
            <a:off x="4716016" y="4214378"/>
            <a:ext cx="7184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 smtClean="0"/>
              <a:t>«Valida»</a:t>
            </a:r>
            <a:endParaRPr lang="pt-BR" sz="1100" dirty="0"/>
          </a:p>
        </p:txBody>
      </p:sp>
      <p:sp>
        <p:nvSpPr>
          <p:cNvPr id="3" name="CaixaDeTexto 2"/>
          <p:cNvSpPr txBox="1"/>
          <p:nvPr/>
        </p:nvSpPr>
        <p:spPr>
          <a:xfrm>
            <a:off x="537120" y="2204864"/>
            <a:ext cx="6024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Usar mecanismo de Validação para realizar Consistência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04107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40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52704"/>
          </a:xfrm>
        </p:spPr>
        <p:txBody>
          <a:bodyPr anchor="t" anchorCtr="0"/>
          <a:lstStyle/>
          <a:p>
            <a:r>
              <a:rPr lang="pt-BR" dirty="0" smtClean="0"/>
              <a:t>API – Exemplo AOP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467544" y="2564904"/>
            <a:ext cx="8579296" cy="1512168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1400" dirty="0"/>
              <a:t>[</a:t>
            </a:r>
            <a:r>
              <a:rPr lang="pt-BR" sz="14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r>
              <a:rPr lang="pt-BR" sz="1400" dirty="0"/>
              <a:t> : </a:t>
            </a:r>
            <a:r>
              <a:rPr lang="pt-BR" sz="1400" b="1" dirty="0" err="1" smtClean="0">
                <a:solidFill>
                  <a:srgbClr val="7030A0"/>
                </a:solidFill>
              </a:rPr>
              <a:t>NotEmpty</a:t>
            </a:r>
            <a:r>
              <a:rPr lang="pt-BR" sz="1400" dirty="0" smtClean="0"/>
              <a:t>] </a:t>
            </a:r>
            <a:endParaRPr lang="pt-BR" sz="1400" dirty="0"/>
          </a:p>
          <a:p>
            <a:pPr marL="0" indent="0">
              <a:buNone/>
            </a:pPr>
            <a:r>
              <a:rPr lang="pt-BR" sz="14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public</a:t>
            </a:r>
            <a:r>
              <a:rPr lang="pt-BR" sz="1400" dirty="0"/>
              <a:t> </a:t>
            </a:r>
            <a:r>
              <a:rPr lang="pt-BR" sz="1400" dirty="0" err="1" smtClean="0">
                <a:solidFill>
                  <a:schemeClr val="accent6">
                    <a:lumMod val="75000"/>
                  </a:schemeClr>
                </a:solidFill>
              </a:rPr>
              <a:t>IList</a:t>
            </a:r>
            <a:r>
              <a:rPr lang="pt-BR" sz="1400" dirty="0" smtClean="0">
                <a:solidFill>
                  <a:schemeClr val="accent6">
                    <a:lumMod val="75000"/>
                  </a:schemeClr>
                </a:solidFill>
              </a:rPr>
              <a:t>&lt;</a:t>
            </a:r>
            <a:r>
              <a:rPr lang="pt-BR" sz="1400" dirty="0" err="1" smtClean="0">
                <a:solidFill>
                  <a:schemeClr val="accent6">
                    <a:lumMod val="75000"/>
                  </a:schemeClr>
                </a:solidFill>
              </a:rPr>
              <a:t>EconomicSubActivity</a:t>
            </a:r>
            <a:r>
              <a:rPr lang="pt-BR" sz="1400" dirty="0"/>
              <a:t>&gt; </a:t>
            </a:r>
            <a:r>
              <a:rPr lang="pt-BR" sz="1400" dirty="0" err="1" smtClean="0"/>
              <a:t>FindEconomicSubActivities</a:t>
            </a:r>
            <a:r>
              <a:rPr lang="pt-BR" sz="1400" dirty="0" smtClean="0"/>
              <a:t> ( [</a:t>
            </a:r>
            <a:r>
              <a:rPr lang="pt-BR" sz="1400" b="1" dirty="0" err="1" smtClean="0">
                <a:solidFill>
                  <a:srgbClr val="7030A0"/>
                </a:solidFill>
              </a:rPr>
              <a:t>NotNull</a:t>
            </a:r>
            <a:r>
              <a:rPr lang="pt-BR" sz="1400" dirty="0" smtClean="0"/>
              <a:t>] </a:t>
            </a:r>
            <a:r>
              <a:rPr lang="pt-BR" sz="1400" dirty="0" err="1" smtClean="0">
                <a:solidFill>
                  <a:schemeClr val="accent6">
                    <a:lumMod val="75000"/>
                  </a:schemeClr>
                </a:solidFill>
              </a:rPr>
              <a:t>EconomicActivity</a:t>
            </a:r>
            <a:r>
              <a:rPr lang="pt-BR" sz="1400" dirty="0"/>
              <a:t> </a:t>
            </a:r>
            <a:r>
              <a:rPr lang="pt-BR" sz="1400" dirty="0" err="1"/>
              <a:t>activity</a:t>
            </a:r>
            <a:r>
              <a:rPr lang="pt-BR" sz="1400" dirty="0"/>
              <a:t>)         </a:t>
            </a:r>
            <a:endParaRPr lang="pt-BR" sz="1400" dirty="0" smtClean="0"/>
          </a:p>
          <a:p>
            <a:pPr marL="0" indent="0">
              <a:buNone/>
            </a:pPr>
            <a:r>
              <a:rPr lang="pt-BR" sz="1400" dirty="0" smtClean="0"/>
              <a:t>{ </a:t>
            </a:r>
            <a:r>
              <a:rPr lang="pt-BR" sz="1400" dirty="0"/>
              <a:t>           </a:t>
            </a:r>
            <a:endParaRPr lang="pt-BR" sz="1400" dirty="0" smtClean="0"/>
          </a:p>
          <a:p>
            <a:pPr marL="365760" lvl="1" indent="0">
              <a:buNone/>
            </a:pPr>
            <a:r>
              <a:rPr lang="pt-BR" sz="1400" dirty="0" smtClean="0"/>
              <a:t>...</a:t>
            </a:r>
          </a:p>
          <a:p>
            <a:pPr marL="0" indent="0">
              <a:buNone/>
            </a:pPr>
            <a:r>
              <a:rPr lang="pt-BR" sz="1400" dirty="0" smtClean="0"/>
              <a:t>}</a:t>
            </a:r>
            <a:endParaRPr lang="pt-BR" sz="1400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657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52704"/>
          </a:xfrm>
        </p:spPr>
        <p:txBody>
          <a:bodyPr anchor="t" anchorCtr="0"/>
          <a:lstStyle/>
          <a:p>
            <a:r>
              <a:rPr lang="pt-BR" dirty="0" smtClean="0"/>
              <a:t>API – Exemplo AOP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467544" y="1484784"/>
            <a:ext cx="8229600" cy="5301208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11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public</a:t>
            </a:r>
            <a:r>
              <a:rPr lang="pt-BR" sz="1100" dirty="0"/>
              <a:t> </a:t>
            </a:r>
            <a:r>
              <a:rPr lang="pt-BR" sz="11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class</a:t>
            </a:r>
            <a:r>
              <a:rPr lang="pt-BR" sz="1100" dirty="0"/>
              <a:t> </a:t>
            </a:r>
            <a:r>
              <a:rPr lang="pt-BR" sz="1100" dirty="0" err="1">
                <a:solidFill>
                  <a:schemeClr val="accent6">
                    <a:lumMod val="75000"/>
                  </a:schemeClr>
                </a:solidFill>
              </a:rPr>
              <a:t>AnnotationConsistencyAdvice</a:t>
            </a:r>
            <a:r>
              <a:rPr lang="pt-BR" sz="1100" dirty="0"/>
              <a:t> :  </a:t>
            </a:r>
            <a:r>
              <a:rPr lang="pt-BR" sz="1100" i="1" dirty="0" err="1">
                <a:solidFill>
                  <a:srgbClr val="7030A0"/>
                </a:solidFill>
              </a:rPr>
              <a:t>AopAlliance.Intercept</a:t>
            </a:r>
            <a:r>
              <a:rPr lang="pt-BR" sz="1100" i="1" dirty="0">
                <a:solidFill>
                  <a:srgbClr val="7030A0"/>
                </a:solidFill>
              </a:rPr>
              <a:t> .</a:t>
            </a:r>
            <a:r>
              <a:rPr lang="pt-BR" sz="1100" i="1" dirty="0" err="1">
                <a:solidFill>
                  <a:srgbClr val="7030A0"/>
                </a:solidFill>
              </a:rPr>
              <a:t>IMethodInterceptor</a:t>
            </a:r>
            <a:r>
              <a:rPr lang="pt-BR" sz="1100" i="1" dirty="0">
                <a:solidFill>
                  <a:srgbClr val="7030A0"/>
                </a:solidFill>
              </a:rPr>
              <a:t> </a:t>
            </a:r>
            <a:r>
              <a:rPr lang="pt-BR" sz="1100" dirty="0"/>
              <a:t>   </a:t>
            </a:r>
            <a:endParaRPr lang="pt-BR" sz="1100" dirty="0" smtClean="0"/>
          </a:p>
          <a:p>
            <a:pPr marL="0" indent="0">
              <a:buNone/>
            </a:pPr>
            <a:r>
              <a:rPr lang="pt-BR" sz="1100" dirty="0" smtClean="0"/>
              <a:t>{ </a:t>
            </a:r>
            <a:r>
              <a:rPr lang="pt-BR" sz="1100" dirty="0"/>
              <a:t>        </a:t>
            </a:r>
            <a:endParaRPr lang="pt-BR" sz="1100" dirty="0" smtClean="0"/>
          </a:p>
          <a:p>
            <a:pPr marL="365760" lvl="1" indent="0">
              <a:buNone/>
            </a:pPr>
            <a:r>
              <a:rPr lang="pt-BR" sz="11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private</a:t>
            </a:r>
            <a:r>
              <a:rPr lang="pt-BR" sz="1100" dirty="0"/>
              <a:t> </a:t>
            </a:r>
            <a:r>
              <a:rPr lang="pt-BR" sz="11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readonly</a:t>
            </a:r>
            <a:r>
              <a:rPr lang="pt-BR" sz="1100" dirty="0"/>
              <a:t> </a:t>
            </a:r>
            <a:r>
              <a:rPr lang="pt-BR" sz="1100" dirty="0" err="1">
                <a:solidFill>
                  <a:schemeClr val="accent6">
                    <a:lumMod val="75000"/>
                  </a:schemeClr>
                </a:solidFill>
              </a:rPr>
              <a:t>MethodCallConsistencyValidator</a:t>
            </a:r>
            <a:r>
              <a:rPr lang="pt-BR" sz="1100" dirty="0"/>
              <a:t> </a:t>
            </a:r>
            <a:r>
              <a:rPr lang="pt-BR" sz="1100" dirty="0" err="1"/>
              <a:t>callValidator</a:t>
            </a:r>
            <a:r>
              <a:rPr lang="pt-BR" sz="1100" dirty="0"/>
              <a:t> = </a:t>
            </a:r>
            <a:r>
              <a:rPr lang="pt-BR" sz="11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new</a:t>
            </a:r>
            <a:r>
              <a:rPr lang="pt-BR" sz="1100" dirty="0"/>
              <a:t> </a:t>
            </a:r>
            <a:r>
              <a:rPr lang="pt-BR" sz="1100" dirty="0" err="1">
                <a:solidFill>
                  <a:schemeClr val="accent6">
                    <a:lumMod val="75000"/>
                  </a:schemeClr>
                </a:solidFill>
              </a:rPr>
              <a:t>MethodCallConsistencyValidator</a:t>
            </a:r>
            <a:r>
              <a:rPr lang="pt-BR" sz="1100" dirty="0"/>
              <a:t>();         </a:t>
            </a:r>
            <a:endParaRPr lang="pt-BR" sz="1100" dirty="0" smtClean="0"/>
          </a:p>
          <a:p>
            <a:pPr marL="365760" lvl="1" indent="0">
              <a:buNone/>
            </a:pPr>
            <a:r>
              <a:rPr lang="pt-BR" sz="11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private</a:t>
            </a:r>
            <a:r>
              <a:rPr lang="pt-BR" sz="1100" dirty="0"/>
              <a:t> </a:t>
            </a:r>
            <a:r>
              <a:rPr lang="pt-BR" sz="11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readonly</a:t>
            </a:r>
            <a:r>
              <a:rPr lang="pt-BR" sz="1100" dirty="0"/>
              <a:t> </a:t>
            </a:r>
            <a:r>
              <a:rPr lang="pt-BR" sz="1100" dirty="0" err="1">
                <a:solidFill>
                  <a:schemeClr val="accent6">
                    <a:lumMod val="75000"/>
                  </a:schemeClr>
                </a:solidFill>
              </a:rPr>
              <a:t>MethodReturnConsistencyValidator</a:t>
            </a:r>
            <a:r>
              <a:rPr lang="pt-BR" sz="1100" dirty="0"/>
              <a:t> </a:t>
            </a:r>
            <a:r>
              <a:rPr lang="pt-BR" sz="1100" dirty="0" err="1"/>
              <a:t>returnValidator</a:t>
            </a:r>
            <a:r>
              <a:rPr lang="pt-BR" sz="1100" dirty="0"/>
              <a:t> = </a:t>
            </a:r>
            <a:r>
              <a:rPr lang="pt-BR" sz="11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new</a:t>
            </a:r>
            <a:r>
              <a:rPr lang="pt-BR" sz="1100" dirty="0"/>
              <a:t> </a:t>
            </a:r>
            <a:r>
              <a:rPr lang="pt-BR" sz="1100" dirty="0" err="1">
                <a:solidFill>
                  <a:schemeClr val="accent6">
                    <a:lumMod val="75000"/>
                  </a:schemeClr>
                </a:solidFill>
              </a:rPr>
              <a:t>MethodReturnConsistencyValidator</a:t>
            </a:r>
            <a:r>
              <a:rPr lang="pt-BR" sz="1100" dirty="0"/>
              <a:t>();        </a:t>
            </a:r>
            <a:endParaRPr lang="pt-BR" sz="1100" dirty="0" smtClean="0"/>
          </a:p>
          <a:p>
            <a:pPr marL="365760" lvl="1" indent="0">
              <a:buNone/>
            </a:pPr>
            <a:r>
              <a:rPr lang="pt-BR" sz="1100" dirty="0"/>
              <a:t> </a:t>
            </a:r>
            <a:endParaRPr lang="pt-BR" sz="1100" dirty="0" smtClean="0"/>
          </a:p>
          <a:p>
            <a:pPr marL="365760" lvl="1" indent="0">
              <a:buNone/>
            </a:pPr>
            <a:r>
              <a:rPr lang="pt-BR" sz="11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public</a:t>
            </a:r>
            <a:r>
              <a:rPr lang="pt-BR" sz="1100" dirty="0"/>
              <a:t> </a:t>
            </a:r>
            <a:r>
              <a:rPr lang="pt-BR" sz="11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object</a:t>
            </a:r>
            <a:r>
              <a:rPr lang="pt-BR" sz="1100" dirty="0"/>
              <a:t> </a:t>
            </a:r>
            <a:r>
              <a:rPr lang="pt-BR" sz="1100" dirty="0" err="1" smtClean="0"/>
              <a:t>Invoke</a:t>
            </a:r>
            <a:r>
              <a:rPr lang="pt-BR" sz="1100" dirty="0" smtClean="0"/>
              <a:t> ( </a:t>
            </a:r>
            <a:r>
              <a:rPr lang="pt-BR" sz="1100" dirty="0" err="1">
                <a:solidFill>
                  <a:schemeClr val="accent6">
                    <a:lumMod val="75000"/>
                  </a:schemeClr>
                </a:solidFill>
              </a:rPr>
              <a:t>IMethodInvocation</a:t>
            </a:r>
            <a:r>
              <a:rPr lang="pt-BR" sz="1100" dirty="0"/>
              <a:t> </a:t>
            </a:r>
            <a:r>
              <a:rPr lang="pt-BR" sz="1100" dirty="0" err="1"/>
              <a:t>invocation</a:t>
            </a:r>
            <a:r>
              <a:rPr lang="pt-BR" sz="1100" dirty="0"/>
              <a:t>)        </a:t>
            </a:r>
            <a:endParaRPr lang="pt-BR" sz="1100" dirty="0" smtClean="0"/>
          </a:p>
          <a:p>
            <a:pPr marL="365760" lvl="1" indent="0">
              <a:buNone/>
            </a:pPr>
            <a:r>
              <a:rPr lang="pt-BR" sz="1100" dirty="0"/>
              <a:t> {             </a:t>
            </a:r>
            <a:endParaRPr lang="pt-BR" sz="1100" dirty="0" smtClean="0"/>
          </a:p>
          <a:p>
            <a:pPr marL="640080" lvl="2" indent="0">
              <a:buNone/>
            </a:pPr>
            <a:r>
              <a:rPr lang="pt-BR" sz="1100" dirty="0" err="1">
                <a:solidFill>
                  <a:schemeClr val="accent6">
                    <a:lumMod val="75000"/>
                  </a:schemeClr>
                </a:solidFill>
              </a:rPr>
              <a:t>ValidationResult</a:t>
            </a:r>
            <a:r>
              <a:rPr lang="pt-BR" sz="1100" dirty="0"/>
              <a:t> </a:t>
            </a:r>
            <a:r>
              <a:rPr lang="pt-BR" sz="1100" dirty="0" err="1"/>
              <a:t>result</a:t>
            </a:r>
            <a:r>
              <a:rPr lang="pt-BR" sz="1100" dirty="0"/>
              <a:t>;            </a:t>
            </a:r>
            <a:endParaRPr lang="pt-BR" sz="1100" dirty="0" smtClean="0"/>
          </a:p>
          <a:p>
            <a:pPr marL="640080" lvl="2" indent="0">
              <a:buNone/>
            </a:pPr>
            <a:r>
              <a:rPr lang="pt-BR" sz="1100" dirty="0"/>
              <a:t> </a:t>
            </a:r>
            <a:r>
              <a:rPr lang="pt-BR" sz="11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pt-BR" sz="1100" dirty="0"/>
              <a:t> (</a:t>
            </a:r>
            <a:r>
              <a:rPr lang="pt-BR" sz="1100" dirty="0" err="1"/>
              <a:t>invocation.Arguments</a:t>
            </a:r>
            <a:r>
              <a:rPr lang="pt-BR" sz="1100" dirty="0"/>
              <a:t> != </a:t>
            </a:r>
            <a:r>
              <a:rPr lang="pt-BR" sz="11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null</a:t>
            </a:r>
            <a:r>
              <a:rPr lang="pt-BR" sz="1100" dirty="0"/>
              <a:t> &amp;&amp; </a:t>
            </a:r>
            <a:r>
              <a:rPr lang="pt-BR" sz="1100" dirty="0" err="1"/>
              <a:t>invocation.Arguments.Length</a:t>
            </a:r>
            <a:r>
              <a:rPr lang="pt-BR" sz="1100" dirty="0"/>
              <a:t> &gt; 0)            </a:t>
            </a:r>
            <a:endParaRPr lang="pt-BR" sz="1100" dirty="0" smtClean="0"/>
          </a:p>
          <a:p>
            <a:pPr marL="640080" lvl="2" indent="0">
              <a:buNone/>
            </a:pPr>
            <a:r>
              <a:rPr lang="pt-BR" sz="1100" dirty="0"/>
              <a:t> {                </a:t>
            </a:r>
            <a:endParaRPr lang="pt-BR" sz="1100" dirty="0" smtClean="0"/>
          </a:p>
          <a:p>
            <a:pPr marL="640080" lvl="2" indent="0">
              <a:buNone/>
            </a:pPr>
            <a:r>
              <a:rPr lang="pt-BR" sz="1100" dirty="0"/>
              <a:t> </a:t>
            </a:r>
            <a:r>
              <a:rPr lang="pt-BR" sz="1100" dirty="0" smtClean="0"/>
              <a:t>       </a:t>
            </a:r>
            <a:r>
              <a:rPr lang="pt-BR" sz="1100" dirty="0"/>
              <a:t> </a:t>
            </a:r>
            <a:r>
              <a:rPr lang="pt-BR" sz="1100" dirty="0" err="1"/>
              <a:t>result</a:t>
            </a:r>
            <a:r>
              <a:rPr lang="pt-BR" sz="1100" dirty="0"/>
              <a:t> = </a:t>
            </a:r>
            <a:r>
              <a:rPr lang="pt-BR" sz="1100" dirty="0" err="1" smtClean="0"/>
              <a:t>callValidator.Validate</a:t>
            </a:r>
            <a:r>
              <a:rPr lang="pt-BR" sz="1100" dirty="0" smtClean="0"/>
              <a:t> ( </a:t>
            </a:r>
            <a:r>
              <a:rPr lang="pt-BR" sz="11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new</a:t>
            </a:r>
            <a:r>
              <a:rPr lang="pt-BR" sz="1100" dirty="0"/>
              <a:t> </a:t>
            </a:r>
            <a:r>
              <a:rPr lang="pt-BR" sz="1100" dirty="0" err="1" smtClean="0">
                <a:solidFill>
                  <a:schemeClr val="accent6">
                    <a:lumMod val="75000"/>
                  </a:schemeClr>
                </a:solidFill>
              </a:rPr>
              <a:t>MethodCallData</a:t>
            </a:r>
            <a:r>
              <a:rPr lang="pt-BR" sz="1100" dirty="0" smtClean="0">
                <a:solidFill>
                  <a:schemeClr val="accent6">
                    <a:lumMod val="75000"/>
                  </a:schemeClr>
                </a:solidFill>
              </a:rPr>
              <a:t> ( </a:t>
            </a:r>
            <a:r>
              <a:rPr lang="pt-BR" sz="1100" dirty="0" err="1" smtClean="0"/>
              <a:t>invocation.Method</a:t>
            </a:r>
            <a:r>
              <a:rPr lang="pt-BR" sz="1100" dirty="0"/>
              <a:t>, </a:t>
            </a:r>
            <a:r>
              <a:rPr lang="pt-BR" sz="1100" dirty="0" err="1"/>
              <a:t>invocation.Arguments</a:t>
            </a:r>
            <a:r>
              <a:rPr lang="pt-BR" sz="1100" dirty="0"/>
              <a:t>));                 </a:t>
            </a:r>
            <a:endParaRPr lang="pt-BR" sz="1100" dirty="0" smtClean="0"/>
          </a:p>
          <a:p>
            <a:pPr marL="914400" lvl="3" indent="0">
              <a:buNone/>
            </a:pPr>
            <a:r>
              <a:rPr lang="pt-BR" sz="1100" dirty="0" smtClean="0"/>
              <a:t> </a:t>
            </a:r>
            <a:r>
              <a:rPr lang="pt-BR" sz="1100" dirty="0" err="1" smtClean="0"/>
              <a:t>if</a:t>
            </a:r>
            <a:r>
              <a:rPr lang="pt-BR" sz="1100" dirty="0"/>
              <a:t> (!</a:t>
            </a:r>
            <a:r>
              <a:rPr lang="pt-BR" sz="1100" dirty="0" err="1"/>
              <a:t>result.IsValid</a:t>
            </a:r>
            <a:r>
              <a:rPr lang="pt-BR" sz="1100" dirty="0"/>
              <a:t>())               </a:t>
            </a:r>
            <a:endParaRPr lang="pt-BR" sz="1100" dirty="0" smtClean="0"/>
          </a:p>
          <a:p>
            <a:pPr marL="914400" lvl="3" indent="0">
              <a:buNone/>
            </a:pPr>
            <a:r>
              <a:rPr lang="pt-BR" sz="1100" dirty="0" smtClean="0"/>
              <a:t> { </a:t>
            </a:r>
            <a:r>
              <a:rPr lang="pt-BR" sz="1100" dirty="0"/>
              <a:t>                    </a:t>
            </a:r>
            <a:endParaRPr lang="pt-BR" sz="1100" dirty="0" smtClean="0"/>
          </a:p>
          <a:p>
            <a:pPr marL="914400" lvl="3" indent="0">
              <a:buNone/>
            </a:pPr>
            <a:r>
              <a:rPr lang="pt-BR" sz="1100" dirty="0"/>
              <a:t> </a:t>
            </a:r>
            <a:r>
              <a:rPr lang="pt-BR" sz="1100" dirty="0" smtClean="0"/>
              <a:t>      </a:t>
            </a:r>
            <a:r>
              <a:rPr lang="pt-BR" sz="11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throw</a:t>
            </a:r>
            <a:r>
              <a:rPr lang="pt-BR" sz="1100" dirty="0"/>
              <a:t> </a:t>
            </a:r>
            <a:r>
              <a:rPr lang="pt-BR" sz="11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new</a:t>
            </a:r>
            <a:r>
              <a:rPr lang="pt-BR" sz="1100" dirty="0"/>
              <a:t> </a:t>
            </a:r>
            <a:r>
              <a:rPr lang="pt-BR" sz="1100" dirty="0" err="1" smtClean="0">
                <a:solidFill>
                  <a:schemeClr val="accent6">
                    <a:lumMod val="75000"/>
                  </a:schemeClr>
                </a:solidFill>
              </a:rPr>
              <a:t>ReceivedParametersConsistencyException</a:t>
            </a:r>
            <a:r>
              <a:rPr lang="pt-BR" sz="11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pt-BR" sz="1100" dirty="0" smtClean="0"/>
              <a:t>(</a:t>
            </a:r>
            <a:r>
              <a:rPr lang="pt-BR" sz="1100" dirty="0" err="1"/>
              <a:t>result</a:t>
            </a:r>
            <a:r>
              <a:rPr lang="pt-BR" sz="1100" dirty="0"/>
              <a:t>);                 </a:t>
            </a:r>
            <a:endParaRPr lang="pt-BR" sz="1100" dirty="0" smtClean="0"/>
          </a:p>
          <a:p>
            <a:pPr marL="914400" lvl="3" indent="0">
              <a:buNone/>
            </a:pPr>
            <a:r>
              <a:rPr lang="pt-BR" sz="1100" dirty="0" smtClean="0"/>
              <a:t> } </a:t>
            </a:r>
            <a:r>
              <a:rPr lang="pt-BR" sz="1100" dirty="0"/>
              <a:t>           </a:t>
            </a:r>
          </a:p>
          <a:p>
            <a:pPr marL="640080" lvl="2" indent="0">
              <a:buNone/>
            </a:pPr>
            <a:r>
              <a:rPr lang="pt-BR" sz="1100" dirty="0"/>
              <a:t> }            </a:t>
            </a:r>
            <a:endParaRPr lang="pt-BR" sz="1100" dirty="0" smtClean="0"/>
          </a:p>
          <a:p>
            <a:pPr marL="640080" lvl="2" indent="0">
              <a:buNone/>
            </a:pPr>
            <a:r>
              <a:rPr lang="pt-BR" sz="1100" dirty="0"/>
              <a:t> </a:t>
            </a:r>
            <a:r>
              <a:rPr lang="pt-BR" sz="11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object</a:t>
            </a:r>
            <a:r>
              <a:rPr lang="pt-BR" sz="1100" dirty="0"/>
              <a:t> </a:t>
            </a:r>
            <a:r>
              <a:rPr lang="pt-BR" sz="1100" dirty="0" err="1"/>
              <a:t>returnValue</a:t>
            </a:r>
            <a:r>
              <a:rPr lang="pt-BR" sz="1100" dirty="0"/>
              <a:t> = </a:t>
            </a:r>
            <a:r>
              <a:rPr lang="pt-BR" sz="1100" dirty="0" err="1"/>
              <a:t>invocation.Proceed</a:t>
            </a:r>
            <a:r>
              <a:rPr lang="pt-BR" sz="1100" dirty="0"/>
              <a:t>();            </a:t>
            </a:r>
            <a:endParaRPr lang="pt-BR" sz="1100" dirty="0" smtClean="0"/>
          </a:p>
          <a:p>
            <a:pPr marL="640080" lvl="2" indent="0">
              <a:buNone/>
            </a:pPr>
            <a:r>
              <a:rPr lang="pt-BR" sz="1100" dirty="0"/>
              <a:t> </a:t>
            </a:r>
            <a:r>
              <a:rPr lang="pt-BR" sz="1100" dirty="0" err="1"/>
              <a:t>result</a:t>
            </a:r>
            <a:r>
              <a:rPr lang="pt-BR" sz="1100" dirty="0"/>
              <a:t> = </a:t>
            </a:r>
            <a:r>
              <a:rPr lang="pt-BR" sz="1100" dirty="0" err="1" smtClean="0"/>
              <a:t>returnValidator.Validate</a:t>
            </a:r>
            <a:r>
              <a:rPr lang="pt-BR" sz="1100" dirty="0" smtClean="0"/>
              <a:t> ( </a:t>
            </a:r>
            <a:r>
              <a:rPr lang="pt-BR" sz="11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new</a:t>
            </a:r>
            <a:r>
              <a:rPr lang="pt-BR" sz="1100" dirty="0"/>
              <a:t> </a:t>
            </a:r>
            <a:r>
              <a:rPr lang="pt-BR" sz="1100" dirty="0" err="1">
                <a:solidFill>
                  <a:schemeClr val="accent6">
                    <a:lumMod val="75000"/>
                  </a:schemeClr>
                </a:solidFill>
              </a:rPr>
              <a:t>MethodReturnData</a:t>
            </a:r>
            <a:r>
              <a:rPr lang="pt-BR" sz="1100" dirty="0"/>
              <a:t>( </a:t>
            </a:r>
            <a:r>
              <a:rPr lang="pt-BR" sz="1100" dirty="0" err="1"/>
              <a:t>invocation.Method</a:t>
            </a:r>
            <a:r>
              <a:rPr lang="pt-BR" sz="1100" dirty="0"/>
              <a:t>, </a:t>
            </a:r>
            <a:r>
              <a:rPr lang="pt-BR" sz="1100" dirty="0" err="1"/>
              <a:t>returnValue</a:t>
            </a:r>
            <a:r>
              <a:rPr lang="pt-BR" sz="1100" dirty="0"/>
              <a:t> ));      </a:t>
            </a:r>
            <a:endParaRPr lang="pt-BR" sz="1100" dirty="0" smtClean="0"/>
          </a:p>
          <a:p>
            <a:pPr marL="640080" lvl="2" indent="0">
              <a:buNone/>
            </a:pPr>
            <a:r>
              <a:rPr lang="pt-BR" sz="1100" dirty="0"/>
              <a:t>      </a:t>
            </a:r>
            <a:endParaRPr lang="pt-BR" sz="1100" dirty="0" smtClean="0"/>
          </a:p>
          <a:p>
            <a:pPr marL="640080" lvl="2" indent="0">
              <a:buNone/>
            </a:pPr>
            <a:r>
              <a:rPr lang="pt-BR" sz="1100" dirty="0"/>
              <a:t> </a:t>
            </a:r>
            <a:r>
              <a:rPr lang="pt-BR" sz="1100" dirty="0" err="1"/>
              <a:t>if</a:t>
            </a:r>
            <a:r>
              <a:rPr lang="pt-BR" sz="1100" dirty="0"/>
              <a:t> (!</a:t>
            </a:r>
            <a:r>
              <a:rPr lang="pt-BR" sz="1100" dirty="0" err="1"/>
              <a:t>result.IsValid</a:t>
            </a:r>
            <a:r>
              <a:rPr lang="pt-BR" sz="1100" dirty="0"/>
              <a:t>())             </a:t>
            </a:r>
            <a:endParaRPr lang="pt-BR" sz="1100" dirty="0" smtClean="0"/>
          </a:p>
          <a:p>
            <a:pPr marL="640080" lvl="2" indent="0">
              <a:buNone/>
            </a:pPr>
            <a:r>
              <a:rPr lang="pt-BR" sz="1100" dirty="0" smtClean="0"/>
              <a:t>{ </a:t>
            </a:r>
            <a:r>
              <a:rPr lang="pt-BR" sz="1100" dirty="0"/>
              <a:t>               </a:t>
            </a:r>
            <a:endParaRPr lang="pt-BR" sz="1100" dirty="0" smtClean="0"/>
          </a:p>
          <a:p>
            <a:pPr marL="640080" lvl="2" indent="0">
              <a:buNone/>
            </a:pPr>
            <a:r>
              <a:rPr lang="pt-BR" sz="1100" dirty="0"/>
              <a:t> </a:t>
            </a:r>
            <a:r>
              <a:rPr lang="pt-BR" sz="1100" dirty="0" smtClean="0"/>
              <a:t>     </a:t>
            </a:r>
            <a:r>
              <a:rPr lang="pt-BR" sz="11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throw</a:t>
            </a:r>
            <a:r>
              <a:rPr lang="pt-BR" sz="1100" dirty="0"/>
              <a:t> </a:t>
            </a:r>
            <a:r>
              <a:rPr lang="pt-BR" sz="11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new</a:t>
            </a:r>
            <a:r>
              <a:rPr lang="pt-BR" sz="1100" dirty="0"/>
              <a:t> </a:t>
            </a:r>
            <a:r>
              <a:rPr lang="pt-BR" sz="1100" dirty="0" err="1" smtClean="0">
                <a:solidFill>
                  <a:schemeClr val="accent6">
                    <a:lumMod val="75000"/>
                  </a:schemeClr>
                </a:solidFill>
              </a:rPr>
              <a:t>ReturnParameterConsistencyException</a:t>
            </a:r>
            <a:r>
              <a:rPr lang="pt-BR" sz="11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pt-BR" sz="1100" dirty="0" smtClean="0"/>
              <a:t>(</a:t>
            </a:r>
            <a:r>
              <a:rPr lang="pt-BR" sz="1100" dirty="0" err="1" smtClean="0"/>
              <a:t>result</a:t>
            </a:r>
            <a:r>
              <a:rPr lang="pt-BR" sz="1100" dirty="0"/>
              <a:t>);            </a:t>
            </a:r>
            <a:endParaRPr lang="pt-BR" sz="1100" dirty="0" smtClean="0"/>
          </a:p>
          <a:p>
            <a:pPr marL="640080" lvl="2" indent="0">
              <a:buNone/>
            </a:pPr>
            <a:r>
              <a:rPr lang="pt-BR" sz="1100" dirty="0"/>
              <a:t> }            </a:t>
            </a:r>
            <a:endParaRPr lang="pt-BR" sz="1100" dirty="0" smtClean="0"/>
          </a:p>
          <a:p>
            <a:pPr marL="640080" lvl="2" indent="0">
              <a:buNone/>
            </a:pPr>
            <a:r>
              <a:rPr lang="pt-BR" sz="1100" dirty="0"/>
              <a:t> </a:t>
            </a:r>
            <a:r>
              <a:rPr lang="pt-BR" sz="11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r>
              <a:rPr lang="pt-BR" sz="1100" dirty="0"/>
              <a:t> </a:t>
            </a:r>
            <a:r>
              <a:rPr lang="pt-BR" sz="1100" dirty="0" err="1"/>
              <a:t>returnValue</a:t>
            </a:r>
            <a:r>
              <a:rPr lang="pt-BR" sz="1100" dirty="0"/>
              <a:t>;         </a:t>
            </a:r>
            <a:endParaRPr lang="pt-BR" sz="1100" dirty="0" smtClean="0"/>
          </a:p>
          <a:p>
            <a:pPr marL="365760" lvl="1" indent="0">
              <a:buNone/>
            </a:pPr>
            <a:r>
              <a:rPr lang="pt-BR" sz="1100" dirty="0" smtClean="0"/>
              <a:t>} </a:t>
            </a:r>
            <a:r>
              <a:rPr lang="pt-BR" sz="1100" dirty="0"/>
              <a:t>    </a:t>
            </a:r>
            <a:endParaRPr lang="pt-BR" sz="1100" dirty="0" smtClean="0"/>
          </a:p>
          <a:p>
            <a:pPr marL="0" indent="0">
              <a:buNone/>
            </a:pPr>
            <a:r>
              <a:rPr lang="pt-BR" sz="1100" dirty="0" smtClean="0"/>
              <a:t>}</a:t>
            </a:r>
            <a:endParaRPr lang="pt-BR" sz="1100" dirty="0"/>
          </a:p>
        </p:txBody>
      </p:sp>
    </p:spTree>
    <p:extLst>
      <p:ext uri="{BB962C8B-B14F-4D97-AF65-F5344CB8AC3E}">
        <p14:creationId xmlns:p14="http://schemas.microsoft.com/office/powerpoint/2010/main" val="3186422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dirty="0" err="1" smtClean="0"/>
              <a:t>References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000" noProof="0" dirty="0" err="1" smtClean="0"/>
              <a:t>JGoodies</a:t>
            </a:r>
            <a:r>
              <a:rPr lang="pt-BR" sz="2000" noProof="0" dirty="0" smtClean="0"/>
              <a:t> </a:t>
            </a:r>
            <a:r>
              <a:rPr lang="pt-BR" sz="2000" noProof="0" dirty="0" err="1" smtClean="0"/>
              <a:t>Validation</a:t>
            </a:r>
            <a:r>
              <a:rPr lang="pt-BR" sz="2000" noProof="0" dirty="0" smtClean="0"/>
              <a:t> </a:t>
            </a:r>
          </a:p>
          <a:p>
            <a:pPr marL="393192" lvl="1" indent="0">
              <a:buNone/>
            </a:pPr>
            <a:r>
              <a:rPr lang="pt-BR" sz="1400" dirty="0">
                <a:hlinkClick r:id="rId2"/>
              </a:rPr>
              <a:t>http://www.jgoodies.com/freeware/libraries/validation/</a:t>
            </a:r>
          </a:p>
          <a:p>
            <a:r>
              <a:rPr lang="pt-BR" sz="2000" dirty="0" smtClean="0"/>
              <a:t>Spring.NET </a:t>
            </a:r>
            <a:r>
              <a:rPr lang="pt-BR" sz="2000" dirty="0" err="1" smtClean="0"/>
              <a:t>Validation</a:t>
            </a:r>
            <a:endParaRPr lang="pt-BR" sz="2000" noProof="0" dirty="0" smtClean="0"/>
          </a:p>
          <a:p>
            <a:pPr marL="393192" lvl="1" indent="0">
              <a:buNone/>
            </a:pPr>
            <a:r>
              <a:rPr lang="pt-BR" sz="1400" dirty="0">
                <a:hlinkClick r:id="rId3"/>
              </a:rPr>
              <a:t>http://</a:t>
            </a:r>
            <a:r>
              <a:rPr lang="pt-BR" sz="1400" dirty="0" smtClean="0">
                <a:hlinkClick r:id="rId3"/>
              </a:rPr>
              <a:t>www.springframework.net/doc-latest/reference/html/validation.html</a:t>
            </a:r>
            <a:endParaRPr lang="pt-BR" sz="1400" dirty="0" smtClean="0"/>
          </a:p>
          <a:p>
            <a:r>
              <a:rPr lang="pt-BR" sz="2000" dirty="0" err="1" smtClean="0"/>
              <a:t>Roslyn</a:t>
            </a:r>
            <a:r>
              <a:rPr lang="pt-BR" sz="2000" dirty="0" smtClean="0"/>
              <a:t> </a:t>
            </a:r>
            <a:r>
              <a:rPr lang="pt-BR" sz="2000" dirty="0" err="1" smtClean="0"/>
              <a:t>Compiler</a:t>
            </a:r>
            <a:r>
              <a:rPr lang="pt-BR" sz="2000" dirty="0" smtClean="0"/>
              <a:t> Platform</a:t>
            </a:r>
          </a:p>
          <a:p>
            <a:pPr marL="393192" lvl="1" indent="0">
              <a:buNone/>
            </a:pPr>
            <a:r>
              <a:rPr lang="pt-BR" sz="1400" dirty="0">
                <a:hlinkClick r:id="rId4"/>
              </a:rPr>
              <a:t>http://</a:t>
            </a:r>
            <a:r>
              <a:rPr lang="pt-BR" sz="1400" dirty="0" smtClean="0">
                <a:hlinkClick r:id="rId4"/>
              </a:rPr>
              <a:t>msdn.microsoft.com/en-us/vstudio/roslyn.aspx</a:t>
            </a:r>
            <a:r>
              <a:rPr lang="pt-BR" sz="1400" dirty="0" smtClean="0"/>
              <a:t> </a:t>
            </a:r>
          </a:p>
          <a:p>
            <a:pPr marL="393192" lvl="1" indent="0">
              <a:buNone/>
            </a:pPr>
            <a:r>
              <a:rPr lang="pt-BR" sz="1400" dirty="0">
                <a:hlinkClick r:id="rId5"/>
              </a:rPr>
              <a:t>http://</a:t>
            </a:r>
            <a:r>
              <a:rPr lang="pt-BR" sz="1400" dirty="0" smtClean="0">
                <a:hlinkClick r:id="rId5"/>
              </a:rPr>
              <a:t>channel9.msdn.com/Events/Build/2014/2-577</a:t>
            </a:r>
            <a:r>
              <a:rPr lang="pt-BR" sz="1400" dirty="0" smtClean="0"/>
              <a:t> </a:t>
            </a:r>
          </a:p>
          <a:p>
            <a:r>
              <a:rPr lang="pt-BR" sz="2000" dirty="0" err="1" smtClean="0"/>
              <a:t>Composite</a:t>
            </a:r>
            <a:r>
              <a:rPr lang="pt-BR" sz="2000" dirty="0" smtClean="0"/>
              <a:t> </a:t>
            </a:r>
            <a:r>
              <a:rPr lang="pt-BR" sz="2000" dirty="0" err="1" smtClean="0"/>
              <a:t>Pattern</a:t>
            </a:r>
            <a:endParaRPr lang="pt-BR" sz="2000" dirty="0"/>
          </a:p>
          <a:p>
            <a:pPr marL="393192" lvl="1" indent="0">
              <a:buNone/>
            </a:pPr>
            <a:r>
              <a:rPr lang="pt-BR" sz="1400" dirty="0" smtClean="0">
                <a:hlinkClick r:id="rId3"/>
              </a:rPr>
              <a:t>http://en.wikipedia.org/wiki/Composite_pattern</a:t>
            </a:r>
          </a:p>
          <a:p>
            <a:pPr marL="393192" lvl="1" indent="0">
              <a:buNone/>
            </a:pPr>
            <a:r>
              <a:rPr lang="pt-BR" sz="1400" dirty="0">
                <a:hlinkClick r:id="rId3"/>
              </a:rPr>
              <a:t>http://www.javabuilding.com/academy/patterns/composite-object.html</a:t>
            </a:r>
            <a:endParaRPr lang="pt-BR" sz="1400" dirty="0" smtClean="0">
              <a:hlinkClick r:id="rId3"/>
            </a:endParaRPr>
          </a:p>
          <a:p>
            <a:r>
              <a:rPr lang="pt-BR" sz="2000" dirty="0" err="1" smtClean="0"/>
              <a:t>PropertyBag</a:t>
            </a:r>
            <a:r>
              <a:rPr lang="pt-BR" sz="2000" dirty="0" smtClean="0"/>
              <a:t> </a:t>
            </a:r>
            <a:r>
              <a:rPr lang="pt-BR" sz="2000" dirty="0" err="1" smtClean="0"/>
              <a:t>Pattern</a:t>
            </a:r>
            <a:endParaRPr lang="pt-BR" sz="2000" dirty="0" smtClean="0"/>
          </a:p>
          <a:p>
            <a:pPr marL="393192" lvl="1" indent="0">
              <a:buNone/>
            </a:pPr>
            <a:r>
              <a:rPr lang="pt-BR" sz="1400" dirty="0" smtClean="0">
                <a:hlinkClick r:id="rId6"/>
              </a:rPr>
              <a:t>http</a:t>
            </a:r>
            <a:r>
              <a:rPr lang="pt-BR" sz="1400" dirty="0">
                <a:hlinkClick r:id="rId6"/>
              </a:rPr>
              <a:t>://</a:t>
            </a:r>
            <a:r>
              <a:rPr lang="pt-BR" sz="1400" dirty="0" smtClean="0">
                <a:hlinkClick r:id="rId6"/>
              </a:rPr>
              <a:t>www.javabuilding.com/academy/academy/patterns/property-bag.html</a:t>
            </a:r>
            <a:r>
              <a:rPr lang="pt-BR" sz="1400" dirty="0" smtClean="0"/>
              <a:t> </a:t>
            </a:r>
          </a:p>
          <a:p>
            <a:pPr marL="393192" lvl="1" indent="0">
              <a:buNone/>
            </a:pPr>
            <a:endParaRPr lang="pt-BR" sz="1400" dirty="0"/>
          </a:p>
          <a:p>
            <a:pPr marL="393192" lvl="1" indent="0">
              <a:buNone/>
            </a:pPr>
            <a:endParaRPr lang="pt-BR" sz="1400" dirty="0" smtClean="0"/>
          </a:p>
          <a:p>
            <a:pPr marL="393192" lvl="1" indent="0">
              <a:buNone/>
            </a:pPr>
            <a:endParaRPr lang="pt-BR" sz="1400" noProof="0" dirty="0" smtClean="0"/>
          </a:p>
          <a:p>
            <a:pPr marL="393192" lvl="1" indent="0">
              <a:buNone/>
            </a:pPr>
            <a:endParaRPr lang="pt-BR" sz="1400" noProof="0" dirty="0" smtClean="0"/>
          </a:p>
          <a:p>
            <a:pPr lvl="1"/>
            <a:endParaRPr lang="pt-BR" sz="1400" noProof="0" dirty="0" smtClean="0"/>
          </a:p>
        </p:txBody>
      </p:sp>
    </p:spTree>
    <p:extLst>
      <p:ext uri="{BB962C8B-B14F-4D97-AF65-F5344CB8AC3E}">
        <p14:creationId xmlns:p14="http://schemas.microsoft.com/office/powerpoint/2010/main" val="2668592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Verificação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3347864" y="2204864"/>
            <a:ext cx="2016224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Verificação</a:t>
            </a:r>
            <a:endParaRPr lang="pt-BR" dirty="0"/>
          </a:p>
        </p:txBody>
      </p:sp>
      <p:grpSp>
        <p:nvGrpSpPr>
          <p:cNvPr id="20" name="Grupo 19"/>
          <p:cNvGrpSpPr/>
          <p:nvPr/>
        </p:nvGrpSpPr>
        <p:grpSpPr>
          <a:xfrm>
            <a:off x="1115616" y="2996952"/>
            <a:ext cx="6408712" cy="1152128"/>
            <a:chOff x="1115616" y="2996952"/>
            <a:chExt cx="6408712" cy="1152128"/>
          </a:xfrm>
        </p:grpSpPr>
        <p:cxnSp>
          <p:nvCxnSpPr>
            <p:cNvPr id="9" name="Conector angulado 8"/>
            <p:cNvCxnSpPr>
              <a:stCxn id="5" idx="3"/>
              <a:endCxn id="4" idx="2"/>
            </p:cNvCxnSpPr>
            <p:nvPr/>
          </p:nvCxnSpPr>
          <p:spPr>
            <a:xfrm flipV="1">
              <a:off x="3563888" y="2996952"/>
              <a:ext cx="792088" cy="756084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Grupo 2"/>
            <p:cNvGrpSpPr/>
            <p:nvPr/>
          </p:nvGrpSpPr>
          <p:grpSpPr>
            <a:xfrm>
              <a:off x="1115616" y="2996952"/>
              <a:ext cx="6408712" cy="1152128"/>
              <a:chOff x="1115616" y="2996952"/>
              <a:chExt cx="6408712" cy="1152128"/>
            </a:xfrm>
          </p:grpSpPr>
          <p:sp>
            <p:nvSpPr>
              <p:cNvPr id="5" name="Retângulo 4"/>
              <p:cNvSpPr/>
              <p:nvPr/>
            </p:nvSpPr>
            <p:spPr>
              <a:xfrm>
                <a:off x="1115616" y="3356992"/>
                <a:ext cx="2448272" cy="79208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smtClean="0"/>
                  <a:t>Consistência</a:t>
                </a:r>
                <a:endParaRPr lang="pt-BR" dirty="0"/>
              </a:p>
            </p:txBody>
          </p:sp>
          <p:sp>
            <p:nvSpPr>
              <p:cNvPr id="6" name="Retângulo 5"/>
              <p:cNvSpPr/>
              <p:nvPr/>
            </p:nvSpPr>
            <p:spPr>
              <a:xfrm>
                <a:off x="5148064" y="3356992"/>
                <a:ext cx="2376264" cy="79208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smtClean="0"/>
                  <a:t>Validação</a:t>
                </a:r>
                <a:endParaRPr lang="pt-BR" dirty="0"/>
              </a:p>
            </p:txBody>
          </p:sp>
          <p:cxnSp>
            <p:nvCxnSpPr>
              <p:cNvPr id="11" name="Conector angulado 10"/>
              <p:cNvCxnSpPr>
                <a:stCxn id="6" idx="1"/>
                <a:endCxn id="4" idx="2"/>
              </p:cNvCxnSpPr>
              <p:nvPr/>
            </p:nvCxnSpPr>
            <p:spPr>
              <a:xfrm rot="10800000">
                <a:off x="4355976" y="2996952"/>
                <a:ext cx="792088" cy="756084"/>
              </a:xfrm>
              <a:prstGeom prst="bentConnector2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" name="Grupo 9"/>
          <p:cNvGrpSpPr/>
          <p:nvPr/>
        </p:nvGrpSpPr>
        <p:grpSpPr>
          <a:xfrm>
            <a:off x="215516" y="4149080"/>
            <a:ext cx="8657546" cy="1385719"/>
            <a:chOff x="215516" y="4149080"/>
            <a:chExt cx="8657546" cy="1385719"/>
          </a:xfrm>
        </p:grpSpPr>
        <p:grpSp>
          <p:nvGrpSpPr>
            <p:cNvPr id="7" name="Grupo 6"/>
            <p:cNvGrpSpPr/>
            <p:nvPr/>
          </p:nvGrpSpPr>
          <p:grpSpPr>
            <a:xfrm>
              <a:off x="215516" y="4149080"/>
              <a:ext cx="3976772" cy="1385719"/>
              <a:chOff x="215516" y="4149080"/>
              <a:chExt cx="3976772" cy="1385719"/>
            </a:xfrm>
          </p:grpSpPr>
          <p:sp>
            <p:nvSpPr>
              <p:cNvPr id="12" name="Retângulo 11"/>
              <p:cNvSpPr/>
              <p:nvPr/>
            </p:nvSpPr>
            <p:spPr>
              <a:xfrm>
                <a:off x="215516" y="4725144"/>
                <a:ext cx="1152128" cy="79208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smtClean="0"/>
                  <a:t>Tipos</a:t>
                </a:r>
                <a:endParaRPr lang="pt-BR" dirty="0"/>
              </a:p>
            </p:txBody>
          </p:sp>
          <p:sp>
            <p:nvSpPr>
              <p:cNvPr id="13" name="Retângulo 12"/>
              <p:cNvSpPr/>
              <p:nvPr/>
            </p:nvSpPr>
            <p:spPr>
              <a:xfrm>
                <a:off x="1491844" y="4737176"/>
                <a:ext cx="1459976" cy="79208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smtClean="0"/>
                  <a:t>Existência</a:t>
                </a:r>
                <a:endParaRPr lang="pt-BR" dirty="0"/>
              </a:p>
            </p:txBody>
          </p:sp>
          <p:sp>
            <p:nvSpPr>
              <p:cNvPr id="14" name="Retângulo 13"/>
              <p:cNvSpPr/>
              <p:nvPr/>
            </p:nvSpPr>
            <p:spPr>
              <a:xfrm>
                <a:off x="3040160" y="4742711"/>
                <a:ext cx="1152128" cy="79208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smtClean="0"/>
                  <a:t>Estado</a:t>
                </a:r>
                <a:endParaRPr lang="pt-BR" dirty="0"/>
              </a:p>
            </p:txBody>
          </p:sp>
          <p:cxnSp>
            <p:nvCxnSpPr>
              <p:cNvPr id="19" name="Conector angulado 18"/>
              <p:cNvCxnSpPr>
                <a:stCxn id="12" idx="0"/>
                <a:endCxn id="5" idx="2"/>
              </p:cNvCxnSpPr>
              <p:nvPr/>
            </p:nvCxnSpPr>
            <p:spPr>
              <a:xfrm rot="5400000" flipH="1" flipV="1">
                <a:off x="1277634" y="3663026"/>
                <a:ext cx="576064" cy="1548172"/>
              </a:xfrm>
              <a:prstGeom prst="bentConnector3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Conector angulado 20"/>
              <p:cNvCxnSpPr>
                <a:stCxn id="14" idx="0"/>
                <a:endCxn id="5" idx="2"/>
              </p:cNvCxnSpPr>
              <p:nvPr/>
            </p:nvCxnSpPr>
            <p:spPr>
              <a:xfrm rot="16200000" flipV="1">
                <a:off x="2681173" y="3807660"/>
                <a:ext cx="593631" cy="1276472"/>
              </a:xfrm>
              <a:prstGeom prst="bentConnector3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Conector angulado 22"/>
              <p:cNvCxnSpPr>
                <a:stCxn id="13" idx="0"/>
                <a:endCxn id="5" idx="2"/>
              </p:cNvCxnSpPr>
              <p:nvPr/>
            </p:nvCxnSpPr>
            <p:spPr>
              <a:xfrm rot="5400000" flipH="1" flipV="1">
                <a:off x="1986744" y="4384168"/>
                <a:ext cx="588096" cy="117920"/>
              </a:xfrm>
              <a:prstGeom prst="bentConnector3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upo 7"/>
            <p:cNvGrpSpPr/>
            <p:nvPr/>
          </p:nvGrpSpPr>
          <p:grpSpPr>
            <a:xfrm>
              <a:off x="4853645" y="4149080"/>
              <a:ext cx="4019417" cy="1377553"/>
              <a:chOff x="4853645" y="4149080"/>
              <a:chExt cx="4019417" cy="1377553"/>
            </a:xfrm>
          </p:grpSpPr>
          <p:sp>
            <p:nvSpPr>
              <p:cNvPr id="15" name="Retângulo 14"/>
              <p:cNvSpPr/>
              <p:nvPr/>
            </p:nvSpPr>
            <p:spPr>
              <a:xfrm>
                <a:off x="4853645" y="4729010"/>
                <a:ext cx="1459976" cy="79208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smtClean="0"/>
                  <a:t>Existência</a:t>
                </a:r>
                <a:endParaRPr lang="pt-BR" dirty="0"/>
              </a:p>
            </p:txBody>
          </p:sp>
          <p:sp>
            <p:nvSpPr>
              <p:cNvPr id="16" name="Retângulo 15"/>
              <p:cNvSpPr/>
              <p:nvPr/>
            </p:nvSpPr>
            <p:spPr>
              <a:xfrm>
                <a:off x="6401961" y="4734545"/>
                <a:ext cx="1152128" cy="79208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smtClean="0"/>
                  <a:t>Estado</a:t>
                </a:r>
                <a:endParaRPr lang="pt-BR" dirty="0"/>
              </a:p>
            </p:txBody>
          </p:sp>
          <p:sp>
            <p:nvSpPr>
              <p:cNvPr id="17" name="Retângulo 16"/>
              <p:cNvSpPr/>
              <p:nvPr/>
            </p:nvSpPr>
            <p:spPr>
              <a:xfrm>
                <a:off x="7720934" y="4725144"/>
                <a:ext cx="1152128" cy="79208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smtClean="0"/>
                  <a:t>Valor</a:t>
                </a:r>
                <a:endParaRPr lang="pt-BR" dirty="0"/>
              </a:p>
            </p:txBody>
          </p:sp>
          <p:cxnSp>
            <p:nvCxnSpPr>
              <p:cNvPr id="25" name="Conector angulado 24"/>
              <p:cNvCxnSpPr>
                <a:stCxn id="15" idx="0"/>
                <a:endCxn id="6" idx="2"/>
              </p:cNvCxnSpPr>
              <p:nvPr/>
            </p:nvCxnSpPr>
            <p:spPr>
              <a:xfrm rot="5400000" flipH="1" flipV="1">
                <a:off x="5669949" y="4062764"/>
                <a:ext cx="579930" cy="752563"/>
              </a:xfrm>
              <a:prstGeom prst="bentConnector3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ector angulado 26"/>
              <p:cNvCxnSpPr>
                <a:stCxn id="16" idx="0"/>
                <a:endCxn id="6" idx="2"/>
              </p:cNvCxnSpPr>
              <p:nvPr/>
            </p:nvCxnSpPr>
            <p:spPr>
              <a:xfrm rot="16200000" flipV="1">
                <a:off x="6364379" y="4120898"/>
                <a:ext cx="585465" cy="641829"/>
              </a:xfrm>
              <a:prstGeom prst="bentConnector3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ector angulado 28"/>
              <p:cNvCxnSpPr>
                <a:stCxn id="17" idx="0"/>
                <a:endCxn id="6" idx="2"/>
              </p:cNvCxnSpPr>
              <p:nvPr/>
            </p:nvCxnSpPr>
            <p:spPr>
              <a:xfrm rot="16200000" flipV="1">
                <a:off x="7028565" y="3456711"/>
                <a:ext cx="576064" cy="1960802"/>
              </a:xfrm>
              <a:prstGeom prst="bentConnector3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0" name="Retângulo 29"/>
          <p:cNvSpPr/>
          <p:nvPr/>
        </p:nvSpPr>
        <p:spPr>
          <a:xfrm>
            <a:off x="1425351" y="4620562"/>
            <a:ext cx="6250649" cy="1112694"/>
          </a:xfrm>
          <a:prstGeom prst="rect">
            <a:avLst/>
          </a:prstGeom>
          <a:noFill/>
          <a:ln>
            <a:solidFill>
              <a:srgbClr val="FF33C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8" name="Grupo 17"/>
          <p:cNvGrpSpPr/>
          <p:nvPr/>
        </p:nvGrpSpPr>
        <p:grpSpPr>
          <a:xfrm>
            <a:off x="215517" y="5938047"/>
            <a:ext cx="8657545" cy="515289"/>
            <a:chOff x="215517" y="5938047"/>
            <a:chExt cx="8657545" cy="515289"/>
          </a:xfrm>
        </p:grpSpPr>
        <p:sp>
          <p:nvSpPr>
            <p:cNvPr id="34" name="Seta para a esquerda e para a direita 33"/>
            <p:cNvSpPr/>
            <p:nvPr/>
          </p:nvSpPr>
          <p:spPr>
            <a:xfrm>
              <a:off x="4752020" y="5949280"/>
              <a:ext cx="4121042" cy="504056"/>
            </a:xfrm>
            <a:prstGeom prst="leftRightArrow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Regras para os Valores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35" name="Seta para a esquerda e para a direita 34"/>
            <p:cNvSpPr/>
            <p:nvPr/>
          </p:nvSpPr>
          <p:spPr>
            <a:xfrm>
              <a:off x="215517" y="5938047"/>
              <a:ext cx="4032190" cy="504056"/>
            </a:xfrm>
            <a:prstGeom prst="leftRightArrow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Regras para os Tipos</a:t>
              </a:r>
              <a:endParaRPr lang="pt-BR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45927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Suporte, Domínio e Negócio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935480"/>
            <a:ext cx="4114800" cy="4389120"/>
          </a:xfrm>
        </p:spPr>
        <p:txBody>
          <a:bodyPr>
            <a:normAutofit fontScale="85000" lnSpcReduction="10000"/>
          </a:bodyPr>
          <a:lstStyle/>
          <a:p>
            <a:r>
              <a:rPr lang="pt-BR" sz="2000" dirty="0" smtClean="0"/>
              <a:t>Suporte – O tipo “mais primitivo” que é utilizado como abstração para guardar o Espaço de Estados</a:t>
            </a:r>
          </a:p>
          <a:p>
            <a:pPr lvl="1"/>
            <a:r>
              <a:rPr lang="pt-BR" sz="1800" i="1" dirty="0" smtClean="0"/>
              <a:t>Tempo que passou desde a meia-noite de 01/01/1970 em </a:t>
            </a:r>
            <a:r>
              <a:rPr lang="pt-BR" sz="1800" i="1" dirty="0" err="1" smtClean="0"/>
              <a:t>milisegundos</a:t>
            </a:r>
            <a:endParaRPr lang="pt-BR" sz="1800" i="1" dirty="0" smtClean="0"/>
          </a:p>
          <a:p>
            <a:r>
              <a:rPr lang="pt-BR" sz="2000" dirty="0" smtClean="0"/>
              <a:t>Domínio – Regras relativas à abstração. </a:t>
            </a:r>
          </a:p>
          <a:p>
            <a:pPr lvl="1"/>
            <a:r>
              <a:rPr lang="pt-BR" sz="1800" i="1" dirty="0" smtClean="0"/>
              <a:t>Datas não se somam nem se multiplicam (</a:t>
            </a:r>
            <a:r>
              <a:rPr lang="pt-BR" sz="1800" i="1" dirty="0" err="1" smtClean="0"/>
              <a:t>longs</a:t>
            </a:r>
            <a:r>
              <a:rPr lang="pt-BR" sz="1800" i="1" dirty="0" smtClean="0"/>
              <a:t> sim)</a:t>
            </a:r>
          </a:p>
          <a:p>
            <a:r>
              <a:rPr lang="pt-BR" sz="2000" dirty="0" smtClean="0"/>
              <a:t>Negócio – Constrangimentos suplementares às regras do Domínio que moldam as regras especificadas para o software</a:t>
            </a:r>
          </a:p>
          <a:p>
            <a:pPr lvl="1"/>
            <a:r>
              <a:rPr lang="pt-BR" sz="1800" i="1" dirty="0" smtClean="0"/>
              <a:t>Só pode emitir nota fiscal para factos no passado ou hoje</a:t>
            </a:r>
          </a:p>
          <a:p>
            <a:pPr lvl="1"/>
            <a:r>
              <a:rPr lang="pt-BR" sz="1800" i="1" dirty="0" smtClean="0"/>
              <a:t>Um mesmo domínio pode ter regras diferentes dependendo do que ele representa.</a:t>
            </a:r>
            <a:endParaRPr lang="pt-BR" sz="1800" i="1" dirty="0"/>
          </a:p>
        </p:txBody>
      </p:sp>
      <p:sp>
        <p:nvSpPr>
          <p:cNvPr id="4" name="Elipse 3"/>
          <p:cNvSpPr/>
          <p:nvPr/>
        </p:nvSpPr>
        <p:spPr>
          <a:xfrm>
            <a:off x="4820241" y="2059288"/>
            <a:ext cx="3960440" cy="3960440"/>
          </a:xfrm>
          <a:prstGeom prst="ellipse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lipse 4"/>
          <p:cNvSpPr/>
          <p:nvPr/>
        </p:nvSpPr>
        <p:spPr>
          <a:xfrm>
            <a:off x="5764728" y="2716323"/>
            <a:ext cx="2831161" cy="2831161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C000"/>
              </a:solidFill>
            </a:endParaRPr>
          </a:p>
        </p:txBody>
      </p:sp>
      <p:sp>
        <p:nvSpPr>
          <p:cNvPr id="6" name="Elipse 5"/>
          <p:cNvSpPr/>
          <p:nvPr/>
        </p:nvSpPr>
        <p:spPr>
          <a:xfrm>
            <a:off x="6597012" y="3295303"/>
            <a:ext cx="1836039" cy="183603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6044377" y="2275312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Suporte : </a:t>
            </a:r>
            <a:r>
              <a:rPr lang="pt-BR" dirty="0" err="1" smtClean="0"/>
              <a:t>long</a:t>
            </a:r>
            <a:endParaRPr lang="pt-BR" dirty="0"/>
          </a:p>
        </p:txBody>
      </p:sp>
      <p:sp>
        <p:nvSpPr>
          <p:cNvPr id="8" name="CaixaDeTexto 7"/>
          <p:cNvSpPr txBox="1"/>
          <p:nvPr/>
        </p:nvSpPr>
        <p:spPr>
          <a:xfrm>
            <a:off x="6404417" y="2925971"/>
            <a:ext cx="1883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Domínio: Data</a:t>
            </a:r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6961372" y="3557138"/>
            <a:ext cx="1107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Negócio</a:t>
            </a:r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6797746" y="4028656"/>
            <a:ext cx="1578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Não no futuro</a:t>
            </a:r>
            <a:endParaRPr lang="pt-BR" dirty="0"/>
          </a:p>
        </p:txBody>
      </p:sp>
      <p:sp>
        <p:nvSpPr>
          <p:cNvPr id="11" name="Retângulo 10"/>
          <p:cNvSpPr/>
          <p:nvPr/>
        </p:nvSpPr>
        <p:spPr>
          <a:xfrm>
            <a:off x="5196755" y="2789822"/>
            <a:ext cx="1243943" cy="7673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Strong</a:t>
            </a:r>
          </a:p>
          <a:p>
            <a:pPr algn="ctr"/>
            <a:r>
              <a:rPr lang="pt-BR" dirty="0" err="1" smtClean="0"/>
              <a:t>Typing</a:t>
            </a:r>
            <a:endParaRPr lang="pt-BR" dirty="0"/>
          </a:p>
        </p:txBody>
      </p:sp>
      <p:sp>
        <p:nvSpPr>
          <p:cNvPr id="12" name="Retângulo 11"/>
          <p:cNvSpPr/>
          <p:nvPr/>
        </p:nvSpPr>
        <p:spPr>
          <a:xfrm>
            <a:off x="6185643" y="4420406"/>
            <a:ext cx="1301644" cy="6061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Verificação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01546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Espaço de Estados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000" dirty="0" smtClean="0"/>
              <a:t>Estados possíveis para o objeto podem não ser corretos dentro de uma regra de negócio </a:t>
            </a:r>
          </a:p>
          <a:p>
            <a:pPr lvl="1"/>
            <a:r>
              <a:rPr lang="pt-BR" sz="1600" dirty="0" err="1" smtClean="0">
                <a:solidFill>
                  <a:srgbClr val="00B0F0"/>
                </a:solidFill>
              </a:rPr>
              <a:t>int</a:t>
            </a:r>
            <a:r>
              <a:rPr lang="pt-BR" sz="1600" dirty="0" smtClean="0">
                <a:solidFill>
                  <a:srgbClr val="00B0F0"/>
                </a:solidFill>
              </a:rPr>
              <a:t> </a:t>
            </a:r>
            <a:r>
              <a:rPr lang="pt-BR" sz="1600" dirty="0" smtClean="0"/>
              <a:t>pode ser negativo ou positivo, mas a idade de uma pessoa é sempre positiva (</a:t>
            </a:r>
            <a:r>
              <a:rPr lang="pt-BR" sz="1600" dirty="0" err="1" smtClean="0"/>
              <a:t>uint</a:t>
            </a:r>
            <a:r>
              <a:rPr lang="pt-BR" sz="1600" dirty="0" smtClean="0"/>
              <a:t>)</a:t>
            </a:r>
          </a:p>
          <a:p>
            <a:pPr lvl="1"/>
            <a:r>
              <a:rPr lang="pt-BR" sz="1600" dirty="0" err="1" smtClean="0"/>
              <a:t>NaN</a:t>
            </a:r>
            <a:r>
              <a:rPr lang="pt-BR" sz="1600" dirty="0" smtClean="0"/>
              <a:t> é um valor possível para </a:t>
            </a:r>
            <a:r>
              <a:rPr lang="pt-BR" sz="1600" dirty="0" err="1">
                <a:solidFill>
                  <a:srgbClr val="00B0F0"/>
                </a:solidFill>
              </a:rPr>
              <a:t>double</a:t>
            </a:r>
            <a:r>
              <a:rPr lang="pt-BR" sz="1600" dirty="0" smtClean="0"/>
              <a:t>, mas inútil como argumento da função seno </a:t>
            </a:r>
          </a:p>
          <a:p>
            <a:pPr lvl="1"/>
            <a:r>
              <a:rPr lang="pt-BR" sz="1600" dirty="0" smtClean="0"/>
              <a:t>Datas podem ser no futuro ou no passado, mas fatos acontecem apenas no passado e planejamentos apenas para o futuro</a:t>
            </a:r>
          </a:p>
        </p:txBody>
      </p:sp>
      <p:grpSp>
        <p:nvGrpSpPr>
          <p:cNvPr id="27" name="Grupo 26"/>
          <p:cNvGrpSpPr/>
          <p:nvPr/>
        </p:nvGrpSpPr>
        <p:grpSpPr>
          <a:xfrm>
            <a:off x="2438674" y="3798949"/>
            <a:ext cx="3816424" cy="2376264"/>
            <a:chOff x="1800527" y="4107614"/>
            <a:chExt cx="3816424" cy="2376264"/>
          </a:xfrm>
        </p:grpSpPr>
        <p:sp>
          <p:nvSpPr>
            <p:cNvPr id="4" name="Elipse 3"/>
            <p:cNvSpPr/>
            <p:nvPr/>
          </p:nvSpPr>
          <p:spPr>
            <a:xfrm>
              <a:off x="1800527" y="4107614"/>
              <a:ext cx="3816424" cy="237626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Elipse 4"/>
            <p:cNvSpPr/>
            <p:nvPr/>
          </p:nvSpPr>
          <p:spPr>
            <a:xfrm>
              <a:off x="2987824" y="4365104"/>
              <a:ext cx="1728192" cy="1617258"/>
            </a:xfrm>
            <a:prstGeom prst="ellipse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8" name="Grupo 7"/>
            <p:cNvGrpSpPr/>
            <p:nvPr/>
          </p:nvGrpSpPr>
          <p:grpSpPr>
            <a:xfrm>
              <a:off x="2195736" y="4658205"/>
              <a:ext cx="412166" cy="369332"/>
              <a:chOff x="2195736" y="4658205"/>
              <a:chExt cx="412166" cy="369332"/>
            </a:xfrm>
          </p:grpSpPr>
          <p:sp>
            <p:nvSpPr>
              <p:cNvPr id="6" name="Elipse 5"/>
              <p:cNvSpPr/>
              <p:nvPr/>
            </p:nvSpPr>
            <p:spPr>
              <a:xfrm>
                <a:off x="2195736" y="4797152"/>
                <a:ext cx="72008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" name="CaixaDeTexto 6"/>
              <p:cNvSpPr txBox="1"/>
              <p:nvPr/>
            </p:nvSpPr>
            <p:spPr>
              <a:xfrm>
                <a:off x="2267744" y="4658205"/>
                <a:ext cx="3401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 smtClean="0"/>
                  <a:t>A</a:t>
                </a:r>
                <a:endParaRPr lang="pt-BR" dirty="0"/>
              </a:p>
            </p:txBody>
          </p:sp>
        </p:grpSp>
        <p:grpSp>
          <p:nvGrpSpPr>
            <p:cNvPr id="9" name="Grupo 8"/>
            <p:cNvGrpSpPr/>
            <p:nvPr/>
          </p:nvGrpSpPr>
          <p:grpSpPr>
            <a:xfrm>
              <a:off x="2231740" y="5213401"/>
              <a:ext cx="394532" cy="369332"/>
              <a:chOff x="2195736" y="4658205"/>
              <a:chExt cx="394532" cy="369332"/>
            </a:xfrm>
          </p:grpSpPr>
          <p:sp>
            <p:nvSpPr>
              <p:cNvPr id="10" name="Elipse 9"/>
              <p:cNvSpPr/>
              <p:nvPr/>
            </p:nvSpPr>
            <p:spPr>
              <a:xfrm>
                <a:off x="2195736" y="4797152"/>
                <a:ext cx="72008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" name="CaixaDeTexto 10"/>
              <p:cNvSpPr txBox="1"/>
              <p:nvPr/>
            </p:nvSpPr>
            <p:spPr>
              <a:xfrm>
                <a:off x="2267744" y="4658205"/>
                <a:ext cx="3225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/>
                  <a:t>B</a:t>
                </a:r>
              </a:p>
            </p:txBody>
          </p:sp>
        </p:grpSp>
        <p:grpSp>
          <p:nvGrpSpPr>
            <p:cNvPr id="12" name="Grupo 11"/>
            <p:cNvGrpSpPr/>
            <p:nvPr/>
          </p:nvGrpSpPr>
          <p:grpSpPr>
            <a:xfrm>
              <a:off x="3502656" y="4658205"/>
              <a:ext cx="407356" cy="369332"/>
              <a:chOff x="2195736" y="4658205"/>
              <a:chExt cx="407356" cy="369332"/>
            </a:xfrm>
          </p:grpSpPr>
          <p:sp>
            <p:nvSpPr>
              <p:cNvPr id="13" name="Elipse 12"/>
              <p:cNvSpPr/>
              <p:nvPr/>
            </p:nvSpPr>
            <p:spPr>
              <a:xfrm>
                <a:off x="2195736" y="4797152"/>
                <a:ext cx="72008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" name="CaixaDeTexto 13"/>
              <p:cNvSpPr txBox="1"/>
              <p:nvPr/>
            </p:nvSpPr>
            <p:spPr>
              <a:xfrm>
                <a:off x="2267744" y="4658205"/>
                <a:ext cx="3353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/>
                  <a:t>C</a:t>
                </a:r>
              </a:p>
            </p:txBody>
          </p:sp>
        </p:grpSp>
        <p:grpSp>
          <p:nvGrpSpPr>
            <p:cNvPr id="15" name="Grupo 14"/>
            <p:cNvGrpSpPr/>
            <p:nvPr/>
          </p:nvGrpSpPr>
          <p:grpSpPr>
            <a:xfrm>
              <a:off x="3744743" y="5111080"/>
              <a:ext cx="418578" cy="369332"/>
              <a:chOff x="2195736" y="4658205"/>
              <a:chExt cx="418578" cy="369332"/>
            </a:xfrm>
          </p:grpSpPr>
          <p:sp>
            <p:nvSpPr>
              <p:cNvPr id="16" name="Elipse 15"/>
              <p:cNvSpPr/>
              <p:nvPr/>
            </p:nvSpPr>
            <p:spPr>
              <a:xfrm>
                <a:off x="2195736" y="4797152"/>
                <a:ext cx="72008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" name="CaixaDeTexto 16"/>
              <p:cNvSpPr txBox="1"/>
              <p:nvPr/>
            </p:nvSpPr>
            <p:spPr>
              <a:xfrm>
                <a:off x="2267744" y="4658205"/>
                <a:ext cx="3465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/>
                  <a:t>G</a:t>
                </a:r>
              </a:p>
            </p:txBody>
          </p:sp>
        </p:grpSp>
        <p:grpSp>
          <p:nvGrpSpPr>
            <p:cNvPr id="18" name="Grupo 17"/>
            <p:cNvGrpSpPr/>
            <p:nvPr/>
          </p:nvGrpSpPr>
          <p:grpSpPr>
            <a:xfrm>
              <a:off x="3162498" y="5016596"/>
              <a:ext cx="391326" cy="369332"/>
              <a:chOff x="2195736" y="4658205"/>
              <a:chExt cx="391326" cy="369332"/>
            </a:xfrm>
          </p:grpSpPr>
          <p:sp>
            <p:nvSpPr>
              <p:cNvPr id="19" name="Elipse 18"/>
              <p:cNvSpPr/>
              <p:nvPr/>
            </p:nvSpPr>
            <p:spPr>
              <a:xfrm>
                <a:off x="2195736" y="4797152"/>
                <a:ext cx="72008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" name="CaixaDeTexto 19"/>
              <p:cNvSpPr txBox="1"/>
              <p:nvPr/>
            </p:nvSpPr>
            <p:spPr>
              <a:xfrm>
                <a:off x="2267744" y="4658205"/>
                <a:ext cx="3193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 smtClean="0"/>
                  <a:t>E</a:t>
                </a:r>
                <a:endParaRPr lang="pt-BR" dirty="0"/>
              </a:p>
            </p:txBody>
          </p:sp>
        </p:grpSp>
        <p:grpSp>
          <p:nvGrpSpPr>
            <p:cNvPr id="21" name="Grupo 20"/>
            <p:cNvGrpSpPr/>
            <p:nvPr/>
          </p:nvGrpSpPr>
          <p:grpSpPr>
            <a:xfrm>
              <a:off x="4932040" y="5272886"/>
              <a:ext cx="429798" cy="369332"/>
              <a:chOff x="2195736" y="4658205"/>
              <a:chExt cx="429798" cy="369332"/>
            </a:xfrm>
          </p:grpSpPr>
          <p:sp>
            <p:nvSpPr>
              <p:cNvPr id="22" name="Elipse 21"/>
              <p:cNvSpPr/>
              <p:nvPr/>
            </p:nvSpPr>
            <p:spPr>
              <a:xfrm>
                <a:off x="2195736" y="4797152"/>
                <a:ext cx="72008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3" name="CaixaDeTexto 22"/>
              <p:cNvSpPr txBox="1"/>
              <p:nvPr/>
            </p:nvSpPr>
            <p:spPr>
              <a:xfrm>
                <a:off x="2267744" y="4658205"/>
                <a:ext cx="3577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/>
                  <a:t>D</a:t>
                </a:r>
              </a:p>
            </p:txBody>
          </p:sp>
        </p:grpSp>
        <p:grpSp>
          <p:nvGrpSpPr>
            <p:cNvPr id="24" name="Grupo 23"/>
            <p:cNvGrpSpPr/>
            <p:nvPr/>
          </p:nvGrpSpPr>
          <p:grpSpPr>
            <a:xfrm>
              <a:off x="2902732" y="5950096"/>
              <a:ext cx="381708" cy="369332"/>
              <a:chOff x="2195736" y="4658205"/>
              <a:chExt cx="381708" cy="369332"/>
            </a:xfrm>
          </p:grpSpPr>
          <p:sp>
            <p:nvSpPr>
              <p:cNvPr id="25" name="Elipse 24"/>
              <p:cNvSpPr/>
              <p:nvPr/>
            </p:nvSpPr>
            <p:spPr>
              <a:xfrm>
                <a:off x="2195736" y="4797152"/>
                <a:ext cx="72008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" name="CaixaDeTexto 25"/>
              <p:cNvSpPr txBox="1"/>
              <p:nvPr/>
            </p:nvSpPr>
            <p:spPr>
              <a:xfrm>
                <a:off x="2267744" y="4658205"/>
                <a:ext cx="3097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 smtClean="0"/>
                  <a:t>F</a:t>
                </a:r>
                <a:endParaRPr lang="pt-BR" dirty="0"/>
              </a:p>
            </p:txBody>
          </p:sp>
        </p:grpSp>
      </p:grpSp>
      <p:sp>
        <p:nvSpPr>
          <p:cNvPr id="28" name="CaixaDeTexto 27"/>
          <p:cNvSpPr txBox="1"/>
          <p:nvPr/>
        </p:nvSpPr>
        <p:spPr>
          <a:xfrm>
            <a:off x="179512" y="4215670"/>
            <a:ext cx="19890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Espaço de Estados</a:t>
            </a:r>
          </a:p>
          <a:p>
            <a:r>
              <a:rPr lang="pt-BR" dirty="0" smtClean="0"/>
              <a:t>Correto</a:t>
            </a:r>
            <a:endParaRPr lang="pt-BR" dirty="0"/>
          </a:p>
        </p:txBody>
      </p:sp>
      <p:sp>
        <p:nvSpPr>
          <p:cNvPr id="29" name="CaixaDeTexto 28"/>
          <p:cNvSpPr txBox="1"/>
          <p:nvPr/>
        </p:nvSpPr>
        <p:spPr>
          <a:xfrm>
            <a:off x="6948264" y="4153017"/>
            <a:ext cx="19890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Espaço de Estados</a:t>
            </a:r>
          </a:p>
          <a:p>
            <a:r>
              <a:rPr lang="pt-BR" dirty="0" smtClean="0"/>
              <a:t>Possível</a:t>
            </a:r>
            <a:endParaRPr lang="pt-BR" dirty="0"/>
          </a:p>
        </p:txBody>
      </p:sp>
      <p:cxnSp>
        <p:nvCxnSpPr>
          <p:cNvPr id="31" name="Conector de seta reta 30"/>
          <p:cNvCxnSpPr>
            <a:stCxn id="29" idx="1"/>
            <a:endCxn id="4" idx="6"/>
          </p:cNvCxnSpPr>
          <p:nvPr/>
        </p:nvCxnSpPr>
        <p:spPr>
          <a:xfrm flipH="1">
            <a:off x="6255098" y="4476183"/>
            <a:ext cx="693166" cy="5108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de seta reta 32"/>
          <p:cNvCxnSpPr>
            <a:stCxn id="28" idx="3"/>
            <a:endCxn id="5" idx="2"/>
          </p:cNvCxnSpPr>
          <p:nvPr/>
        </p:nvCxnSpPr>
        <p:spPr>
          <a:xfrm>
            <a:off x="2168583" y="4538836"/>
            <a:ext cx="1457388" cy="3262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8413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Consistência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 </a:t>
            </a:r>
            <a:r>
              <a:rPr lang="en-US" dirty="0" err="1" smtClean="0"/>
              <a:t>Automática</a:t>
            </a:r>
            <a:endParaRPr lang="en-US" dirty="0" smtClean="0"/>
          </a:p>
          <a:p>
            <a:pPr lvl="1"/>
            <a:r>
              <a:rPr lang="en-US" dirty="0" err="1" smtClean="0"/>
              <a:t>Pelo</a:t>
            </a:r>
            <a:r>
              <a:rPr lang="en-US" dirty="0" smtClean="0"/>
              <a:t> </a:t>
            </a:r>
            <a:r>
              <a:rPr lang="en-US" dirty="0" err="1" smtClean="0"/>
              <a:t>Compilador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tempo de </a:t>
            </a:r>
            <a:r>
              <a:rPr lang="en-US" dirty="0" err="1" smtClean="0"/>
              <a:t>compilação</a:t>
            </a:r>
            <a:endParaRPr lang="en-US" dirty="0" smtClean="0"/>
          </a:p>
          <a:p>
            <a:pPr lvl="2"/>
            <a:r>
              <a:rPr lang="en-US" sz="1800" dirty="0" err="1" smtClean="0">
                <a:solidFill>
                  <a:srgbClr val="00B0F0"/>
                </a:solidFill>
              </a:rPr>
              <a:t>var</a:t>
            </a:r>
            <a:r>
              <a:rPr lang="en-US" sz="1800" dirty="0" smtClean="0">
                <a:solidFill>
                  <a:srgbClr val="00B0F0"/>
                </a:solidFill>
              </a:rPr>
              <a:t> </a:t>
            </a:r>
            <a:r>
              <a:rPr lang="en-US" sz="1800" dirty="0" err="1" smtClean="0"/>
              <a:t>palavra</a:t>
            </a:r>
            <a:r>
              <a:rPr lang="en-US" sz="1800" dirty="0" smtClean="0"/>
              <a:t> = “</a:t>
            </a:r>
            <a:r>
              <a:rPr lang="en-US" sz="1800" dirty="0" err="1" smtClean="0"/>
              <a:t>oi</a:t>
            </a:r>
            <a:r>
              <a:rPr lang="en-US" sz="1800" dirty="0" smtClean="0"/>
              <a:t>”; </a:t>
            </a:r>
            <a:r>
              <a:rPr lang="en-US" sz="1800" dirty="0" smtClean="0">
                <a:solidFill>
                  <a:srgbClr val="00B0F0"/>
                </a:solidFill>
              </a:rPr>
              <a:t>return</a:t>
            </a:r>
            <a:r>
              <a:rPr lang="en-US" sz="1800" dirty="0" smtClean="0"/>
              <a:t> </a:t>
            </a:r>
            <a:r>
              <a:rPr lang="en-US" sz="1800" dirty="0" err="1" smtClean="0"/>
              <a:t>palavra</a:t>
            </a:r>
            <a:r>
              <a:rPr lang="en-US" sz="1800" dirty="0" smtClean="0"/>
              <a:t> </a:t>
            </a:r>
            <a:r>
              <a:rPr lang="en-US" sz="1800" dirty="0" smtClean="0">
                <a:solidFill>
                  <a:srgbClr val="FF0000"/>
                </a:solidFill>
              </a:rPr>
              <a:t>*</a:t>
            </a:r>
            <a:r>
              <a:rPr lang="en-US" sz="1800" dirty="0" smtClean="0"/>
              <a:t> 2;</a:t>
            </a:r>
          </a:p>
          <a:p>
            <a:pPr lvl="1"/>
            <a:r>
              <a:rPr lang="en-US" dirty="0" err="1" smtClean="0"/>
              <a:t>Pela</a:t>
            </a:r>
            <a:r>
              <a:rPr lang="en-US" dirty="0" smtClean="0"/>
              <a:t> VM </a:t>
            </a:r>
            <a:r>
              <a:rPr lang="en-US" dirty="0" err="1" smtClean="0"/>
              <a:t>em</a:t>
            </a:r>
            <a:r>
              <a:rPr lang="en-US" dirty="0" smtClean="0"/>
              <a:t> tempo de </a:t>
            </a:r>
            <a:r>
              <a:rPr lang="en-US" dirty="0" err="1" smtClean="0"/>
              <a:t>execução</a:t>
            </a:r>
            <a:endParaRPr lang="en-US" dirty="0" smtClean="0"/>
          </a:p>
          <a:p>
            <a:pPr lvl="2"/>
            <a:r>
              <a:rPr lang="en-US" sz="1600" i="1" dirty="0" err="1" smtClean="0"/>
              <a:t>System.Reflection.RuntimeMethodInfo.</a:t>
            </a:r>
            <a:r>
              <a:rPr lang="en-US" sz="1600" b="1" i="1" dirty="0" err="1" smtClean="0"/>
              <a:t>CheckConsistency</a:t>
            </a:r>
            <a:r>
              <a:rPr lang="en-US" sz="1600" i="1" dirty="0" smtClean="0"/>
              <a:t>(Object </a:t>
            </a:r>
            <a:r>
              <a:rPr lang="en-US" sz="1600" i="1" dirty="0"/>
              <a:t>target)</a:t>
            </a:r>
            <a:r>
              <a:rPr lang="en-US" sz="1600" dirty="0"/>
              <a:t> </a:t>
            </a:r>
            <a:r>
              <a:rPr lang="en-US" sz="1600" dirty="0" smtClean="0"/>
              <a:t> </a:t>
            </a:r>
          </a:p>
          <a:p>
            <a:pPr lvl="3"/>
            <a:r>
              <a:rPr lang="en-US" sz="1500" dirty="0" smtClean="0"/>
              <a:t> </a:t>
            </a:r>
            <a:r>
              <a:rPr lang="en-US" sz="1500" i="1" dirty="0"/>
              <a:t>Object does not match target type. </a:t>
            </a:r>
            <a:endParaRPr lang="en-US" sz="1500" dirty="0" smtClean="0"/>
          </a:p>
          <a:p>
            <a:pPr lvl="2"/>
            <a:r>
              <a:rPr lang="pt-BR" sz="1800" dirty="0" err="1" smtClean="0">
                <a:solidFill>
                  <a:srgbClr val="00B0F0"/>
                </a:solidFill>
              </a:rPr>
              <a:t>checked</a:t>
            </a:r>
            <a:r>
              <a:rPr lang="pt-BR" sz="1800" dirty="0" smtClean="0">
                <a:solidFill>
                  <a:srgbClr val="00B0F0"/>
                </a:solidFill>
              </a:rPr>
              <a:t> </a:t>
            </a:r>
            <a:r>
              <a:rPr lang="pt-BR" sz="1800" dirty="0"/>
              <a:t> </a:t>
            </a:r>
            <a:r>
              <a:rPr lang="pt-BR" sz="1800" dirty="0" smtClean="0"/>
              <a:t>{ </a:t>
            </a:r>
            <a:r>
              <a:rPr lang="pt-BR" sz="1800" dirty="0" err="1">
                <a:solidFill>
                  <a:srgbClr val="00B0F0"/>
                </a:solidFill>
              </a:rPr>
              <a:t>return</a:t>
            </a:r>
            <a:r>
              <a:rPr lang="pt-BR" sz="1800" dirty="0" smtClean="0"/>
              <a:t> (</a:t>
            </a:r>
            <a:r>
              <a:rPr lang="pt-BR" sz="1800" dirty="0" err="1" smtClean="0"/>
              <a:t>int.MaxValue</a:t>
            </a:r>
            <a:r>
              <a:rPr lang="pt-BR" sz="1800" dirty="0" smtClean="0"/>
              <a:t> - 4)  * 2}</a:t>
            </a:r>
            <a:endParaRPr lang="en-US" sz="1800" dirty="0"/>
          </a:p>
          <a:p>
            <a:r>
              <a:rPr lang="pt-BR" dirty="0" smtClean="0"/>
              <a:t>Manual</a:t>
            </a:r>
          </a:p>
          <a:p>
            <a:pPr lvl="1"/>
            <a:r>
              <a:rPr lang="pt-BR" dirty="0" smtClean="0"/>
              <a:t>Pelo Programador</a:t>
            </a:r>
          </a:p>
          <a:p>
            <a:pPr lvl="2"/>
            <a:r>
              <a:rPr lang="pt-BR" sz="1800" dirty="0" err="1">
                <a:solidFill>
                  <a:srgbClr val="00B0F0"/>
                </a:solidFill>
              </a:rPr>
              <a:t>If</a:t>
            </a:r>
            <a:r>
              <a:rPr lang="pt-BR" dirty="0" smtClean="0"/>
              <a:t> (</a:t>
            </a:r>
            <a:r>
              <a:rPr lang="pt-BR" sz="1800" dirty="0" err="1">
                <a:solidFill>
                  <a:srgbClr val="00B0F0"/>
                </a:solidFill>
              </a:rPr>
              <a:t>typeof</a:t>
            </a:r>
            <a:r>
              <a:rPr lang="pt-BR" sz="1800" dirty="0"/>
              <a:t>(</a:t>
            </a:r>
            <a:r>
              <a:rPr lang="pt-BR" sz="1800" dirty="0" err="1">
                <a:solidFill>
                  <a:srgbClr val="00B0F0"/>
                </a:solidFill>
              </a:rPr>
              <a:t>string</a:t>
            </a:r>
            <a:r>
              <a:rPr lang="pt-BR" dirty="0" smtClean="0"/>
              <a:t>).</a:t>
            </a:r>
            <a:r>
              <a:rPr lang="pt-BR" dirty="0" err="1" smtClean="0"/>
              <a:t>IsInstanceOfType</a:t>
            </a:r>
            <a:r>
              <a:rPr lang="pt-BR" dirty="0" smtClean="0"/>
              <a:t> (</a:t>
            </a:r>
            <a:r>
              <a:rPr lang="pt-BR" dirty="0" err="1" smtClean="0"/>
              <a:t>object</a:t>
            </a:r>
            <a:r>
              <a:rPr lang="pt-BR" dirty="0" smtClean="0"/>
              <a:t>))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13109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Consistência e Linguagem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pt-BR" dirty="0" smtClean="0"/>
              <a:t>Organização</a:t>
            </a:r>
          </a:p>
          <a:p>
            <a:pPr lvl="1"/>
            <a:r>
              <a:rPr lang="pt-BR" dirty="0" smtClean="0"/>
              <a:t>Script – código solto num arquivo</a:t>
            </a:r>
          </a:p>
          <a:p>
            <a:pPr lvl="1"/>
            <a:r>
              <a:rPr lang="pt-BR" dirty="0" smtClean="0"/>
              <a:t>Rotinas/ Funções – organizado por propósito</a:t>
            </a:r>
          </a:p>
          <a:p>
            <a:pPr lvl="1"/>
            <a:r>
              <a:rPr lang="pt-BR" dirty="0" smtClean="0"/>
              <a:t>Objetos – organizado por abstração</a:t>
            </a:r>
          </a:p>
          <a:p>
            <a:pPr lvl="1"/>
            <a:r>
              <a:rPr lang="pt-BR" dirty="0" smtClean="0"/>
              <a:t>Pacotes / </a:t>
            </a:r>
            <a:r>
              <a:rPr lang="pt-BR" dirty="0" err="1" smtClean="0"/>
              <a:t>Namespace</a:t>
            </a:r>
            <a:r>
              <a:rPr lang="pt-BR" dirty="0" smtClean="0"/>
              <a:t> – organizado por cooperação</a:t>
            </a:r>
          </a:p>
          <a:p>
            <a:pPr lvl="1"/>
            <a:r>
              <a:rPr lang="pt-BR" dirty="0"/>
              <a:t>Componentes </a:t>
            </a:r>
            <a:r>
              <a:rPr lang="pt-BR" dirty="0" smtClean="0"/>
              <a:t> / Módulos – organizado por uso</a:t>
            </a:r>
          </a:p>
          <a:p>
            <a:r>
              <a:rPr lang="pt-BR" dirty="0" smtClean="0"/>
              <a:t>Strong </a:t>
            </a:r>
            <a:r>
              <a:rPr lang="pt-BR" dirty="0" err="1" smtClean="0"/>
              <a:t>Typing</a:t>
            </a:r>
            <a:r>
              <a:rPr lang="pt-BR" dirty="0" smtClean="0"/>
              <a:t> </a:t>
            </a:r>
          </a:p>
          <a:p>
            <a:pPr lvl="1"/>
            <a:r>
              <a:rPr lang="pt-BR" dirty="0" smtClean="0"/>
              <a:t>Tipos fortes ajudam o compilador e o programador a manter a consistência de tipos e portanto a consistência da abstração sendo usada aproximando o Domínio do Suporte. </a:t>
            </a:r>
          </a:p>
          <a:p>
            <a:pPr lvl="2"/>
            <a:r>
              <a:rPr lang="pt-BR" dirty="0" err="1" smtClean="0"/>
              <a:t>If</a:t>
            </a:r>
            <a:r>
              <a:rPr lang="pt-BR" dirty="0" smtClean="0"/>
              <a:t> ( ‘2’ * 3 == 6) 	</a:t>
            </a:r>
            <a:r>
              <a:rPr lang="pt-BR" dirty="0" err="1" smtClean="0"/>
              <a:t>If</a:t>
            </a:r>
            <a:r>
              <a:rPr lang="pt-BR" dirty="0" smtClean="0"/>
              <a:t> </a:t>
            </a:r>
            <a:r>
              <a:rPr lang="pt-BR" dirty="0"/>
              <a:t>( ‘2’ * 3 == ‘6’) </a:t>
            </a:r>
            <a:r>
              <a:rPr lang="pt-BR" dirty="0" smtClean="0"/>
              <a:t>	</a:t>
            </a:r>
            <a:r>
              <a:rPr lang="pt-BR" dirty="0" err="1" smtClean="0"/>
              <a:t>If</a:t>
            </a:r>
            <a:r>
              <a:rPr lang="pt-BR" dirty="0" smtClean="0"/>
              <a:t> </a:t>
            </a:r>
            <a:r>
              <a:rPr lang="pt-BR" dirty="0"/>
              <a:t>( ‘2’ * 3 == </a:t>
            </a:r>
            <a:r>
              <a:rPr lang="pt-BR" dirty="0" smtClean="0"/>
              <a:t>‘222’) </a:t>
            </a:r>
          </a:p>
          <a:p>
            <a:r>
              <a:rPr lang="pt-BR" dirty="0" smtClean="0"/>
              <a:t>Boa abstração de Tipos Básicos</a:t>
            </a:r>
          </a:p>
          <a:p>
            <a:pPr lvl="1"/>
            <a:r>
              <a:rPr lang="pt-BR" dirty="0" smtClean="0"/>
              <a:t>Menos categorias melhor </a:t>
            </a:r>
          </a:p>
          <a:p>
            <a:pPr lvl="2"/>
            <a:r>
              <a:rPr lang="pt-BR" dirty="0" smtClean="0"/>
              <a:t> </a:t>
            </a:r>
            <a:r>
              <a:rPr lang="pt-BR" dirty="0" err="1" smtClean="0"/>
              <a:t>object</a:t>
            </a:r>
            <a:r>
              <a:rPr lang="pt-BR" dirty="0" smtClean="0"/>
              <a:t>, interface, </a:t>
            </a:r>
            <a:r>
              <a:rPr lang="pt-BR" dirty="0" err="1" smtClean="0"/>
              <a:t>mixin</a:t>
            </a:r>
            <a:r>
              <a:rPr lang="pt-BR" dirty="0" smtClean="0"/>
              <a:t>, </a:t>
            </a:r>
            <a:r>
              <a:rPr lang="pt-BR" dirty="0"/>
              <a:t>enum</a:t>
            </a:r>
            <a:r>
              <a:rPr lang="pt-BR" dirty="0" smtClean="0"/>
              <a:t>, </a:t>
            </a:r>
            <a:r>
              <a:rPr lang="pt-BR" dirty="0" err="1" smtClean="0"/>
              <a:t>structs</a:t>
            </a:r>
            <a:r>
              <a:rPr lang="pt-BR" dirty="0" smtClean="0"/>
              <a:t>, </a:t>
            </a:r>
            <a:r>
              <a:rPr lang="pt-BR" dirty="0" err="1" smtClean="0"/>
              <a:t>primitives</a:t>
            </a:r>
            <a:r>
              <a:rPr lang="pt-BR" dirty="0" smtClean="0"/>
              <a:t>, </a:t>
            </a:r>
            <a:r>
              <a:rPr lang="pt-BR" dirty="0" err="1" smtClean="0"/>
              <a:t>annotations</a:t>
            </a:r>
            <a:r>
              <a:rPr lang="pt-BR" dirty="0" smtClean="0"/>
              <a:t>/</a:t>
            </a:r>
            <a:r>
              <a:rPr lang="pt-BR" dirty="0" err="1" smtClean="0"/>
              <a:t>attributes</a:t>
            </a:r>
            <a:endParaRPr lang="pt-BR" dirty="0" smtClean="0"/>
          </a:p>
          <a:p>
            <a:pPr lvl="1"/>
            <a:r>
              <a:rPr lang="pt-BR" dirty="0" smtClean="0"/>
              <a:t>Modelo</a:t>
            </a:r>
          </a:p>
          <a:p>
            <a:pPr lvl="2"/>
            <a:r>
              <a:rPr lang="pt-BR" dirty="0" smtClean="0"/>
              <a:t>(C#) O que Int16, Int32, Int64 e </a:t>
            </a:r>
            <a:r>
              <a:rPr lang="pt-BR" dirty="0" err="1" smtClean="0"/>
              <a:t>SByte</a:t>
            </a:r>
            <a:r>
              <a:rPr lang="pt-BR" dirty="0" smtClean="0"/>
              <a:t> têm em comum ? </a:t>
            </a:r>
          </a:p>
          <a:p>
            <a:pPr lvl="2"/>
            <a:r>
              <a:rPr lang="pt-BR" dirty="0" smtClean="0"/>
              <a:t>(Java) O que Short, </a:t>
            </a:r>
            <a:r>
              <a:rPr lang="pt-BR" dirty="0" err="1" smtClean="0"/>
              <a:t>Integer</a:t>
            </a:r>
            <a:r>
              <a:rPr lang="pt-BR" dirty="0" smtClean="0"/>
              <a:t>, </a:t>
            </a:r>
            <a:r>
              <a:rPr lang="pt-BR" dirty="0" err="1" smtClean="0"/>
              <a:t>Long</a:t>
            </a:r>
            <a:r>
              <a:rPr lang="pt-BR" dirty="0" smtClean="0"/>
              <a:t> e Byte têm em comum ?</a:t>
            </a:r>
          </a:p>
          <a:p>
            <a:pPr lvl="2"/>
            <a:r>
              <a:rPr lang="pt-BR" dirty="0" smtClean="0"/>
              <a:t>(C#) </a:t>
            </a:r>
            <a:r>
              <a:rPr lang="pt-BR" dirty="0" err="1" smtClean="0"/>
              <a:t>Array.Length</a:t>
            </a:r>
            <a:r>
              <a:rPr lang="pt-BR" dirty="0" smtClean="0"/>
              <a:t>: </a:t>
            </a:r>
            <a:r>
              <a:rPr lang="pt-BR" dirty="0" err="1" smtClean="0"/>
              <a:t>int</a:t>
            </a:r>
            <a:r>
              <a:rPr lang="pt-BR" dirty="0" smtClean="0"/>
              <a:t>  VS  </a:t>
            </a:r>
            <a:r>
              <a:rPr lang="pt-BR" dirty="0" err="1" smtClean="0"/>
              <a:t>Array.LongLength:long</a:t>
            </a:r>
            <a:endParaRPr lang="pt-BR" dirty="0" smtClean="0"/>
          </a:p>
          <a:p>
            <a:pPr lvl="2"/>
            <a:r>
              <a:rPr lang="pt-BR" dirty="0" smtClean="0"/>
              <a:t>(C#) </a:t>
            </a:r>
            <a:r>
              <a:rPr lang="pt-BR" dirty="0" err="1" smtClean="0"/>
              <a:t>Enumerable.Count</a:t>
            </a:r>
            <a:r>
              <a:rPr lang="pt-BR" dirty="0" smtClean="0"/>
              <a:t> VS </a:t>
            </a:r>
            <a:r>
              <a:rPr lang="pt-BR" dirty="0" err="1" smtClean="0"/>
              <a:t>Enumerable.LongCount</a:t>
            </a:r>
            <a:r>
              <a:rPr lang="pt-BR" dirty="0" smtClean="0"/>
              <a:t> VS  (</a:t>
            </a:r>
            <a:r>
              <a:rPr lang="pt-BR" dirty="0"/>
              <a:t>J</a:t>
            </a:r>
            <a:r>
              <a:rPr lang="pt-BR" dirty="0" smtClean="0"/>
              <a:t>ava)</a:t>
            </a:r>
            <a:r>
              <a:rPr lang="pt-BR" dirty="0"/>
              <a:t> </a:t>
            </a:r>
            <a:r>
              <a:rPr lang="pt-BR" dirty="0" err="1"/>
              <a:t>Stream.Count</a:t>
            </a:r>
            <a:r>
              <a:rPr lang="pt-BR" dirty="0"/>
              <a:t>() : </a:t>
            </a:r>
            <a:r>
              <a:rPr lang="pt-BR" dirty="0" err="1" smtClean="0"/>
              <a:t>long</a:t>
            </a:r>
            <a:r>
              <a:rPr lang="pt-BR" dirty="0" smtClean="0"/>
              <a:t> VS </a:t>
            </a:r>
            <a:r>
              <a:rPr lang="pt-BR" dirty="0" err="1" smtClean="0"/>
              <a:t>Infinite</a:t>
            </a:r>
            <a:r>
              <a:rPr lang="pt-BR" dirty="0" smtClean="0"/>
              <a:t> </a:t>
            </a:r>
            <a:r>
              <a:rPr lang="pt-BR" dirty="0" err="1"/>
              <a:t>Enumerable</a:t>
            </a:r>
            <a:r>
              <a:rPr lang="pt-BR" dirty="0"/>
              <a:t> </a:t>
            </a:r>
            <a:endParaRPr lang="pt-BR" dirty="0" smtClean="0"/>
          </a:p>
          <a:p>
            <a:pPr lvl="2"/>
            <a:r>
              <a:rPr lang="pt-BR" dirty="0" smtClean="0"/>
              <a:t>(C#) enum: </a:t>
            </a:r>
            <a:r>
              <a:rPr lang="pt-BR" dirty="0" err="1" smtClean="0"/>
              <a:t>int</a:t>
            </a:r>
            <a:r>
              <a:rPr lang="pt-BR" dirty="0" smtClean="0"/>
              <a:t> VS </a:t>
            </a:r>
            <a:r>
              <a:rPr lang="pt-BR" dirty="0" err="1" smtClean="0"/>
              <a:t>enum:long</a:t>
            </a:r>
            <a:r>
              <a:rPr lang="pt-BR" dirty="0" smtClean="0"/>
              <a:t> VS var index = (</a:t>
            </a:r>
            <a:r>
              <a:rPr lang="pt-BR" dirty="0" err="1" smtClean="0"/>
              <a:t>int</a:t>
            </a:r>
            <a:r>
              <a:rPr lang="pt-BR" dirty="0" smtClean="0"/>
              <a:t>) enum;</a:t>
            </a:r>
          </a:p>
        </p:txBody>
      </p:sp>
    </p:spTree>
    <p:extLst>
      <p:ext uri="{BB962C8B-B14F-4D97-AF65-F5344CB8AC3E}">
        <p14:creationId xmlns:p14="http://schemas.microsoft.com/office/powerpoint/2010/main" val="672362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Validação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Manual</a:t>
            </a:r>
          </a:p>
          <a:p>
            <a:pPr lvl="1"/>
            <a:r>
              <a:rPr lang="pt-BR" dirty="0" smtClean="0"/>
              <a:t>Pelo Programador</a:t>
            </a:r>
          </a:p>
          <a:p>
            <a:pPr lvl="2"/>
            <a:r>
              <a:rPr lang="pt-BR" dirty="0" smtClean="0"/>
              <a:t>Sempre que uma regra de domínio ou negócio precisa ser verificada</a:t>
            </a:r>
          </a:p>
          <a:p>
            <a:pPr lvl="2"/>
            <a:r>
              <a:rPr lang="pt-BR" dirty="0"/>
              <a:t>Sempre que um dado vem </a:t>
            </a:r>
            <a:r>
              <a:rPr lang="pt-BR" dirty="0" smtClean="0"/>
              <a:t>do exterior (do usuário, de outro sistema, de outra camada, ...)</a:t>
            </a:r>
          </a:p>
          <a:p>
            <a:r>
              <a:rPr lang="pt-BR" dirty="0" smtClean="0"/>
              <a:t>Automática</a:t>
            </a:r>
          </a:p>
          <a:p>
            <a:pPr lvl="1"/>
            <a:r>
              <a:rPr lang="pt-BR" dirty="0" smtClean="0"/>
              <a:t>Por Frameworks de ajuda</a:t>
            </a:r>
          </a:p>
          <a:p>
            <a:pPr lvl="2"/>
            <a:r>
              <a:rPr lang="pt-BR" dirty="0" smtClean="0"/>
              <a:t>Por exemplo: sempre que um dado estiver para ser gravado no banco de dados</a:t>
            </a:r>
          </a:p>
          <a:p>
            <a:pPr lvl="2"/>
            <a:r>
              <a:rPr lang="pt-BR" dirty="0"/>
              <a:t>Sempre que um dado vem do exterior (do usuário, de outro sistema, de outra camada, ...)</a:t>
            </a:r>
          </a:p>
        </p:txBody>
      </p:sp>
    </p:spTree>
    <p:extLst>
      <p:ext uri="{BB962C8B-B14F-4D97-AF65-F5344CB8AC3E}">
        <p14:creationId xmlns:p14="http://schemas.microsoft.com/office/powerpoint/2010/main" val="1847710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uxo">
  <a:themeElements>
    <a:clrScheme name="Flux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ux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ux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5813</TotalTime>
  <Words>2104</Words>
  <Application>Microsoft Office PowerPoint</Application>
  <PresentationFormat>Apresentação na tela (4:3)</PresentationFormat>
  <Paragraphs>501</Paragraphs>
  <Slides>35</Slides>
  <Notes>11</Notes>
  <HiddenSlides>1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35</vt:i4>
      </vt:variant>
    </vt:vector>
  </HeadingPairs>
  <TitlesOfParts>
    <vt:vector size="36" baseType="lpstr">
      <vt:lpstr>Fluxo</vt:lpstr>
      <vt:lpstr>Consistência e Validação</vt:lpstr>
      <vt:lpstr>Conteúdo</vt:lpstr>
      <vt:lpstr>Conceitos</vt:lpstr>
      <vt:lpstr>Verificação</vt:lpstr>
      <vt:lpstr>Suporte, Domínio e Negócio</vt:lpstr>
      <vt:lpstr>Espaço de Estados</vt:lpstr>
      <vt:lpstr>Consistência</vt:lpstr>
      <vt:lpstr>Consistência e Linguagem</vt:lpstr>
      <vt:lpstr>Validação</vt:lpstr>
      <vt:lpstr>O quê verificar?</vt:lpstr>
      <vt:lpstr>Onde Validar ?</vt:lpstr>
      <vt:lpstr>Onde Verificar?</vt:lpstr>
      <vt:lpstr>Como validar ?</vt:lpstr>
      <vt:lpstr>Exemplo</vt:lpstr>
      <vt:lpstr>Consistência Manual</vt:lpstr>
      <vt:lpstr>Consistência Manual - Opções</vt:lpstr>
      <vt:lpstr>Consistência pelo Compilador</vt:lpstr>
      <vt:lpstr>PropertyBag Pattern</vt:lpstr>
      <vt:lpstr>Validação</vt:lpstr>
      <vt:lpstr>API de Validação</vt:lpstr>
      <vt:lpstr>Fênix API</vt:lpstr>
      <vt:lpstr>Requisitos</vt:lpstr>
      <vt:lpstr>API – Algoritmo Encapsulado</vt:lpstr>
      <vt:lpstr>API - Internacionalização</vt:lpstr>
      <vt:lpstr>API – Implementando IValidator</vt:lpstr>
      <vt:lpstr>API – Usando</vt:lpstr>
      <vt:lpstr>API – Usando Diferente</vt:lpstr>
      <vt:lpstr>API - Composição </vt:lpstr>
      <vt:lpstr>API – Validando Propriedades</vt:lpstr>
      <vt:lpstr>API – Tudo junto</vt:lpstr>
      <vt:lpstr>API - Anotações</vt:lpstr>
      <vt:lpstr>API – Consistência por Validação</vt:lpstr>
      <vt:lpstr>API – Exemplo AOP</vt:lpstr>
      <vt:lpstr>API – Exemplo AOP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Monads</dc:title>
  <dc:creator>Sergio Taborda</dc:creator>
  <cp:lastModifiedBy>Sergio Taborda</cp:lastModifiedBy>
  <cp:revision>342</cp:revision>
  <dcterms:created xsi:type="dcterms:W3CDTF">2013-07-23T14:20:00Z</dcterms:created>
  <dcterms:modified xsi:type="dcterms:W3CDTF">2014-07-17T21:09:52Z</dcterms:modified>
</cp:coreProperties>
</file>