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6"/>
  </p:notesMasterIdLst>
  <p:sldIdLst>
    <p:sldId id="256" r:id="rId2"/>
    <p:sldId id="275" r:id="rId3"/>
    <p:sldId id="370" r:id="rId4"/>
    <p:sldId id="369" r:id="rId5"/>
    <p:sldId id="404" r:id="rId6"/>
    <p:sldId id="387" r:id="rId7"/>
    <p:sldId id="309" r:id="rId8"/>
    <p:sldId id="388" r:id="rId9"/>
    <p:sldId id="347" r:id="rId10"/>
    <p:sldId id="389" r:id="rId11"/>
    <p:sldId id="359" r:id="rId12"/>
    <p:sldId id="323" r:id="rId13"/>
    <p:sldId id="326" r:id="rId14"/>
    <p:sldId id="345" r:id="rId15"/>
    <p:sldId id="390" r:id="rId16"/>
    <p:sldId id="322" r:id="rId17"/>
    <p:sldId id="324" r:id="rId18"/>
    <p:sldId id="353" r:id="rId19"/>
    <p:sldId id="351" r:id="rId20"/>
    <p:sldId id="328" r:id="rId21"/>
    <p:sldId id="391" r:id="rId22"/>
    <p:sldId id="349" r:id="rId23"/>
    <p:sldId id="342" r:id="rId24"/>
    <p:sldId id="352" r:id="rId25"/>
    <p:sldId id="330" r:id="rId26"/>
    <p:sldId id="356" r:id="rId27"/>
    <p:sldId id="318" r:id="rId28"/>
    <p:sldId id="357" r:id="rId29"/>
    <p:sldId id="320" r:id="rId30"/>
    <p:sldId id="317" r:id="rId31"/>
    <p:sldId id="321" r:id="rId32"/>
    <p:sldId id="358" r:id="rId33"/>
    <p:sldId id="395" r:id="rId34"/>
    <p:sldId id="354" r:id="rId35"/>
    <p:sldId id="355" r:id="rId36"/>
    <p:sldId id="394" r:id="rId37"/>
    <p:sldId id="402" r:id="rId38"/>
    <p:sldId id="392" r:id="rId39"/>
    <p:sldId id="360" r:id="rId40"/>
    <p:sldId id="363" r:id="rId41"/>
    <p:sldId id="362" r:id="rId42"/>
    <p:sldId id="364" r:id="rId43"/>
    <p:sldId id="371" r:id="rId44"/>
    <p:sldId id="379" r:id="rId45"/>
    <p:sldId id="378" r:id="rId46"/>
    <p:sldId id="398" r:id="rId47"/>
    <p:sldId id="393" r:id="rId48"/>
    <p:sldId id="406" r:id="rId49"/>
    <p:sldId id="407" r:id="rId50"/>
    <p:sldId id="408" r:id="rId51"/>
    <p:sldId id="396" r:id="rId52"/>
    <p:sldId id="397" r:id="rId53"/>
    <p:sldId id="366" r:id="rId54"/>
    <p:sldId id="403" r:id="rId55"/>
    <p:sldId id="365" r:id="rId56"/>
    <p:sldId id="383" r:id="rId57"/>
    <p:sldId id="381" r:id="rId58"/>
    <p:sldId id="335" r:id="rId59"/>
    <p:sldId id="367" r:id="rId60"/>
    <p:sldId id="368" r:id="rId61"/>
    <p:sldId id="384" r:id="rId62"/>
    <p:sldId id="385" r:id="rId63"/>
    <p:sldId id="386" r:id="rId64"/>
    <p:sldId id="337" r:id="rId65"/>
    <p:sldId id="374" r:id="rId66"/>
    <p:sldId id="375" r:id="rId67"/>
    <p:sldId id="361" r:id="rId68"/>
    <p:sldId id="376" r:id="rId69"/>
    <p:sldId id="377" r:id="rId70"/>
    <p:sldId id="399" r:id="rId71"/>
    <p:sldId id="400" r:id="rId72"/>
    <p:sldId id="401" r:id="rId73"/>
    <p:sldId id="285" r:id="rId74"/>
    <p:sldId id="332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178A112-BDCB-4663-B5B7-884C49B45C11}">
          <p14:sldIdLst>
            <p14:sldId id="256"/>
            <p14:sldId id="275"/>
            <p14:sldId id="370"/>
            <p14:sldId id="369"/>
            <p14:sldId id="404"/>
            <p14:sldId id="387"/>
            <p14:sldId id="309"/>
            <p14:sldId id="388"/>
            <p14:sldId id="347"/>
            <p14:sldId id="389"/>
            <p14:sldId id="359"/>
            <p14:sldId id="323"/>
            <p14:sldId id="326"/>
            <p14:sldId id="345"/>
            <p14:sldId id="390"/>
            <p14:sldId id="322"/>
            <p14:sldId id="324"/>
            <p14:sldId id="353"/>
            <p14:sldId id="351"/>
            <p14:sldId id="328"/>
            <p14:sldId id="391"/>
            <p14:sldId id="349"/>
            <p14:sldId id="342"/>
            <p14:sldId id="352"/>
            <p14:sldId id="330"/>
            <p14:sldId id="356"/>
            <p14:sldId id="318"/>
            <p14:sldId id="357"/>
            <p14:sldId id="320"/>
            <p14:sldId id="317"/>
            <p14:sldId id="321"/>
            <p14:sldId id="358"/>
            <p14:sldId id="395"/>
            <p14:sldId id="354"/>
            <p14:sldId id="355"/>
            <p14:sldId id="394"/>
            <p14:sldId id="402"/>
            <p14:sldId id="392"/>
            <p14:sldId id="360"/>
            <p14:sldId id="363"/>
            <p14:sldId id="362"/>
            <p14:sldId id="364"/>
            <p14:sldId id="371"/>
            <p14:sldId id="379"/>
            <p14:sldId id="378"/>
            <p14:sldId id="398"/>
            <p14:sldId id="393"/>
            <p14:sldId id="406"/>
            <p14:sldId id="407"/>
            <p14:sldId id="408"/>
            <p14:sldId id="396"/>
            <p14:sldId id="397"/>
            <p14:sldId id="366"/>
            <p14:sldId id="403"/>
            <p14:sldId id="365"/>
            <p14:sldId id="383"/>
            <p14:sldId id="381"/>
            <p14:sldId id="335"/>
            <p14:sldId id="367"/>
            <p14:sldId id="368"/>
            <p14:sldId id="384"/>
            <p14:sldId id="385"/>
            <p14:sldId id="386"/>
            <p14:sldId id="337"/>
            <p14:sldId id="374"/>
            <p14:sldId id="375"/>
            <p14:sldId id="361"/>
            <p14:sldId id="376"/>
            <p14:sldId id="377"/>
            <p14:sldId id="399"/>
            <p14:sldId id="400"/>
            <p14:sldId id="401"/>
          </p14:sldIdLst>
        </p14:section>
        <p14:section name="References" id="{75FDEEEC-8553-4EBC-AB5F-FDD40FE6BD11}">
          <p14:sldIdLst>
            <p14:sldId id="285"/>
            <p14:sldId id="3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743" autoAdjust="0"/>
  </p:normalViewPr>
  <p:slideViewPr>
    <p:cSldViewPr>
      <p:cViewPr>
        <p:scale>
          <a:sx n="113" d="100"/>
          <a:sy n="113" d="100"/>
        </p:scale>
        <p:origin x="-158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EF30-772F-41ED-8666-93AD9CB05819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8769-3B7E-49D2-B001-C4A2A9565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5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rald_M._Weinber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older</a:t>
            </a:r>
            <a:r>
              <a:rPr lang="en-US" baseline="0" dirty="0" smtClean="0"/>
              <a:t> reference to something agile like originated in 1957 with </a:t>
            </a:r>
            <a:r>
              <a:rPr lang="en-US" dirty="0" smtClean="0">
                <a:hlinkClick r:id="rId3" tooltip="Gerald M. Weinberg"/>
              </a:rPr>
              <a:t>Gerald M. Weinberg</a:t>
            </a:r>
            <a:r>
              <a:rPr lang="en-US" dirty="0" smtClean="0"/>
              <a:t>, as quoted ( in </a:t>
            </a:r>
            <a:r>
              <a:rPr lang="en-US" dirty="0" err="1" smtClean="0"/>
              <a:t>Larman</a:t>
            </a:r>
            <a:r>
              <a:rPr lang="en-US" dirty="0" smtClean="0"/>
              <a:t>, Craig; </a:t>
            </a:r>
            <a:r>
              <a:rPr lang="en-US" dirty="0" err="1" smtClean="0"/>
              <a:t>Basili</a:t>
            </a:r>
            <a:r>
              <a:rPr lang="en-US" dirty="0" smtClean="0"/>
              <a:t>, Victor R. (June 2003). "Iterative and Incremental Development: A Brief History“ (http://en.wikipedia.org/wiki/Agile_software_development)</a:t>
            </a:r>
          </a:p>
          <a:p>
            <a:r>
              <a:rPr lang="en-US" baseline="0" dirty="0" smtClean="0"/>
              <a:t>Time lines at http://setandbma.wordpress.com/2012/03/23/agile-history/</a:t>
            </a:r>
          </a:p>
          <a:p>
            <a:r>
              <a:rPr lang="en-US" dirty="0" smtClean="0"/>
              <a:t>http://guide.agilealliance.org/timeline.html</a:t>
            </a:r>
          </a:p>
          <a:p>
            <a:r>
              <a:rPr lang="en-US" dirty="0" smtClean="0"/>
              <a:t>http://prezi.com/am04ulpcipyt/scrumfluenca/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5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Epics</a:t>
            </a:r>
            <a:r>
              <a:rPr lang="pt-BR" dirty="0" smtClean="0"/>
              <a:t> are </a:t>
            </a:r>
            <a:r>
              <a:rPr lang="pt-BR" dirty="0" err="1" smtClean="0"/>
              <a:t>exceptions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estimable</a:t>
            </a:r>
            <a:r>
              <a:rPr lang="pt-BR" dirty="0" smtClean="0"/>
              <a:t> </a:t>
            </a:r>
            <a:r>
              <a:rPr lang="pt-BR" dirty="0" err="1" smtClean="0"/>
              <a:t>rule</a:t>
            </a:r>
            <a:r>
              <a:rPr lang="pt-BR" dirty="0" smtClean="0"/>
              <a:t>, </a:t>
            </a:r>
            <a:r>
              <a:rPr lang="pt-BR" dirty="0" err="1" smtClean="0"/>
              <a:t>maily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because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ready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8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Attractiveness = v / (t + r) where v = Relative Value </a:t>
            </a:r>
            <a:r>
              <a:rPr lang="en-US" baseline="0" dirty="0" smtClean="0"/>
              <a:t>, t = Relative Size , r = Relative Risk</a:t>
            </a:r>
          </a:p>
          <a:p>
            <a:r>
              <a:rPr lang="en-US" baseline="0" dirty="0" smtClean="0"/>
              <a:t>Relative Value = value of story / Sum value of Backlog</a:t>
            </a:r>
          </a:p>
          <a:p>
            <a:r>
              <a:rPr lang="en-US" baseline="0" dirty="0" smtClean="0"/>
              <a:t>Relative Size = size of story / backlog size</a:t>
            </a:r>
          </a:p>
          <a:p>
            <a:r>
              <a:rPr lang="en-US" baseline="0" dirty="0" smtClean="0"/>
              <a:t>Relative Risk = story’s risk / sum of backlog stories risk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8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http://pt.wikipedia.org/wiki/Retorno_sobre_investimento</a:t>
            </a:r>
          </a:p>
          <a:p>
            <a:r>
              <a:rPr lang="en-US" dirty="0" smtClean="0"/>
              <a:t>http://en.wikipedia.org/wiki/Return_on_investment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stories have been in the backlog for too long is best to do a planning poker and estimate sizes. This is necessary even more so if 1SP  = 1 Ideal Day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06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Kanban</a:t>
            </a:r>
            <a:r>
              <a:rPr lang="pt-BR" baseline="0" dirty="0" smtClean="0"/>
              <a:t> é japonês para “sinal” no sentido de “placa </a:t>
            </a:r>
            <a:r>
              <a:rPr lang="pt-BR" baseline="0" dirty="0" err="1" smtClean="0"/>
              <a:t>vísivel</a:t>
            </a:r>
            <a:r>
              <a:rPr lang="pt-BR" baseline="0" dirty="0" smtClean="0"/>
              <a:t> que significa algo”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burn down</a:t>
            </a:r>
            <a:r>
              <a:rPr lang="en-US" baseline="0" dirty="0" smtClean="0"/>
              <a:t> should not go up. This is a symptom of something wrong in the process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1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Num processo </a:t>
            </a:r>
            <a:r>
              <a:rPr lang="pt-BR" dirty="0" err="1" smtClean="0"/>
              <a:t>estocastico</a:t>
            </a:r>
            <a:r>
              <a:rPr lang="pt-BR" dirty="0" smtClean="0"/>
              <a:t> o resultado</a:t>
            </a:r>
            <a:r>
              <a:rPr lang="pt-BR" baseline="0" dirty="0" smtClean="0"/>
              <a:t> é determinado com uma probabilidade que depende do estado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6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Leissez-Fair</a:t>
            </a:r>
            <a:r>
              <a:rPr lang="pt-BR" baseline="0" dirty="0" err="1" smtClean="0"/>
              <a:t>e</a:t>
            </a:r>
            <a:r>
              <a:rPr lang="pt-BR" baseline="0" dirty="0" smtClean="0"/>
              <a:t> (Deixe Fazer) é um termo da economia que se refere a uma politica liberal em que o mercado deve ser livre de fazer o que quiser desde que não compita com certos direitos alheios (http://pt.wikipedia.org/wiki/Laissez-faire)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6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triangulo de ferro (Iron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Triangle</a:t>
            </a:r>
            <a:r>
              <a:rPr lang="pt-BR" baseline="0" dirty="0" smtClean="0"/>
              <a:t>) também conhecido como triângulo de ouro.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71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triangulo de ferro (Iron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Triangle</a:t>
            </a:r>
            <a:r>
              <a:rPr lang="pt-BR" baseline="0" dirty="0" smtClean="0"/>
              <a:t>) também conhecido como triângulo de ouro.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7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6 Project </a:t>
            </a:r>
            <a:r>
              <a:rPr lang="pt-BR" dirty="0" err="1" smtClean="0"/>
              <a:t>Dimensions</a:t>
            </a:r>
            <a:r>
              <a:rPr lang="pt-BR" dirty="0" smtClean="0"/>
              <a:t> (Prince2)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3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triangulo de ferro (Iron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Triangle</a:t>
            </a:r>
            <a:r>
              <a:rPr lang="pt-BR" baseline="0" dirty="0" smtClean="0"/>
              <a:t>) também conhecido como triângulo de ouro.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7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triangulo de ferro (Iron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Triangle</a:t>
            </a:r>
            <a:r>
              <a:rPr lang="pt-BR" baseline="0" dirty="0" smtClean="0"/>
              <a:t>) também conhecido como triângulo de ouro.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7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r>
              <a:rPr lang="en-US" baseline="0" dirty="0" smtClean="0"/>
              <a:t> are not immediate one after the other. The overhead is the cost when the sprint is not “on”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769-3B7E-49D2-B001-C4A2A9565DA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6197D-495E-4291-86A7-09F2652587B1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3E00B7-097D-411A-B209-4BEBA6D8ECF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us.edu/indiv/v/velianitis/161/ChaosReport.pdf" TargetMode="External"/><Relationship Id="rId2" Type="http://schemas.openxmlformats.org/officeDocument/2006/relationships/hyperlink" Target="http://www.projectsmart.co.uk/docs/chaos-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ilescience.org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utionsiq.com/resources/agileiq-blog/bid/58901/What-Does-Going-Agile-Really-Mean" TargetMode="External"/><Relationship Id="rId2" Type="http://schemas.openxmlformats.org/officeDocument/2006/relationships/hyperlink" Target="http://en.wikipedia.org/wiki/Principle_of_least_astonish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gilemanifesto.org/principles.html" TargetMode="External"/><Relationship Id="rId4" Type="http://schemas.openxmlformats.org/officeDocument/2006/relationships/hyperlink" Target="http://www.ncbi.nlm.nih.gov/pmc/articles/PMC3610582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Agile Talks</a:t>
            </a:r>
            <a:endParaRPr lang="en-US" noProof="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1028" name="Picture 4" descr="C:\Users\sergio.taborda\Desktop\Monads\logos_1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94251"/>
            <a:ext cx="885826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372200" y="6202301"/>
            <a:ext cx="23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sergiotaborda@zbra.com.br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238366"/>
            <a:ext cx="99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2013-03-20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67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35480"/>
            <a:ext cx="864096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waterfall process is ill-suited for common software development</a:t>
            </a:r>
          </a:p>
          <a:p>
            <a:pPr lvl="1"/>
            <a:r>
              <a:rPr lang="en-US" dirty="0"/>
              <a:t>Requires a</a:t>
            </a:r>
            <a:r>
              <a:rPr lang="en-US" dirty="0" smtClean="0"/>
              <a:t> cyclic process</a:t>
            </a:r>
          </a:p>
          <a:p>
            <a:pPr lvl="1"/>
            <a:r>
              <a:rPr lang="en-US" dirty="0" smtClean="0"/>
              <a:t>Requires an iterative process </a:t>
            </a:r>
          </a:p>
          <a:p>
            <a:r>
              <a:rPr lang="en-US" dirty="0" smtClean="0"/>
              <a:t>Software is not like building a bridge</a:t>
            </a:r>
          </a:p>
          <a:p>
            <a:pPr lvl="1"/>
            <a:r>
              <a:rPr lang="en-US" dirty="0" smtClean="0"/>
              <a:t>Does not rely on predictive rules</a:t>
            </a:r>
          </a:p>
          <a:p>
            <a:pPr lvl="1"/>
            <a:r>
              <a:rPr lang="en-US" dirty="0" smtClean="0"/>
              <a:t>Requires an adaptive process</a:t>
            </a:r>
          </a:p>
          <a:p>
            <a:r>
              <a:rPr lang="en-US" dirty="0" smtClean="0"/>
              <a:t>People are not drones</a:t>
            </a:r>
          </a:p>
          <a:p>
            <a:pPr lvl="1"/>
            <a:r>
              <a:rPr lang="en-US" dirty="0" smtClean="0"/>
              <a:t>Building Software is an intellectual endeavor</a:t>
            </a:r>
          </a:p>
          <a:p>
            <a:pPr lvl="1"/>
            <a:r>
              <a:rPr lang="en-US" dirty="0" smtClean="0"/>
              <a:t>Face-to-Face Communication works best</a:t>
            </a:r>
          </a:p>
        </p:txBody>
      </p:sp>
    </p:spTree>
    <p:extLst>
      <p:ext uri="{BB962C8B-B14F-4D97-AF65-F5344CB8AC3E}">
        <p14:creationId xmlns:p14="http://schemas.microsoft.com/office/powerpoint/2010/main" val="8486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vs Incremental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6416"/>
            <a:ext cx="9036496" cy="228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6" y="4333129"/>
            <a:ext cx="8712968" cy="204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344" y="6309320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344" y="398885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036496" cy="228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725144"/>
            <a:ext cx="8363272" cy="1671464"/>
          </a:xfrm>
        </p:spPr>
        <p:txBody>
          <a:bodyPr>
            <a:normAutofit fontScale="92500"/>
          </a:bodyPr>
          <a:lstStyle/>
          <a:p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deliverable</a:t>
            </a:r>
            <a:r>
              <a:rPr lang="pt-BR" dirty="0"/>
              <a:t> as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 smtClean="0"/>
              <a:t>whole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/>
              <a:t>m</a:t>
            </a:r>
            <a:r>
              <a:rPr lang="pt-BR" dirty="0" err="1" smtClean="0"/>
              <a:t>oney</a:t>
            </a:r>
            <a:r>
              <a:rPr lang="pt-BR" dirty="0" smtClean="0"/>
              <a:t> runs out , </a:t>
            </a:r>
            <a:r>
              <a:rPr lang="pt-BR" dirty="0" err="1" smtClean="0"/>
              <a:t>nothing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usable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forces </a:t>
            </a:r>
            <a:r>
              <a:rPr lang="pt-BR" dirty="0" err="1" smtClean="0"/>
              <a:t>termination</a:t>
            </a:r>
            <a:r>
              <a:rPr lang="pt-BR" dirty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means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657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Iterative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475"/>
            <a:ext cx="8712968" cy="204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55576" y="190714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deliverable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725144"/>
            <a:ext cx="8363272" cy="1671464"/>
          </a:xfrm>
        </p:spPr>
        <p:txBody>
          <a:bodyPr>
            <a:normAutofit/>
          </a:bodyPr>
          <a:lstStyle/>
          <a:p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 smtClean="0"/>
              <a:t>deliverable</a:t>
            </a:r>
            <a:r>
              <a:rPr lang="pt-BR" dirty="0" smtClean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different</a:t>
            </a:r>
            <a:r>
              <a:rPr lang="pt-BR" dirty="0" smtClean="0"/>
              <a:t>, </a:t>
            </a:r>
            <a:r>
              <a:rPr lang="pt-BR" dirty="0" err="1" smtClean="0"/>
              <a:t>increasing</a:t>
            </a:r>
            <a:r>
              <a:rPr lang="pt-BR" dirty="0" smtClean="0"/>
              <a:t>, </a:t>
            </a:r>
            <a:r>
              <a:rPr lang="pt-BR" dirty="0" err="1"/>
              <a:t>value</a:t>
            </a:r>
            <a:r>
              <a:rPr lang="pt-BR" dirty="0"/>
              <a:t> 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/>
              <a:t>m</a:t>
            </a:r>
            <a:r>
              <a:rPr lang="pt-BR" dirty="0" err="1" smtClean="0"/>
              <a:t>oney</a:t>
            </a:r>
            <a:r>
              <a:rPr lang="pt-BR" dirty="0" smtClean="0"/>
              <a:t> runs out , a </a:t>
            </a:r>
            <a:r>
              <a:rPr lang="pt-BR" dirty="0" err="1" smtClean="0"/>
              <a:t>simpler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</a:t>
            </a:r>
            <a:r>
              <a:rPr lang="pt-BR" dirty="0" err="1" smtClean="0"/>
              <a:t>return</a:t>
            </a:r>
            <a:r>
              <a:rPr lang="pt-BR" dirty="0" smtClean="0"/>
              <a:t> over </a:t>
            </a:r>
            <a:r>
              <a:rPr lang="pt-BR" dirty="0" err="1" smtClean="0"/>
              <a:t>investiment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point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644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Product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Project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in Time</a:t>
            </a:r>
          </a:p>
          <a:p>
            <a:pPr lvl="1"/>
            <a:r>
              <a:rPr lang="pt-BR" dirty="0" smtClean="0"/>
              <a:t>Money runs out</a:t>
            </a:r>
          </a:p>
          <a:p>
            <a:pPr lvl="1"/>
            <a:r>
              <a:rPr lang="pt-BR" dirty="0" err="1" smtClean="0"/>
              <a:t>Interest</a:t>
            </a:r>
            <a:r>
              <a:rPr lang="pt-BR" dirty="0" smtClean="0"/>
              <a:t> runs out</a:t>
            </a:r>
          </a:p>
          <a:p>
            <a:pPr lvl="1"/>
            <a:r>
              <a:rPr lang="pt-BR" dirty="0" err="1" smtClean="0"/>
              <a:t>Oportunity</a:t>
            </a:r>
            <a:r>
              <a:rPr lang="pt-BR" dirty="0" smtClean="0"/>
              <a:t> </a:t>
            </a:r>
            <a:r>
              <a:rPr lang="pt-BR" dirty="0" err="1" smtClean="0"/>
              <a:t>phases</a:t>
            </a:r>
            <a:r>
              <a:rPr lang="pt-BR" dirty="0" smtClean="0"/>
              <a:t> out</a:t>
            </a:r>
          </a:p>
          <a:p>
            <a:r>
              <a:rPr lang="pt-BR" dirty="0" smtClean="0"/>
              <a:t>Short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Objectives</a:t>
            </a:r>
            <a:endParaRPr lang="pt-BR" dirty="0" smtClean="0"/>
          </a:p>
          <a:p>
            <a:pPr lvl="1"/>
            <a:r>
              <a:rPr lang="pt-BR" dirty="0" err="1" smtClean="0"/>
              <a:t>Objectives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endParaRPr lang="pt-BR" dirty="0" smtClean="0"/>
          </a:p>
          <a:p>
            <a:r>
              <a:rPr lang="pt-BR" dirty="0" err="1" smtClean="0"/>
              <a:t>Responsability</a:t>
            </a:r>
            <a:endParaRPr lang="pt-BR" dirty="0" smtClean="0"/>
          </a:p>
          <a:p>
            <a:pPr lvl="1"/>
            <a:r>
              <a:rPr lang="pt-BR" dirty="0" smtClean="0"/>
              <a:t>Project Manager</a:t>
            </a:r>
          </a:p>
          <a:p>
            <a:pPr lvl="1"/>
            <a:r>
              <a:rPr lang="pt-BR" dirty="0" err="1" smtClean="0"/>
              <a:t>Stearing</a:t>
            </a:r>
            <a:r>
              <a:rPr lang="pt-BR" dirty="0" smtClean="0"/>
              <a:t> </a:t>
            </a:r>
            <a:r>
              <a:rPr lang="pt-BR" dirty="0" err="1" smtClean="0"/>
              <a:t>Comitee</a:t>
            </a:r>
            <a:endParaRPr lang="pt-BR" dirty="0" smtClean="0"/>
          </a:p>
          <a:p>
            <a:r>
              <a:rPr lang="pt-BR" dirty="0" err="1" smtClean="0"/>
              <a:t>Delegatable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Endless</a:t>
            </a:r>
            <a:endParaRPr lang="pt-BR" dirty="0" smtClean="0"/>
          </a:p>
          <a:p>
            <a:pPr lvl="1"/>
            <a:r>
              <a:rPr lang="pt-BR" dirty="0" smtClean="0"/>
              <a:t>It </a:t>
            </a:r>
            <a:r>
              <a:rPr lang="pt-BR" dirty="0" err="1" smtClean="0"/>
              <a:t>makes</a:t>
            </a:r>
            <a:r>
              <a:rPr lang="pt-BR" dirty="0" smtClean="0"/>
              <a:t> </a:t>
            </a:r>
            <a:r>
              <a:rPr lang="pt-BR" dirty="0" err="1" smtClean="0"/>
              <a:t>money</a:t>
            </a:r>
            <a:endParaRPr lang="pt-BR" dirty="0" smtClean="0"/>
          </a:p>
          <a:p>
            <a:pPr lvl="1"/>
            <a:r>
              <a:rPr lang="pt-BR" dirty="0" smtClean="0"/>
              <a:t>Is a brand</a:t>
            </a:r>
          </a:p>
          <a:p>
            <a:pPr lvl="1"/>
            <a:r>
              <a:rPr lang="pt-BR" dirty="0" smtClean="0"/>
              <a:t>Its a </a:t>
            </a:r>
            <a:r>
              <a:rPr lang="pt-BR" dirty="0" err="1" smtClean="0"/>
              <a:t>payed</a:t>
            </a:r>
            <a:r>
              <a:rPr lang="pt-BR" dirty="0" smtClean="0"/>
              <a:t> </a:t>
            </a:r>
            <a:r>
              <a:rPr lang="pt-BR" dirty="0" err="1" smtClean="0"/>
              <a:t>investment</a:t>
            </a:r>
            <a:endParaRPr lang="pt-BR" dirty="0" smtClean="0"/>
          </a:p>
          <a:p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Objectives</a:t>
            </a:r>
            <a:endParaRPr lang="pt-BR" dirty="0" smtClean="0"/>
          </a:p>
          <a:p>
            <a:pPr lvl="1"/>
            <a:r>
              <a:rPr lang="pt-BR" dirty="0" err="1" smtClean="0"/>
              <a:t>Objectives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endParaRPr lang="pt-BR" dirty="0" smtClean="0"/>
          </a:p>
          <a:p>
            <a:r>
              <a:rPr lang="pt-BR" dirty="0" err="1" smtClean="0"/>
              <a:t>Responsability</a:t>
            </a:r>
            <a:endParaRPr lang="pt-BR" dirty="0" smtClean="0"/>
          </a:p>
          <a:p>
            <a:pPr lvl="1"/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Departament</a:t>
            </a:r>
            <a:endParaRPr lang="pt-BR" dirty="0" smtClean="0"/>
          </a:p>
          <a:p>
            <a:pPr lvl="1"/>
            <a:r>
              <a:rPr lang="pt-BR" dirty="0" smtClean="0"/>
              <a:t>Marketing</a:t>
            </a:r>
          </a:p>
          <a:p>
            <a:pPr lvl="1"/>
            <a:r>
              <a:rPr lang="pt-BR" dirty="0" err="1" smtClean="0"/>
              <a:t>Finance</a:t>
            </a:r>
            <a:endParaRPr lang="pt-BR" dirty="0" smtClean="0"/>
          </a:p>
          <a:p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Delegatable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0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Product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needs to be controlled by Product Development</a:t>
            </a:r>
          </a:p>
          <a:p>
            <a:pPr lvl="1"/>
            <a:r>
              <a:rPr lang="en-US" dirty="0" smtClean="0"/>
              <a:t>In the pivot figure of the Product Owner</a:t>
            </a:r>
          </a:p>
          <a:p>
            <a:pPr lvl="1"/>
            <a:r>
              <a:rPr lang="en-US" dirty="0"/>
              <a:t>Product Owner </a:t>
            </a:r>
            <a:r>
              <a:rPr lang="en-US" dirty="0" smtClean="0"/>
              <a:t>has responsibility for the features and the results (ROI)</a:t>
            </a:r>
          </a:p>
          <a:p>
            <a:r>
              <a:rPr lang="en-US" dirty="0" smtClean="0"/>
              <a:t>Product Evolution is based on observation of users</a:t>
            </a:r>
          </a:p>
          <a:p>
            <a:pPr lvl="1"/>
            <a:r>
              <a:rPr lang="en-US" dirty="0" smtClean="0"/>
              <a:t>Measures to guide decision and not gut feeling</a:t>
            </a:r>
          </a:p>
          <a:p>
            <a:pPr lvl="1"/>
            <a:r>
              <a:rPr lang="en-US" dirty="0" smtClean="0"/>
              <a:t>Features not used by users are not features</a:t>
            </a:r>
          </a:p>
          <a:p>
            <a:pPr lvl="1"/>
            <a:r>
              <a:rPr lang="en-US" dirty="0" smtClean="0"/>
              <a:t>You are not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View</a:t>
            </a:r>
            <a:endParaRPr lang="en-US" dirty="0"/>
          </a:p>
        </p:txBody>
      </p:sp>
      <p:pic>
        <p:nvPicPr>
          <p:cNvPr id="3074" name="Picture 2" descr="http://blog.simcrest.com/images/project_manage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7777"/>
            <a:ext cx="285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4978896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Project is the Software and vice versa</a:t>
            </a:r>
          </a:p>
          <a:p>
            <a:r>
              <a:rPr lang="en-US" dirty="0" smtClean="0"/>
              <a:t>The Project will end  =&gt; The Software will end</a:t>
            </a:r>
          </a:p>
          <a:p>
            <a:pPr lvl="1"/>
            <a:r>
              <a:rPr lang="en-US" dirty="0" smtClean="0"/>
              <a:t>Money runs out</a:t>
            </a:r>
          </a:p>
          <a:p>
            <a:pPr lvl="1"/>
            <a:r>
              <a:rPr lang="en-US" dirty="0" smtClean="0"/>
              <a:t>Time to Market run out</a:t>
            </a:r>
          </a:p>
          <a:p>
            <a:r>
              <a:rPr lang="en-US" dirty="0" smtClean="0"/>
              <a:t>The Software has components =&gt; The project can be split in “phases”</a:t>
            </a:r>
          </a:p>
          <a:p>
            <a:pPr lvl="1"/>
            <a:r>
              <a:rPr lang="en-US" dirty="0" smtClean="0"/>
              <a:t>Deliver in “working” parts</a:t>
            </a:r>
          </a:p>
          <a:p>
            <a:r>
              <a:rPr lang="en-US" dirty="0" smtClean="0"/>
              <a:t>We sell a Project/Software and steer a Software/Project</a:t>
            </a:r>
          </a:p>
          <a:p>
            <a:r>
              <a:rPr lang="en-US" dirty="0" smtClean="0"/>
              <a:t>Projects need documentation =&gt; Software needs documentation</a:t>
            </a:r>
          </a:p>
          <a:p>
            <a:r>
              <a:rPr lang="en-US" dirty="0" smtClean="0"/>
              <a:t>The customer is always right. Do it.</a:t>
            </a:r>
          </a:p>
        </p:txBody>
      </p:sp>
    </p:spTree>
    <p:extLst>
      <p:ext uri="{BB962C8B-B14F-4D97-AF65-F5344CB8AC3E}">
        <p14:creationId xmlns:p14="http://schemas.microsoft.com/office/powerpoint/2010/main" val="26278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4978896" cy="438912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The Software </a:t>
            </a:r>
            <a:r>
              <a:rPr lang="pt-BR" dirty="0" err="1" smtClean="0"/>
              <a:t>is</a:t>
            </a:r>
            <a:r>
              <a:rPr lang="pt-BR" dirty="0" smtClean="0"/>
              <a:t> a </a:t>
            </a:r>
            <a:r>
              <a:rPr lang="pt-BR" dirty="0" err="1" smtClean="0"/>
              <a:t>Product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never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endParaRPr lang="pt-BR" dirty="0" smtClean="0"/>
          </a:p>
          <a:p>
            <a:pPr lvl="1"/>
            <a:r>
              <a:rPr lang="pt-BR" dirty="0" err="1" smtClean="0"/>
              <a:t>Because</a:t>
            </a:r>
            <a:r>
              <a:rPr lang="pt-BR" dirty="0" smtClean="0"/>
              <a:t> it </a:t>
            </a:r>
            <a:r>
              <a:rPr lang="pt-BR" dirty="0" err="1" smtClean="0"/>
              <a:t>makes</a:t>
            </a:r>
            <a:r>
              <a:rPr lang="pt-BR" dirty="0" smtClean="0"/>
              <a:t> </a:t>
            </a:r>
            <a:r>
              <a:rPr lang="pt-BR" dirty="0" err="1" smtClean="0"/>
              <a:t>money</a:t>
            </a:r>
            <a:endParaRPr lang="pt-BR" dirty="0" smtClean="0"/>
          </a:p>
          <a:p>
            <a:r>
              <a:rPr lang="pt-BR" dirty="0" smtClean="0"/>
              <a:t>The Project is</a:t>
            </a:r>
            <a:r>
              <a:rPr lang="pt-BR" dirty="0"/>
              <a:t> </a:t>
            </a:r>
            <a:r>
              <a:rPr lang="pt-BR" dirty="0" smtClean="0"/>
              <a:t>an endeavor</a:t>
            </a:r>
          </a:p>
          <a:p>
            <a:pPr lvl="1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implement</a:t>
            </a:r>
            <a:r>
              <a:rPr lang="pt-BR" dirty="0" smtClean="0"/>
              <a:t> a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software</a:t>
            </a:r>
          </a:p>
          <a:p>
            <a:pPr lvl="1"/>
            <a:r>
              <a:rPr lang="pt-BR" dirty="0" smtClean="0"/>
              <a:t>The endeavor has an end, and can fail, the product doesn’t </a:t>
            </a:r>
          </a:p>
          <a:p>
            <a:r>
              <a:rPr lang="pt-BR" dirty="0" smtClean="0"/>
              <a:t>We sell a Project and steer a </a:t>
            </a:r>
            <a:r>
              <a:rPr lang="pt-BR" dirty="0"/>
              <a:t>P</a:t>
            </a:r>
            <a:r>
              <a:rPr lang="pt-BR" dirty="0" smtClean="0"/>
              <a:t>roject</a:t>
            </a:r>
          </a:p>
          <a:p>
            <a:pPr lvl="1"/>
            <a:r>
              <a:rPr lang="pt-BR" dirty="0" smtClean="0"/>
              <a:t>The client steers a Product and ROI</a:t>
            </a:r>
          </a:p>
          <a:p>
            <a:r>
              <a:rPr lang="pt-BR" dirty="0" smtClean="0"/>
              <a:t>The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needs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,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documents</a:t>
            </a:r>
            <a:endParaRPr lang="pt-BR" dirty="0" smtClean="0"/>
          </a:p>
          <a:p>
            <a:r>
              <a:rPr lang="pt-BR" dirty="0" smtClean="0"/>
              <a:t>The software </a:t>
            </a:r>
            <a:r>
              <a:rPr lang="pt-BR" dirty="0" err="1" smtClean="0"/>
              <a:t>needs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client</a:t>
            </a:r>
            <a:r>
              <a:rPr lang="pt-BR" dirty="0" smtClean="0"/>
              <a:t> </a:t>
            </a:r>
            <a:r>
              <a:rPr lang="pt-BR" dirty="0" err="1" smtClean="0"/>
              <a:t>needs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always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always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a point. </a:t>
            </a:r>
            <a:r>
              <a:rPr lang="pt-BR" dirty="0" err="1" smtClean="0"/>
              <a:t>Listen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5122" name="Picture 2" descr="http://www.methodsandtools.com/archive/attread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1919438"/>
            <a:ext cx="274627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pf.eclipse.org/wikis/scrumpt/Scrum/workproducts/resources/productbackl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19371"/>
            <a:ext cx="2746276" cy="26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Stage</a:t>
            </a:r>
            <a:r>
              <a:rPr lang="pt-BR" dirty="0" smtClean="0"/>
              <a:t>-Gate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220486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Stage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1763688" y="2151549"/>
            <a:ext cx="1296144" cy="10436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1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095836" y="2226423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Stage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444208" y="2261721"/>
            <a:ext cx="127118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Stage</a:t>
            </a:r>
            <a:r>
              <a:rPr lang="pt-BR" dirty="0" smtClean="0"/>
              <a:t> n</a:t>
            </a:r>
            <a:endParaRPr lang="pt-BR" dirty="0"/>
          </a:p>
        </p:txBody>
      </p:sp>
      <p:sp>
        <p:nvSpPr>
          <p:cNvPr id="18" name="Losango 17"/>
          <p:cNvSpPr/>
          <p:nvPr/>
        </p:nvSpPr>
        <p:spPr>
          <a:xfrm>
            <a:off x="4355976" y="2151548"/>
            <a:ext cx="1296144" cy="10436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2</a:t>
            </a:r>
            <a:endParaRPr lang="pt-BR" dirty="0"/>
          </a:p>
        </p:txBody>
      </p:sp>
      <p:sp>
        <p:nvSpPr>
          <p:cNvPr id="19" name="Losango 18"/>
          <p:cNvSpPr/>
          <p:nvPr/>
        </p:nvSpPr>
        <p:spPr>
          <a:xfrm>
            <a:off x="7715394" y="2157035"/>
            <a:ext cx="1296144" cy="10436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250458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82359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sequece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stages</a:t>
            </a:r>
            <a:r>
              <a:rPr lang="pt-BR" dirty="0" smtClean="0"/>
              <a:t>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gates</a:t>
            </a:r>
            <a:endParaRPr lang="pt-BR" dirty="0" smtClean="0"/>
          </a:p>
          <a:p>
            <a:pPr lvl="1"/>
            <a:r>
              <a:rPr lang="pt-BR" dirty="0" smtClean="0"/>
              <a:t>At a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actions</a:t>
            </a:r>
            <a:r>
              <a:rPr lang="pt-BR" dirty="0" smtClean="0"/>
              <a:t> are </a:t>
            </a:r>
            <a:r>
              <a:rPr lang="pt-BR" dirty="0" err="1" smtClean="0"/>
              <a:t>performed</a:t>
            </a:r>
            <a:endParaRPr lang="pt-BR" dirty="0" smtClean="0"/>
          </a:p>
          <a:p>
            <a:pPr lvl="1"/>
            <a:r>
              <a:rPr lang="pt-BR" dirty="0" smtClean="0"/>
              <a:t>At a gate artifacts are controlled. </a:t>
            </a:r>
            <a:r>
              <a:rPr lang="pt-BR" dirty="0" err="1" smtClean="0"/>
              <a:t>If</a:t>
            </a:r>
            <a:r>
              <a:rPr lang="pt-BR" dirty="0" smtClean="0"/>
              <a:t> ok, move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next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endParaRPr lang="pt-BR" dirty="0" smtClean="0"/>
          </a:p>
          <a:p>
            <a:r>
              <a:rPr lang="pt-BR" dirty="0" smtClean="0"/>
              <a:t>For Software </a:t>
            </a:r>
            <a:r>
              <a:rPr lang="pt-BR" dirty="0" err="1" smtClean="0"/>
              <a:t>Stages</a:t>
            </a:r>
            <a:r>
              <a:rPr lang="pt-BR" dirty="0" smtClean="0"/>
              <a:t> </a:t>
            </a:r>
            <a:r>
              <a:rPr lang="pt-BR" dirty="0" err="1" smtClean="0"/>
              <a:t>normally</a:t>
            </a:r>
            <a:r>
              <a:rPr lang="pt-BR" dirty="0" smtClean="0"/>
              <a:t> are </a:t>
            </a:r>
          </a:p>
          <a:p>
            <a:pPr lvl="1"/>
            <a:r>
              <a:rPr lang="pt-BR" dirty="0" err="1" smtClean="0"/>
              <a:t>Inception</a:t>
            </a:r>
            <a:r>
              <a:rPr lang="pt-BR" dirty="0" smtClean="0"/>
              <a:t>, </a:t>
            </a:r>
            <a:r>
              <a:rPr lang="pt-BR" dirty="0" err="1" smtClean="0"/>
              <a:t>Development</a:t>
            </a:r>
            <a:r>
              <a:rPr lang="pt-BR" dirty="0" smtClean="0"/>
              <a:t>, </a:t>
            </a:r>
            <a:r>
              <a:rPr lang="pt-BR" dirty="0" err="1" smtClean="0"/>
              <a:t>Implementation</a:t>
            </a:r>
            <a:r>
              <a:rPr lang="pt-BR" dirty="0" smtClean="0"/>
              <a:t>, Test , </a:t>
            </a:r>
            <a:r>
              <a:rPr lang="pt-BR" dirty="0" err="1" smtClean="0"/>
              <a:t>Deliver</a:t>
            </a:r>
            <a:endParaRPr lang="pt-BR" dirty="0" smtClean="0"/>
          </a:p>
          <a:p>
            <a:r>
              <a:rPr lang="pt-BR" dirty="0" err="1" smtClean="0"/>
              <a:t>Stage</a:t>
            </a:r>
            <a:r>
              <a:rPr lang="pt-BR" dirty="0" smtClean="0"/>
              <a:t>-Gate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repeated</a:t>
            </a:r>
            <a:r>
              <a:rPr lang="pt-BR" dirty="0" smtClean="0"/>
              <a:t> (</a:t>
            </a:r>
            <a:r>
              <a:rPr lang="pt-BR" dirty="0" err="1" smtClean="0"/>
              <a:t>Iterative</a:t>
            </a:r>
            <a:r>
              <a:rPr lang="pt-BR" dirty="0" smtClean="0"/>
              <a:t> processes)</a:t>
            </a:r>
          </a:p>
          <a:p>
            <a:pPr lvl="1"/>
            <a:r>
              <a:rPr lang="pt-BR" dirty="0" err="1" smtClean="0"/>
              <a:t>Waterfall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Iterative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-Gate </a:t>
            </a:r>
            <a:r>
              <a:rPr lang="pt-BR" dirty="0" err="1" smtClean="0"/>
              <a:t>with</a:t>
            </a:r>
            <a:r>
              <a:rPr lang="pt-BR" dirty="0" smtClean="0"/>
              <a:t> 1 </a:t>
            </a:r>
            <a:r>
              <a:rPr lang="pt-BR" dirty="0" err="1" smtClean="0"/>
              <a:t>iteration</a:t>
            </a:r>
            <a:r>
              <a:rPr lang="pt-BR" dirty="0" smtClean="0"/>
              <a:t> (do </a:t>
            </a:r>
            <a:r>
              <a:rPr lang="pt-BR" dirty="0" err="1" smtClean="0"/>
              <a:t>or</a:t>
            </a:r>
            <a:r>
              <a:rPr lang="pt-BR" dirty="0" smtClean="0"/>
              <a:t> die)</a:t>
            </a:r>
          </a:p>
          <a:p>
            <a:pPr lvl="1"/>
            <a:r>
              <a:rPr lang="pt-BR" dirty="0" smtClean="0"/>
              <a:t>(R)UP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Iterative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-Gate </a:t>
            </a:r>
            <a:r>
              <a:rPr lang="pt-BR" dirty="0" err="1" smtClean="0"/>
              <a:t>with</a:t>
            </a:r>
            <a:r>
              <a:rPr lang="pt-BR" dirty="0" smtClean="0"/>
              <a:t> N </a:t>
            </a:r>
            <a:r>
              <a:rPr lang="pt-BR" dirty="0" err="1" smtClean="0"/>
              <a:t>iterations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10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Deterministic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/>
              <a:t> </a:t>
            </a:r>
            <a:r>
              <a:rPr lang="pt-BR" dirty="0" err="1" smtClean="0"/>
              <a:t>Stochastic</a:t>
            </a:r>
            <a:endParaRPr lang="pt-BR" dirty="0"/>
          </a:p>
        </p:txBody>
      </p:sp>
      <p:sp>
        <p:nvSpPr>
          <p:cNvPr id="4" name="Nuvem 3"/>
          <p:cNvSpPr/>
          <p:nvPr/>
        </p:nvSpPr>
        <p:spPr>
          <a:xfrm>
            <a:off x="3650754" y="2070140"/>
            <a:ext cx="1152128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2138586" y="25021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38586" y="221415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5018906" y="25021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67544" y="4077072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28037" y="21749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4" name="Nuvem 13"/>
          <p:cNvSpPr/>
          <p:nvPr/>
        </p:nvSpPr>
        <p:spPr>
          <a:xfrm>
            <a:off x="3645534" y="3086636"/>
            <a:ext cx="1152128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133366" y="351868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133366" y="323065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5013686" y="351868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122817" y="31914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070140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Deterministic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380312" y="2174956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P(B | A) = 1</a:t>
            </a:r>
            <a:endParaRPr lang="pt-BR" dirty="0"/>
          </a:p>
        </p:txBody>
      </p:sp>
      <p:sp>
        <p:nvSpPr>
          <p:cNvPr id="21" name="Nuvem 20"/>
          <p:cNvSpPr/>
          <p:nvPr/>
        </p:nvSpPr>
        <p:spPr>
          <a:xfrm>
            <a:off x="3707904" y="4221088"/>
            <a:ext cx="1152128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195736" y="46531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195736" y="43651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076056" y="46531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85187" y="43259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6" name="Nuvem 25"/>
          <p:cNvSpPr/>
          <p:nvPr/>
        </p:nvSpPr>
        <p:spPr>
          <a:xfrm>
            <a:off x="3702684" y="5237584"/>
            <a:ext cx="1152128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90516" y="566963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90516" y="5381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070836" y="566963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179967" y="5342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24694" y="4221088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Stochastic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437462" y="4325904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P(B | A) = f(H)</a:t>
            </a:r>
            <a:endParaRPr lang="pt-BR" dirty="0"/>
          </a:p>
        </p:txBody>
      </p:sp>
      <p:sp>
        <p:nvSpPr>
          <p:cNvPr id="20" name="Seta para baixo 19"/>
          <p:cNvSpPr/>
          <p:nvPr/>
        </p:nvSpPr>
        <p:spPr>
          <a:xfrm>
            <a:off x="899592" y="4734436"/>
            <a:ext cx="432048" cy="607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35232" y="5527066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Empirical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Process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5" name="Seta para baixo 34"/>
          <p:cNvSpPr/>
          <p:nvPr/>
        </p:nvSpPr>
        <p:spPr>
          <a:xfrm>
            <a:off x="922899" y="2439472"/>
            <a:ext cx="432048" cy="607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58539" y="3232102"/>
            <a:ext cx="1046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Defined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Process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7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en-US" noProof="0" dirty="0" smtClean="0"/>
              <a:t>Agile Talks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176464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Inception (</a:t>
            </a:r>
            <a:r>
              <a:rPr lang="en-US" dirty="0" err="1" smtClean="0"/>
              <a:t>Sérgio</a:t>
            </a:r>
            <a:r>
              <a:rPr lang="en-US" dirty="0" smtClean="0"/>
              <a:t>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Origin of Agile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Principles of Agile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Planning </a:t>
            </a:r>
            <a:r>
              <a:rPr lang="en-US" dirty="0"/>
              <a:t>(</a:t>
            </a:r>
            <a:r>
              <a:rPr lang="en-US" dirty="0" err="1"/>
              <a:t>Sérgio</a:t>
            </a:r>
            <a:r>
              <a:rPr lang="en-US" dirty="0" smtClean="0"/>
              <a:t>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Planning Concepts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Practices Workshop (next week)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Engineering </a:t>
            </a:r>
            <a:r>
              <a:rPr lang="en-US" dirty="0" smtClean="0"/>
              <a:t>(</a:t>
            </a:r>
            <a:r>
              <a:rPr lang="en-US" dirty="0" err="1" smtClean="0"/>
              <a:t>Fábio</a:t>
            </a:r>
            <a:r>
              <a:rPr lang="en-US" dirty="0" smtClean="0"/>
              <a:t>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Agile Engineering</a:t>
            </a:r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Agile </a:t>
            </a:r>
            <a:r>
              <a:rPr lang="en-US" smtClean="0"/>
              <a:t>Engineering </a:t>
            </a:r>
            <a:r>
              <a:rPr lang="en-US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Empirical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/>
          </a:p>
        </p:txBody>
      </p:sp>
      <p:sp>
        <p:nvSpPr>
          <p:cNvPr id="12" name="Seta circular 11"/>
          <p:cNvSpPr/>
          <p:nvPr/>
        </p:nvSpPr>
        <p:spPr>
          <a:xfrm rot="13606951">
            <a:off x="2722088" y="1615904"/>
            <a:ext cx="4080091" cy="41546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12636"/>
              <a:gd name="adj5" fmla="val 125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051720" y="1864249"/>
            <a:ext cx="5544616" cy="2691907"/>
            <a:chOff x="1547664" y="1903318"/>
            <a:chExt cx="6336704" cy="319015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3515256" y="1903318"/>
              <a:ext cx="2088232" cy="11521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Measure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796136" y="3938574"/>
              <a:ext cx="2088232" cy="115212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Inspect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547664" y="3941342"/>
              <a:ext cx="2088232" cy="11521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Adapt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5589239"/>
            <a:ext cx="8229600" cy="1013151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Continuous</a:t>
            </a:r>
            <a:r>
              <a:rPr lang="pt-BR" dirty="0" smtClean="0"/>
              <a:t> (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-Gate)</a:t>
            </a:r>
          </a:p>
          <a:p>
            <a:r>
              <a:rPr lang="pt-BR" dirty="0" smtClean="0"/>
              <a:t>In </a:t>
            </a:r>
            <a:r>
              <a:rPr lang="pt-BR" dirty="0" err="1"/>
              <a:t>e</a:t>
            </a:r>
            <a:r>
              <a:rPr lang="pt-BR" dirty="0" err="1" smtClean="0"/>
              <a:t>very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 , in </a:t>
            </a:r>
            <a:r>
              <a:rPr lang="pt-BR" dirty="0" err="1" smtClean="0"/>
              <a:t>every</a:t>
            </a:r>
            <a:r>
              <a:rPr lang="pt-BR" dirty="0" smtClean="0"/>
              <a:t> individual (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comand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9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Communicating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Document Late</a:t>
            </a:r>
          </a:p>
          <a:p>
            <a:pPr lvl="1"/>
            <a:r>
              <a:rPr lang="en-US" dirty="0" smtClean="0"/>
              <a:t>Documenting may be necessary, but it is produced after the software, not before. </a:t>
            </a:r>
          </a:p>
          <a:p>
            <a:pPr lvl="1"/>
            <a:r>
              <a:rPr lang="en-US" dirty="0" smtClean="0"/>
              <a:t>Software guiding documentation, not documentation guiding software</a:t>
            </a:r>
          </a:p>
          <a:p>
            <a:r>
              <a:rPr lang="en-US" dirty="0" smtClean="0"/>
              <a:t>Small Teams</a:t>
            </a:r>
          </a:p>
          <a:p>
            <a:pPr lvl="1"/>
            <a:r>
              <a:rPr lang="en-US" dirty="0" smtClean="0"/>
              <a:t>Minimize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N(N-1) /2 </a:t>
            </a:r>
            <a:r>
              <a:rPr lang="en-US" dirty="0" smtClean="0"/>
              <a:t>Channels Problem (0, 1, 3 , 6 , 10, 15)</a:t>
            </a:r>
          </a:p>
          <a:p>
            <a:pPr lvl="1"/>
            <a:r>
              <a:rPr lang="en-US" dirty="0" smtClean="0"/>
              <a:t>Information radiators</a:t>
            </a:r>
          </a:p>
          <a:p>
            <a:r>
              <a:rPr lang="en-US" dirty="0" smtClean="0"/>
              <a:t>Maximize Focus</a:t>
            </a:r>
          </a:p>
          <a:p>
            <a:pPr lvl="1"/>
            <a:r>
              <a:rPr lang="en-US" dirty="0" smtClean="0"/>
              <a:t>Remove distractions</a:t>
            </a:r>
          </a:p>
          <a:p>
            <a:pPr lvl="2"/>
            <a:r>
              <a:rPr lang="en-US" dirty="0" smtClean="0"/>
              <a:t>Bugs are distractions</a:t>
            </a:r>
          </a:p>
          <a:p>
            <a:pPr lvl="2"/>
            <a:r>
              <a:rPr lang="en-US" dirty="0" smtClean="0"/>
              <a:t>Messed code is a distraction</a:t>
            </a:r>
          </a:p>
          <a:p>
            <a:pPr lvl="2"/>
            <a:r>
              <a:rPr lang="en-US" dirty="0" smtClean="0"/>
              <a:t>Wrong requirements are a distraction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Agile</a:t>
            </a:r>
            <a:r>
              <a:rPr lang="pt-BR" dirty="0"/>
              <a:t> </a:t>
            </a:r>
            <a:r>
              <a:rPr lang="pt-BR" dirty="0" err="1"/>
              <a:t>Is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477426" y="3495054"/>
            <a:ext cx="2736304" cy="2915424"/>
            <a:chOff x="1547664" y="1653165"/>
            <a:chExt cx="6336704" cy="4835275"/>
          </a:xfrm>
        </p:grpSpPr>
        <p:sp>
          <p:nvSpPr>
            <p:cNvPr id="6" name="Seta circular 5"/>
            <p:cNvSpPr/>
            <p:nvPr/>
          </p:nvSpPr>
          <p:spPr>
            <a:xfrm rot="13606951">
              <a:off x="2227642" y="1696738"/>
              <a:ext cx="4835275" cy="474813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812636"/>
                <a:gd name="adj5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547664" y="1903318"/>
              <a:ext cx="6336704" cy="3190152"/>
              <a:chOff x="1547664" y="1903318"/>
              <a:chExt cx="6336704" cy="3190152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515256" y="1903318"/>
                <a:ext cx="2088232" cy="115212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err="1" smtClean="0">
                    <a:solidFill>
                      <a:schemeClr val="tx1"/>
                    </a:solidFill>
                  </a:rPr>
                  <a:t>Measure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796136" y="3938574"/>
                <a:ext cx="2088232" cy="115212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err="1" smtClean="0">
                    <a:solidFill>
                      <a:schemeClr val="tx1"/>
                    </a:solidFill>
                  </a:rPr>
                  <a:t>Inspect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1547664" y="3941342"/>
                <a:ext cx="2088232" cy="115212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err="1" smtClean="0">
                    <a:solidFill>
                      <a:schemeClr val="tx1"/>
                    </a:solidFill>
                  </a:rPr>
                  <a:t>Adapt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62" y="2060848"/>
            <a:ext cx="2251565" cy="14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mattmayberryonline.com/wp-content/uploads/2013/07/excellen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0" y="1775061"/>
            <a:ext cx="1800200" cy="17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 para a direita 10"/>
          <p:cNvSpPr/>
          <p:nvPr/>
        </p:nvSpPr>
        <p:spPr>
          <a:xfrm>
            <a:off x="3765458" y="2348880"/>
            <a:ext cx="26642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Searching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0663" y="3518295"/>
            <a:ext cx="201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Interacting</a:t>
            </a:r>
            <a:r>
              <a:rPr lang="pt-BR" dirty="0" smtClean="0"/>
              <a:t> People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123073" y="6151999"/>
            <a:ext cx="34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Empirical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29996" y="3527876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Technical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Comercial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 rot="2883028">
            <a:off x="2002030" y="4149081"/>
            <a:ext cx="1445847" cy="72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</a:t>
            </a:r>
            <a:r>
              <a:rPr lang="pt-BR" dirty="0" err="1" smtClean="0"/>
              <a:t>sing</a:t>
            </a:r>
            <a:endParaRPr lang="pt-BR" dirty="0"/>
          </a:p>
        </p:txBody>
      </p:sp>
      <p:sp>
        <p:nvSpPr>
          <p:cNvPr id="21" name="Seta para a direita 20"/>
          <p:cNvSpPr/>
          <p:nvPr/>
        </p:nvSpPr>
        <p:spPr>
          <a:xfrm rot="18731224">
            <a:off x="6244498" y="4156788"/>
            <a:ext cx="1445847" cy="72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Tends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8712968" cy="458986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People making a product</a:t>
            </a:r>
          </a:p>
          <a:p>
            <a:r>
              <a:rPr lang="en-US" dirty="0" smtClean="0"/>
              <a:t>Continuously Measuring</a:t>
            </a:r>
          </a:p>
          <a:p>
            <a:pPr lvl="1"/>
            <a:r>
              <a:rPr lang="en-US" dirty="0" smtClean="0"/>
              <a:t>Times - time to deploy, time to boot, time to create feature, time to maintain, etc..</a:t>
            </a:r>
          </a:p>
          <a:p>
            <a:pPr lvl="1"/>
            <a:r>
              <a:rPr lang="en-US" dirty="0" smtClean="0"/>
              <a:t>Sizes – size of team, size of scope, </a:t>
            </a:r>
          </a:p>
          <a:p>
            <a:pPr lvl="1"/>
            <a:r>
              <a:rPr lang="en-US" dirty="0" smtClean="0"/>
              <a:t>Quality Metrics – size of code, size of modules, number of modules, coupling , dependency, etc...</a:t>
            </a:r>
          </a:p>
          <a:p>
            <a:pPr lvl="1"/>
            <a:r>
              <a:rPr lang="en-US" dirty="0" smtClean="0"/>
              <a:t>Satisfaction – users use feature, users like feature,  bugs, etc.. </a:t>
            </a:r>
          </a:p>
          <a:p>
            <a:r>
              <a:rPr lang="en-US" dirty="0" smtClean="0"/>
              <a:t>Continuously Inspecting</a:t>
            </a:r>
          </a:p>
          <a:p>
            <a:pPr lvl="1"/>
            <a:r>
              <a:rPr lang="en-US" dirty="0" smtClean="0"/>
              <a:t>The Quality (what the numbers mean)</a:t>
            </a:r>
          </a:p>
          <a:p>
            <a:pPr lvl="1"/>
            <a:r>
              <a:rPr lang="en-US" dirty="0" smtClean="0"/>
              <a:t>The Scope (what to do next)</a:t>
            </a:r>
          </a:p>
          <a:p>
            <a:pPr lvl="1"/>
            <a:r>
              <a:rPr lang="en-US" dirty="0" smtClean="0"/>
              <a:t>The Product  (the objectives are being accomplished)</a:t>
            </a:r>
          </a:p>
          <a:p>
            <a:pPr lvl="1"/>
            <a:r>
              <a:rPr lang="en-US" dirty="0" smtClean="0"/>
              <a:t>The Software (the quality is there? It still works ?)</a:t>
            </a:r>
          </a:p>
          <a:p>
            <a:pPr lvl="1"/>
            <a:r>
              <a:rPr lang="en-US" dirty="0" smtClean="0"/>
              <a:t>The Process (is helping or annoying ?)</a:t>
            </a:r>
          </a:p>
          <a:p>
            <a:r>
              <a:rPr lang="en-US" dirty="0" smtClean="0"/>
              <a:t>Continuously Incrementing Value</a:t>
            </a:r>
          </a:p>
          <a:p>
            <a:pPr lvl="1"/>
            <a:r>
              <a:rPr lang="en-US" dirty="0" smtClean="0"/>
              <a:t>Deliver Soon</a:t>
            </a:r>
          </a:p>
          <a:p>
            <a:pPr lvl="1"/>
            <a:r>
              <a:rPr lang="en-US" dirty="0" smtClean="0"/>
              <a:t>Deliver Often</a:t>
            </a:r>
          </a:p>
          <a:p>
            <a:pPr lvl="1"/>
            <a:r>
              <a:rPr lang="en-US" dirty="0" smtClean="0"/>
              <a:t>Deliver something more each time</a:t>
            </a:r>
          </a:p>
          <a:p>
            <a:r>
              <a:rPr lang="en-US" dirty="0" smtClean="0"/>
              <a:t>Continuously Adapt</a:t>
            </a:r>
          </a:p>
          <a:p>
            <a:pPr lvl="1"/>
            <a:r>
              <a:rPr lang="en-US" dirty="0" smtClean="0"/>
              <a:t>Change what is not working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3751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8712968" cy="45898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Absence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Requirements</a:t>
            </a:r>
            <a:r>
              <a:rPr lang="pt-BR" dirty="0" smtClean="0"/>
              <a:t> </a:t>
            </a:r>
            <a:r>
              <a:rPr lang="pt-BR" dirty="0" err="1" smtClean="0"/>
              <a:t>Elicitation</a:t>
            </a:r>
            <a:endParaRPr lang="pt-BR" dirty="0" smtClean="0"/>
          </a:p>
          <a:p>
            <a:pPr lvl="1"/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absence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-</a:t>
            </a:r>
            <a:r>
              <a:rPr lang="pt-BR" dirty="0" err="1" smtClean="0"/>
              <a:t>up</a:t>
            </a:r>
            <a:r>
              <a:rPr lang="pt-BR" dirty="0" smtClean="0"/>
              <a:t>-front </a:t>
            </a:r>
            <a:r>
              <a:rPr lang="pt-BR" dirty="0" err="1" smtClean="0"/>
              <a:t>elicitation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Absence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 smtClean="0"/>
              <a:t>Can be the absence of </a:t>
            </a:r>
            <a:r>
              <a:rPr lang="pt-BR" i="1" dirty="0" smtClean="0"/>
              <a:t>most</a:t>
            </a:r>
            <a:r>
              <a:rPr lang="pt-BR" dirty="0" smtClean="0"/>
              <a:t> documents (risk management)</a:t>
            </a:r>
          </a:p>
          <a:p>
            <a:pPr lvl="1"/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absence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i="1" dirty="0" err="1" smtClean="0"/>
              <a:t>imutable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(legal </a:t>
            </a:r>
            <a:r>
              <a:rPr lang="pt-BR" dirty="0" err="1" smtClean="0"/>
              <a:t>rights</a:t>
            </a:r>
            <a:r>
              <a:rPr lang="pt-BR" dirty="0" smtClean="0"/>
              <a:t>)</a:t>
            </a:r>
          </a:p>
          <a:p>
            <a:r>
              <a:rPr lang="pt-BR" dirty="0" smtClean="0"/>
              <a:t>The </a:t>
            </a:r>
            <a:r>
              <a:rPr lang="pt-BR" dirty="0" err="1" smtClean="0"/>
              <a:t>Absence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endParaRPr lang="pt-BR" dirty="0" smtClean="0"/>
          </a:p>
          <a:p>
            <a:pPr lvl="1"/>
            <a:r>
              <a:rPr lang="pt-BR" dirty="0" smtClean="0"/>
              <a:t>A single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being</a:t>
            </a:r>
            <a:r>
              <a:rPr lang="pt-BR" dirty="0" smtClean="0"/>
              <a:t> </a:t>
            </a:r>
            <a:r>
              <a:rPr lang="pt-BR" dirty="0" err="1" smtClean="0"/>
              <a:t>followed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Well</a:t>
            </a:r>
            <a:r>
              <a:rPr lang="pt-BR" dirty="0" smtClean="0"/>
              <a:t> </a:t>
            </a:r>
            <a:r>
              <a:rPr lang="pt-BR" dirty="0" err="1" smtClean="0"/>
              <a:t>defined</a:t>
            </a:r>
            <a:r>
              <a:rPr lang="pt-BR" dirty="0" smtClean="0"/>
              <a:t> roles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responsabilities</a:t>
            </a:r>
            <a:endParaRPr lang="pt-BR" dirty="0" smtClean="0"/>
          </a:p>
          <a:p>
            <a:r>
              <a:rPr lang="pt-BR" dirty="0" err="1" smtClean="0"/>
              <a:t>Leissez-Faire</a:t>
            </a:r>
            <a:endParaRPr lang="pt-BR" dirty="0" smtClean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abandoned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independent</a:t>
            </a:r>
            <a:endParaRPr lang="pt-BR" dirty="0" smtClean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responsable</a:t>
            </a:r>
            <a:r>
              <a:rPr lang="pt-BR" dirty="0" smtClean="0"/>
              <a:t> for business </a:t>
            </a:r>
            <a:r>
              <a:rPr lang="pt-BR" dirty="0" err="1" smtClean="0"/>
              <a:t>decisions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84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2657" y="2636912"/>
            <a:ext cx="864096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Agile Planning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23528" y="116632"/>
            <a:ext cx="864096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isósceles 1"/>
          <p:cNvSpPr/>
          <p:nvPr/>
        </p:nvSpPr>
        <p:spPr>
          <a:xfrm rot="10800000">
            <a:off x="2671199" y="2636912"/>
            <a:ext cx="4160407" cy="3120305"/>
          </a:xfrm>
          <a:prstGeom prst="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379230" y="435967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Schedule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27383" y="2243448"/>
            <a:ext cx="76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98879" y="433168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Cost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27383" y="354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</a:t>
            </a:r>
            <a:r>
              <a:rPr lang="pt-BR" dirty="0" err="1" smtClean="0"/>
              <a:t>uality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Project </a:t>
            </a:r>
            <a:r>
              <a:rPr lang="pt-BR" dirty="0" err="1" smtClean="0"/>
              <a:t>Dimensions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Tradicional </a:t>
            </a:r>
            <a:r>
              <a:rPr lang="pt-BR" dirty="0" err="1"/>
              <a:t>V</a:t>
            </a:r>
            <a:r>
              <a:rPr lang="pt-BR" dirty="0" err="1" smtClean="0"/>
              <a:t>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Define Scope, Schedule , Cost </a:t>
            </a:r>
          </a:p>
          <a:p>
            <a:pPr lvl="1"/>
            <a:r>
              <a:rPr lang="en-US" dirty="0" smtClean="0"/>
              <a:t>You can optimize two</a:t>
            </a:r>
          </a:p>
          <a:p>
            <a:r>
              <a:rPr lang="en-US" dirty="0" smtClean="0"/>
              <a:t>Assume Quality is given</a:t>
            </a:r>
          </a:p>
          <a:p>
            <a:pPr lvl="1"/>
            <a:r>
              <a:rPr lang="en-US" dirty="0" smtClean="0"/>
              <a:t>If you do not trust them, create a Quality Assurance body</a:t>
            </a:r>
          </a:p>
          <a:p>
            <a:r>
              <a:rPr lang="en-US" dirty="0" smtClean="0"/>
              <a:t>Assume the Scope is contractual and all Scope is necessary</a:t>
            </a:r>
          </a:p>
          <a:p>
            <a:r>
              <a:rPr lang="en-US" dirty="0" smtClean="0"/>
              <a:t>Assume Scope will not change</a:t>
            </a:r>
          </a:p>
          <a:p>
            <a:pPr lvl="1"/>
            <a:r>
              <a:rPr lang="en-US" dirty="0" smtClean="0"/>
              <a:t>If it does annoy them with Change Requests</a:t>
            </a:r>
          </a:p>
          <a:p>
            <a:r>
              <a:rPr lang="en-US" dirty="0" smtClean="0"/>
              <a:t>Assume </a:t>
            </a:r>
            <a:r>
              <a:rPr lang="en-US" dirty="0" err="1" smtClean="0"/>
              <a:t>Risc</a:t>
            </a:r>
            <a:r>
              <a:rPr lang="en-US" dirty="0" smtClean="0"/>
              <a:t> is controllable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err="1" smtClean="0"/>
              <a:t>Stearing</a:t>
            </a:r>
            <a:r>
              <a:rPr lang="en-US" b="1" dirty="0" smtClean="0"/>
              <a:t> </a:t>
            </a:r>
            <a:r>
              <a:rPr lang="en-US" b="1" dirty="0" err="1" smtClean="0"/>
              <a:t>Commitee</a:t>
            </a:r>
            <a:r>
              <a:rPr lang="en-US" dirty="0" smtClean="0"/>
              <a:t>.</a:t>
            </a:r>
          </a:p>
        </p:txBody>
      </p:sp>
      <p:sp>
        <p:nvSpPr>
          <p:cNvPr id="4" name="Triângulo isósceles 3"/>
          <p:cNvSpPr/>
          <p:nvPr/>
        </p:nvSpPr>
        <p:spPr>
          <a:xfrm>
            <a:off x="5508104" y="2636912"/>
            <a:ext cx="2592288" cy="1944216"/>
          </a:xfrm>
          <a:prstGeom prst="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45883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Schedule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57491" y="2267580"/>
            <a:ext cx="76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56376" y="455604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Cost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74295" y="37170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</a:t>
            </a:r>
            <a:r>
              <a:rPr lang="pt-BR" dirty="0" err="1" smtClean="0"/>
              <a:t>uality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1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/>
          <p:cNvSpPr/>
          <p:nvPr/>
        </p:nvSpPr>
        <p:spPr>
          <a:xfrm>
            <a:off x="2589188" y="1926124"/>
            <a:ext cx="4158040" cy="3537684"/>
          </a:xfrm>
          <a:prstGeom prst="hexago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321166" y="2420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Risc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6622" y="443711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Cost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43443" y="55172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</a:t>
            </a:r>
            <a:r>
              <a:rPr lang="pt-BR" dirty="0" err="1" smtClean="0"/>
              <a:t>uality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75461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Schedule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11231" y="2420888"/>
            <a:ext cx="74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83968" y="1556792"/>
            <a:ext cx="76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Project </a:t>
            </a:r>
            <a:r>
              <a:rPr lang="pt-BR" dirty="0" err="1" smtClean="0"/>
              <a:t>Dimensions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1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/>
          <p:cNvSpPr/>
          <p:nvPr/>
        </p:nvSpPr>
        <p:spPr>
          <a:xfrm>
            <a:off x="5501601" y="2636912"/>
            <a:ext cx="2505878" cy="2160240"/>
          </a:xfrm>
          <a:prstGeom prst="hexago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Modern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Mesure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numbers</a:t>
            </a:r>
            <a:endParaRPr lang="pt-BR" dirty="0" smtClean="0"/>
          </a:p>
          <a:p>
            <a:r>
              <a:rPr lang="pt-BR" dirty="0" smtClean="0"/>
              <a:t>Define Schedule, </a:t>
            </a:r>
            <a:r>
              <a:rPr lang="pt-BR" dirty="0" err="1" smtClean="0"/>
              <a:t>Cost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Quality</a:t>
            </a:r>
            <a:endParaRPr lang="pt-BR" dirty="0" smtClean="0"/>
          </a:p>
          <a:p>
            <a:r>
              <a:rPr lang="pt-BR" dirty="0" smtClean="0"/>
              <a:t>Assume </a:t>
            </a:r>
            <a:r>
              <a:rPr lang="pt-BR" dirty="0" err="1" smtClean="0"/>
              <a:t>Scope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Because</a:t>
            </a:r>
            <a:r>
              <a:rPr lang="pt-BR" dirty="0" smtClean="0"/>
              <a:t> it </a:t>
            </a:r>
            <a:r>
              <a:rPr lang="pt-BR" dirty="0" err="1" smtClean="0"/>
              <a:t>will</a:t>
            </a:r>
            <a:endParaRPr lang="pt-BR" dirty="0" smtClean="0"/>
          </a:p>
          <a:p>
            <a:pPr lvl="1"/>
            <a:r>
              <a:rPr lang="pt-BR" dirty="0" err="1" smtClean="0"/>
              <a:t>Because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endParaRPr lang="pt-BR" dirty="0" smtClean="0"/>
          </a:p>
          <a:p>
            <a:pPr lvl="1"/>
            <a:r>
              <a:rPr lang="pt-BR" dirty="0" err="1" smtClean="0"/>
              <a:t>Because</a:t>
            </a:r>
            <a:r>
              <a:rPr lang="pt-BR" dirty="0" smtClean="0"/>
              <a:t> Business </a:t>
            </a:r>
            <a:r>
              <a:rPr lang="pt-BR" dirty="0" err="1" smtClean="0"/>
              <a:t>Objectives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endParaRPr lang="pt-BR" dirty="0" smtClean="0"/>
          </a:p>
          <a:p>
            <a:r>
              <a:rPr lang="pt-BR" dirty="0" err="1" smtClean="0"/>
              <a:t>Risc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controlable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measurable</a:t>
            </a:r>
            <a:endParaRPr lang="pt-BR" dirty="0" smtClean="0"/>
          </a:p>
          <a:p>
            <a:pPr lvl="1"/>
            <a:r>
              <a:rPr lang="pt-BR" dirty="0" err="1" smtClean="0"/>
              <a:t>Adjust</a:t>
            </a:r>
            <a:r>
              <a:rPr lang="pt-BR" dirty="0" smtClean="0"/>
              <a:t> </a:t>
            </a:r>
            <a:r>
              <a:rPr lang="pt-BR" dirty="0" err="1" smtClean="0"/>
              <a:t>Scope</a:t>
            </a:r>
            <a:r>
              <a:rPr lang="pt-BR" dirty="0" smtClean="0"/>
              <a:t> </a:t>
            </a:r>
            <a:r>
              <a:rPr lang="pt-BR" dirty="0" err="1" smtClean="0"/>
              <a:t>acordingly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74405" y="27809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Risc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0300" y="2132856"/>
            <a:ext cx="76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56375" y="428765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Cost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99882" y="49411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</a:t>
            </a:r>
            <a:r>
              <a:rPr lang="pt-BR" dirty="0" err="1" smtClean="0"/>
              <a:t>uality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520" y="42876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Schedule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901936" y="2780928"/>
            <a:ext cx="74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074405" y="3717032"/>
            <a:ext cx="351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266090" y="2955673"/>
            <a:ext cx="10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Variable</a:t>
            </a:r>
            <a:endParaRPr lang="pt-BR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418583" y="4005064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Fixed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181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Agile Talks</a:t>
            </a:r>
            <a:endParaRPr lang="en-US" noProof="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Inception</a:t>
            </a:r>
            <a:endParaRPr lang="en-US" noProof="0" dirty="0"/>
          </a:p>
        </p:txBody>
      </p:sp>
      <p:pic>
        <p:nvPicPr>
          <p:cNvPr id="1028" name="Picture 4" descr="C:\Users\sergio.taborda\Desktop\Monads\logos_1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94251"/>
            <a:ext cx="885826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372200" y="6202301"/>
            <a:ext cx="23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sergiotaborda@zbra.com.br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238366"/>
            <a:ext cx="99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2013-03-20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2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Tradicional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1030" name="Picture 6" descr="http://ioneglobalgrind.files.wordpress.com/2012/07/reddart-targe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32766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988840"/>
            <a:ext cx="4474840" cy="438912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Target </a:t>
            </a:r>
            <a:r>
              <a:rPr lang="pt-BR" dirty="0" err="1" smtClean="0"/>
              <a:t>driven</a:t>
            </a:r>
            <a:endParaRPr lang="pt-BR" dirty="0" smtClean="0"/>
          </a:p>
          <a:p>
            <a:pPr lvl="1"/>
            <a:r>
              <a:rPr lang="pt-BR" dirty="0" smtClean="0"/>
              <a:t>Target a </a:t>
            </a:r>
            <a:r>
              <a:rPr lang="pt-BR" dirty="0" err="1"/>
              <a:t>C</a:t>
            </a:r>
            <a:r>
              <a:rPr lang="pt-BR" dirty="0" err="1" smtClean="0"/>
              <a:t>ost</a:t>
            </a:r>
            <a:endParaRPr lang="pt-BR" dirty="0" smtClean="0"/>
          </a:p>
          <a:p>
            <a:pPr lvl="1"/>
            <a:r>
              <a:rPr lang="pt-BR" dirty="0" smtClean="0"/>
              <a:t>Target a Schedule</a:t>
            </a:r>
          </a:p>
          <a:p>
            <a:pPr lvl="1"/>
            <a:r>
              <a:rPr lang="pt-BR" dirty="0" smtClean="0"/>
              <a:t>Target a </a:t>
            </a:r>
            <a:r>
              <a:rPr lang="pt-BR" dirty="0" err="1" smtClean="0"/>
              <a:t>Scope</a:t>
            </a:r>
            <a:endParaRPr lang="pt-BR" dirty="0" smtClean="0"/>
          </a:p>
          <a:p>
            <a:r>
              <a:rPr lang="pt-BR" dirty="0" err="1" smtClean="0"/>
              <a:t>Stearing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target</a:t>
            </a:r>
            <a:r>
              <a:rPr lang="pt-BR" dirty="0" smtClean="0"/>
              <a:t> does </a:t>
            </a:r>
            <a:r>
              <a:rPr lang="pt-BR" dirty="0" err="1" smtClean="0"/>
              <a:t>not</a:t>
            </a:r>
            <a:r>
              <a:rPr lang="pt-BR" dirty="0" smtClean="0"/>
              <a:t> move</a:t>
            </a:r>
          </a:p>
          <a:p>
            <a:pPr lvl="1"/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cannot</a:t>
            </a:r>
            <a:r>
              <a:rPr lang="pt-BR" dirty="0" smtClean="0"/>
              <a:t> go </a:t>
            </a:r>
            <a:r>
              <a:rPr lang="pt-BR" dirty="0" err="1" smtClean="0"/>
              <a:t>back</a:t>
            </a:r>
            <a:endParaRPr lang="pt-BR" dirty="0" smtClean="0"/>
          </a:p>
          <a:p>
            <a:pPr lvl="1"/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cannot</a:t>
            </a:r>
            <a:r>
              <a:rPr lang="pt-BR" dirty="0" smtClean="0"/>
              <a:t> </a:t>
            </a:r>
            <a:r>
              <a:rPr lang="pt-BR" dirty="0" err="1" smtClean="0"/>
              <a:t>abort</a:t>
            </a:r>
            <a:endParaRPr lang="pt-BR" dirty="0" smtClean="0"/>
          </a:p>
          <a:p>
            <a:pPr lvl="1"/>
            <a:r>
              <a:rPr lang="pt-BR" dirty="0" smtClean="0"/>
              <a:t>The </a:t>
            </a:r>
            <a:r>
              <a:rPr lang="pt-BR" b="1" dirty="0" smtClean="0"/>
              <a:t>arrow</a:t>
            </a:r>
            <a:r>
              <a:rPr lang="pt-BR" dirty="0" smtClean="0"/>
              <a:t>  cannot be moved by the Steering Commitee to another target on demand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70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2050" name="Picture 2" descr="http://www.boat-ed.com/images/drawings/navigation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348881"/>
            <a:ext cx="3672408" cy="2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988840"/>
            <a:ext cx="4474840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endParaRPr lang="pt-BR" dirty="0" smtClean="0"/>
          </a:p>
          <a:p>
            <a:pPr lvl="1"/>
            <a:r>
              <a:rPr lang="pt-BR" dirty="0" smtClean="0"/>
              <a:t>Target a </a:t>
            </a:r>
            <a:r>
              <a:rPr lang="pt-BR" dirty="0" err="1"/>
              <a:t>C</a:t>
            </a:r>
            <a:r>
              <a:rPr lang="pt-BR" dirty="0" err="1" smtClean="0"/>
              <a:t>ost</a:t>
            </a:r>
            <a:endParaRPr lang="pt-BR" dirty="0" smtClean="0"/>
          </a:p>
          <a:p>
            <a:pPr lvl="1"/>
            <a:r>
              <a:rPr lang="pt-BR" dirty="0" smtClean="0"/>
              <a:t>Target a Schedule</a:t>
            </a:r>
          </a:p>
          <a:p>
            <a:pPr lvl="1"/>
            <a:r>
              <a:rPr lang="pt-BR" dirty="0"/>
              <a:t>Target a </a:t>
            </a:r>
            <a:r>
              <a:rPr lang="pt-BR" dirty="0" err="1" smtClean="0"/>
              <a:t>Quality</a:t>
            </a:r>
            <a:endParaRPr lang="pt-BR" dirty="0"/>
          </a:p>
          <a:p>
            <a:pPr lvl="1"/>
            <a:r>
              <a:rPr lang="pt-BR" dirty="0" smtClean="0"/>
              <a:t>Target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Objective</a:t>
            </a:r>
            <a:endParaRPr lang="pt-BR" dirty="0" smtClean="0"/>
          </a:p>
          <a:p>
            <a:r>
              <a:rPr lang="pt-BR" dirty="0" err="1" smtClean="0"/>
              <a:t>Navigation</a:t>
            </a:r>
            <a:endParaRPr lang="pt-BR" dirty="0" smtClean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target</a:t>
            </a:r>
            <a:r>
              <a:rPr lang="pt-BR" dirty="0" smtClean="0"/>
              <a:t> does move</a:t>
            </a:r>
          </a:p>
          <a:p>
            <a:pPr lvl="1"/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go </a:t>
            </a:r>
            <a:r>
              <a:rPr lang="pt-BR" dirty="0" err="1" smtClean="0"/>
              <a:t>back</a:t>
            </a:r>
            <a:endParaRPr lang="pt-BR" dirty="0" smtClean="0"/>
          </a:p>
          <a:p>
            <a:pPr lvl="1"/>
            <a:r>
              <a:rPr lang="pt-BR" dirty="0" smtClean="0"/>
              <a:t>You </a:t>
            </a:r>
            <a:r>
              <a:rPr lang="pt-BR" dirty="0"/>
              <a:t>can always </a:t>
            </a:r>
            <a:r>
              <a:rPr lang="pt-BR" dirty="0" smtClean="0"/>
              <a:t>abort</a:t>
            </a:r>
          </a:p>
          <a:p>
            <a:pPr lvl="1"/>
            <a:r>
              <a:rPr lang="pt-BR" dirty="0" smtClean="0"/>
              <a:t>The </a:t>
            </a:r>
            <a:r>
              <a:rPr lang="pt-BR" b="1" dirty="0" smtClean="0"/>
              <a:t>boat</a:t>
            </a:r>
            <a:r>
              <a:rPr lang="pt-BR" dirty="0" smtClean="0"/>
              <a:t> can be moved by the Steering Commitee to another target on demand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7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ioneglobalgrind.files.wordpress.com/2012/07/reddart-targe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32766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boat-ed.com/images/drawings/navigation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672408" cy="2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Steering vs Navigating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 </a:t>
            </a:r>
            <a:r>
              <a:rPr lang="en-US" dirty="0"/>
              <a:t>Schedule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Releases by Time to Market Dates </a:t>
            </a:r>
          </a:p>
          <a:p>
            <a:pPr lvl="1"/>
            <a:r>
              <a:rPr lang="en-US" dirty="0" smtClean="0"/>
              <a:t>Goals for Releases</a:t>
            </a:r>
          </a:p>
          <a:p>
            <a:pPr lvl="1"/>
            <a:r>
              <a:rPr lang="en-US" dirty="0"/>
              <a:t>Dates and Duration of Releases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Sprints </a:t>
            </a:r>
            <a:r>
              <a:rPr lang="en-US" dirty="0" smtClean="0"/>
              <a:t>in Release</a:t>
            </a:r>
          </a:p>
          <a:p>
            <a:r>
              <a:rPr lang="en-US" dirty="0" smtClean="0"/>
              <a:t>Measure </a:t>
            </a:r>
          </a:p>
          <a:p>
            <a:pPr lvl="1"/>
            <a:r>
              <a:rPr lang="en-US" dirty="0" smtClean="0"/>
              <a:t>Story Points per Sprint (Velocity)</a:t>
            </a:r>
          </a:p>
          <a:p>
            <a:pPr lvl="1"/>
            <a:r>
              <a:rPr lang="en-US" dirty="0" smtClean="0"/>
              <a:t>Story Points in Release / Minimum Velocity</a:t>
            </a:r>
          </a:p>
          <a:p>
            <a:r>
              <a:rPr lang="en-US" dirty="0" smtClean="0"/>
              <a:t>Review </a:t>
            </a:r>
            <a:r>
              <a:rPr lang="en-US" dirty="0"/>
              <a:t>Constantly</a:t>
            </a:r>
            <a:endParaRPr lang="en-US" dirty="0" smtClean="0"/>
          </a:p>
          <a:p>
            <a:pPr lvl="1"/>
            <a:r>
              <a:rPr lang="en-US" dirty="0"/>
              <a:t>Release Backlog </a:t>
            </a:r>
            <a:r>
              <a:rPr lang="en-US" dirty="0" err="1"/>
              <a:t>Burndown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1" y="1582308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1" y="3765318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blog.simcrest.com/images/project_manageme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51" y="1077812"/>
            <a:ext cx="1019073" cy="8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3681" y="2071500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4613" y="2624155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7503" y="4926234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2893" y="4367452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3959" y="3206536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093758" y="1134005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Project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18632" y="1630082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1 (</a:t>
            </a:r>
            <a:r>
              <a:rPr lang="pt-BR" dirty="0" err="1" smtClean="0"/>
              <a:t>Version</a:t>
            </a:r>
            <a:r>
              <a:rPr lang="pt-BR" dirty="0" smtClean="0"/>
              <a:t> 1.1)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44065" y="2140542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25876" y="2693183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27234" y="3231406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825929" y="3952102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2 (</a:t>
            </a:r>
            <a:r>
              <a:rPr lang="pt-BR" dirty="0" err="1" smtClean="0"/>
              <a:t>Version</a:t>
            </a:r>
            <a:r>
              <a:rPr lang="pt-BR" dirty="0" smtClean="0"/>
              <a:t> 1.2)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53334" y="4394152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35145" y="4946793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236503" y="5574957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pic>
        <p:nvPicPr>
          <p:cNvPr id="26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7314" y="5574957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6893" y="6133739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225527" y="612208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4</a:t>
            </a:r>
            <a:endParaRPr lang="pt-BR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2188"/>
            <a:ext cx="605876" cy="8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1361451" y="646204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42" y="564464"/>
            <a:ext cx="605876" cy="8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6179141" y="708480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35" name="Picture 2" descr="http://blog.simcrest.com/images/project_manageme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90" y="1380947"/>
            <a:ext cx="1019073" cy="8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blog.simcrest.com/images/project_manageme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6" y="2423548"/>
            <a:ext cx="1019073" cy="8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6787192" y="1520093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Project 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618" y="2572494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Project B</a:t>
            </a:r>
            <a:endParaRPr lang="pt-BR" dirty="0"/>
          </a:p>
        </p:txBody>
      </p:sp>
      <p:pic>
        <p:nvPicPr>
          <p:cNvPr id="39" name="Picture 2" descr="http://blog.simcrest.com/images/project_manageme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19" y="3412832"/>
            <a:ext cx="1019073" cy="8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6823701" y="3561778"/>
            <a:ext cx="109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Project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9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 flipV="1">
            <a:off x="3635896" y="6101968"/>
            <a:ext cx="5040560" cy="3600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9" y="1315556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1" y="3393868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9709" y="1804748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0641" y="2357403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0473" y="4554784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5863" y="3996002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9987" y="2939784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694660" y="1363330"/>
            <a:ext cx="105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20093" y="187379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01904" y="2426431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03262" y="2964654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698899" y="3580652"/>
            <a:ext cx="109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26304" y="4022702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108115" y="4575343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09473" y="5203507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pic>
        <p:nvPicPr>
          <p:cNvPr id="22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284" y="5203507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9863" y="5762289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2098497" y="575063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4</a:t>
            </a:r>
            <a:endParaRPr lang="pt-B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2188"/>
            <a:ext cx="605876" cy="8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361451" y="646204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>
            <a:off x="5349763" y="5901344"/>
            <a:ext cx="216024" cy="832195"/>
            <a:chOff x="2384885" y="2204864"/>
            <a:chExt cx="216024" cy="832195"/>
          </a:xfrm>
        </p:grpSpPr>
        <p:cxnSp>
          <p:nvCxnSpPr>
            <p:cNvPr id="28" name="Conector reto 27"/>
            <p:cNvCxnSpPr/>
            <p:nvPr/>
          </p:nvCxnSpPr>
          <p:spPr>
            <a:xfrm>
              <a:off x="2483768" y="2204864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osango 28"/>
            <p:cNvSpPr/>
            <p:nvPr/>
          </p:nvSpPr>
          <p:spPr>
            <a:xfrm>
              <a:off x="2384885" y="2677019"/>
              <a:ext cx="216024" cy="3600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988631" y="5904973"/>
            <a:ext cx="216024" cy="832195"/>
            <a:chOff x="2384885" y="2204864"/>
            <a:chExt cx="216024" cy="832195"/>
          </a:xfrm>
          <a:solidFill>
            <a:srgbClr val="FFC000"/>
          </a:solidFill>
        </p:grpSpPr>
        <p:cxnSp>
          <p:nvCxnSpPr>
            <p:cNvPr id="31" name="Conector reto 30"/>
            <p:cNvCxnSpPr/>
            <p:nvPr/>
          </p:nvCxnSpPr>
          <p:spPr>
            <a:xfrm>
              <a:off x="2483768" y="2204864"/>
              <a:ext cx="0" cy="576064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osango 31"/>
            <p:cNvSpPr/>
            <p:nvPr/>
          </p:nvSpPr>
          <p:spPr>
            <a:xfrm>
              <a:off x="2384885" y="2677019"/>
              <a:ext cx="216024" cy="360040"/>
            </a:xfrm>
            <a:prstGeom prst="diamond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C000"/>
                </a:solidFill>
              </a:endParaRPr>
            </a:p>
          </p:txBody>
        </p:sp>
      </p:grpSp>
      <p:cxnSp>
        <p:nvCxnSpPr>
          <p:cNvPr id="34" name="Conector em curva 33"/>
          <p:cNvCxnSpPr>
            <a:stCxn id="14" idx="3"/>
          </p:cNvCxnSpPr>
          <p:nvPr/>
        </p:nvCxnSpPr>
        <p:spPr>
          <a:xfrm>
            <a:off x="2745525" y="1547996"/>
            <a:ext cx="2341989" cy="41132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6939672" y="5877353"/>
            <a:ext cx="216024" cy="832195"/>
            <a:chOff x="2384885" y="2204864"/>
            <a:chExt cx="216024" cy="832195"/>
          </a:xfrm>
          <a:solidFill>
            <a:srgbClr val="FFC000"/>
          </a:solidFill>
        </p:grpSpPr>
        <p:cxnSp>
          <p:nvCxnSpPr>
            <p:cNvPr id="36" name="Conector reto 35"/>
            <p:cNvCxnSpPr/>
            <p:nvPr/>
          </p:nvCxnSpPr>
          <p:spPr>
            <a:xfrm>
              <a:off x="2483768" y="2204864"/>
              <a:ext cx="0" cy="576064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Losango 36"/>
            <p:cNvSpPr/>
            <p:nvPr/>
          </p:nvSpPr>
          <p:spPr>
            <a:xfrm>
              <a:off x="2384885" y="2677019"/>
              <a:ext cx="216024" cy="360040"/>
            </a:xfrm>
            <a:prstGeom prst="diamond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C000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452320" y="5873724"/>
            <a:ext cx="216024" cy="832195"/>
            <a:chOff x="2384885" y="2204864"/>
            <a:chExt cx="216024" cy="832195"/>
          </a:xfrm>
        </p:grpSpPr>
        <p:cxnSp>
          <p:nvCxnSpPr>
            <p:cNvPr id="48" name="Conector reto 47"/>
            <p:cNvCxnSpPr/>
            <p:nvPr/>
          </p:nvCxnSpPr>
          <p:spPr>
            <a:xfrm>
              <a:off x="2483768" y="2204864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osango 48"/>
            <p:cNvSpPr/>
            <p:nvPr/>
          </p:nvSpPr>
          <p:spPr>
            <a:xfrm>
              <a:off x="2384885" y="2677019"/>
              <a:ext cx="216024" cy="3600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Retângulo 49"/>
          <p:cNvSpPr/>
          <p:nvPr/>
        </p:nvSpPr>
        <p:spPr>
          <a:xfrm>
            <a:off x="4644008" y="6021288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4049942" y="6034141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355976" y="6026937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5724128" y="5982082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6070764" y="5974353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388021" y="5974353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679500" y="5982082"/>
            <a:ext cx="234026" cy="25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angulado 59"/>
          <p:cNvCxnSpPr>
            <a:stCxn id="15" idx="3"/>
          </p:cNvCxnSpPr>
          <p:nvPr/>
        </p:nvCxnSpPr>
        <p:spPr>
          <a:xfrm>
            <a:off x="3146116" y="2058456"/>
            <a:ext cx="1020839" cy="3846516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/>
          <p:nvPr/>
        </p:nvCxnSpPr>
        <p:spPr>
          <a:xfrm rot="16200000" flipH="1">
            <a:off x="2219953" y="3620688"/>
            <a:ext cx="3236932" cy="1269144"/>
          </a:xfrm>
          <a:prstGeom prst="bentConnector3">
            <a:avLst>
              <a:gd name="adj1" fmla="val -162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/>
          <p:nvPr/>
        </p:nvCxnSpPr>
        <p:spPr>
          <a:xfrm rot="16200000" flipH="1">
            <a:off x="2653345" y="3769676"/>
            <a:ext cx="2658181" cy="1557175"/>
          </a:xfrm>
          <a:prstGeom prst="bentConnector3">
            <a:avLst>
              <a:gd name="adj1" fmla="val 16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507288" cy="438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</a:t>
                </a:r>
              </a:p>
              <a:p>
                <a:pPr lvl="1"/>
                <a:r>
                  <a:rPr lang="en-US" dirty="0" smtClean="0"/>
                  <a:t>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𝐶𝑜𝑠𝑡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𝑝𝑒𝑟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𝑅𝑒𝑙𝑎𝑠𝑒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º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𝑅𝑒𝑙𝑒𝑎𝑠𝑒𝑠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 lvl="1"/>
                <a:r>
                  <a:rPr lang="en-US" dirty="0"/>
                  <a:t>Cost Per </a:t>
                </a:r>
                <a:r>
                  <a:rPr lang="en-US" dirty="0" smtClean="0"/>
                  <a:t>Release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𝑝𝑒𝑟</m:t>
                            </m:r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r>
                              <a:rPr lang="pt-BR" i="1">
                                <a:latin typeface="Cambria Math"/>
                              </a:rPr>
                              <m:t>𝑆𝑝𝑟𝑖𝑛𝑡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𝑂𝑣𝑒𝑟h𝑒𝑎𝑑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</a:rPr>
                      <m:t>𝑁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º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𝑜𝑓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𝑆𝑝𝑟𝑖𝑛𝑡𝑠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𝑅𝑒𝑙𝑒𝑎𝑠𝑒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Velocity = Story Points Burned per </a:t>
                </a:r>
                <a:r>
                  <a:rPr lang="en-US" dirty="0" smtClean="0"/>
                  <a:t>Sprint</a:t>
                </a:r>
              </a:p>
              <a:p>
                <a:r>
                  <a:rPr lang="en-US" dirty="0" smtClean="0"/>
                  <a:t>Measure</a:t>
                </a:r>
              </a:p>
              <a:p>
                <a:pPr lvl="1"/>
                <a:r>
                  <a:rPr lang="en-US" dirty="0"/>
                  <a:t>Focus Factor = </a:t>
                </a:r>
                <a:r>
                  <a:rPr lang="en-US" dirty="0" smtClean="0"/>
                  <a:t>Fixed Budget / Velocity</a:t>
                </a:r>
              </a:p>
              <a:p>
                <a:pPr lvl="1"/>
                <a:r>
                  <a:rPr lang="en-US" dirty="0" smtClean="0"/>
                  <a:t>Nº of Sprints Needed = Backlog Size / Velocity</a:t>
                </a:r>
              </a:p>
              <a:p>
                <a:pPr lvl="1"/>
                <a:r>
                  <a:rPr lang="en-US" dirty="0" smtClean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𝐶𝑜𝑠𝑡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𝑃𝑒𝑟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𝑆𝑝𝑟𝑖𝑛𝑡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𝐹𝑖𝑥𝑒𝑑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𝑆𝑝𝑟𝑖𝑛𝑡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𝐵𝑢𝑑𝑔𝑒𝑡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𝐵𝑎𝑐𝑘𝑙𝑜𝑔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𝑆𝑖𝑧𝑒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𝐹𝑜𝑐𝑢𝑠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𝐹𝑎𝑐𝑡𝑜𝑟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507288" cy="4389120"/>
              </a:xfrm>
              <a:blipFill rotWithShape="0">
                <a:blip r:embed="rId3"/>
                <a:stretch>
                  <a:fillRect l="-860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57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Contract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41782" indent="-514350"/>
            <a:r>
              <a:rPr lang="en-US" dirty="0"/>
              <a:t>Customer </a:t>
            </a:r>
            <a:r>
              <a:rPr lang="en-US" dirty="0" smtClean="0"/>
              <a:t>collaboration</a:t>
            </a:r>
            <a:r>
              <a:rPr lang="en-US" dirty="0"/>
              <a:t> over </a:t>
            </a:r>
            <a:r>
              <a:rPr lang="en-US" dirty="0" smtClean="0"/>
              <a:t>contract negotiation</a:t>
            </a:r>
          </a:p>
          <a:p>
            <a:pPr lvl="1"/>
            <a:r>
              <a:rPr lang="en-US" dirty="0" smtClean="0"/>
              <a:t>“over” not “instead”</a:t>
            </a:r>
          </a:p>
          <a:p>
            <a:pPr lvl="1"/>
            <a:r>
              <a:rPr lang="en-US" dirty="0" smtClean="0"/>
              <a:t>Contract is legally mandatory</a:t>
            </a:r>
          </a:p>
          <a:p>
            <a:pPr lvl="1"/>
            <a:r>
              <a:rPr lang="en-US" dirty="0" smtClean="0"/>
              <a:t>“Negotiation” comes from problems with promises made about schedule and scope, that do not exist in agile</a:t>
            </a:r>
          </a:p>
          <a:p>
            <a:r>
              <a:rPr lang="en-US" dirty="0" smtClean="0"/>
              <a:t>Agile Contract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Define an umbrella contract that defines the stakeholders involved and the general rules of engagement</a:t>
            </a:r>
          </a:p>
          <a:p>
            <a:pPr lvl="2"/>
            <a:r>
              <a:rPr lang="en-US" dirty="0" smtClean="0"/>
              <a:t>Does not define scope, or time limit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Append “Service Orders” for an appropriated time period (1 Release , 2 Releases, etc..)</a:t>
            </a:r>
          </a:p>
        </p:txBody>
      </p:sp>
    </p:spTree>
    <p:extLst>
      <p:ext uri="{BB962C8B-B14F-4D97-AF65-F5344CB8AC3E}">
        <p14:creationId xmlns:p14="http://schemas.microsoft.com/office/powerpoint/2010/main" val="276127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 Scope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</a:p>
          <a:p>
            <a:pPr lvl="1"/>
            <a:r>
              <a:rPr lang="en-US" dirty="0" smtClean="0"/>
              <a:t>By Creating Stories</a:t>
            </a:r>
          </a:p>
          <a:p>
            <a:pPr lvl="1"/>
            <a:r>
              <a:rPr lang="en-US" dirty="0" smtClean="0"/>
              <a:t>Putting Stories in Backlog </a:t>
            </a:r>
          </a:p>
          <a:p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Size in Story Points</a:t>
            </a:r>
          </a:p>
          <a:p>
            <a:r>
              <a:rPr lang="en-US" dirty="0" smtClean="0"/>
              <a:t>Review </a:t>
            </a:r>
            <a:r>
              <a:rPr lang="en-US" dirty="0"/>
              <a:t>Constantly </a:t>
            </a:r>
            <a:endParaRPr lang="en-US" dirty="0" smtClean="0"/>
          </a:p>
          <a:p>
            <a:pPr lvl="1"/>
            <a:r>
              <a:rPr lang="en-US" dirty="0" smtClean="0"/>
              <a:t>Priority </a:t>
            </a:r>
          </a:p>
          <a:p>
            <a:pPr lvl="1"/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32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61259" y="1964514"/>
            <a:ext cx="1512168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Epic</a:t>
            </a:r>
            <a:r>
              <a:rPr lang="pt-BR" dirty="0" smtClean="0"/>
              <a:t> / </a:t>
            </a:r>
            <a:r>
              <a:rPr lang="pt-BR" dirty="0" err="1" smtClean="0"/>
              <a:t>Theme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720821" y="1975634"/>
            <a:ext cx="151216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Story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20821" y="3649176"/>
            <a:ext cx="151216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Task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62445" y="3136977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Backlog</a:t>
            </a:r>
            <a:endParaRPr lang="pt-BR" dirty="0"/>
          </a:p>
        </p:txBody>
      </p:sp>
      <p:cxnSp>
        <p:nvCxnSpPr>
          <p:cNvPr id="10" name="Conector de seta reta 9"/>
          <p:cNvCxnSpPr>
            <a:stCxn id="13" idx="1"/>
            <a:endCxn id="6" idx="3"/>
          </p:cNvCxnSpPr>
          <p:nvPr/>
        </p:nvCxnSpPr>
        <p:spPr>
          <a:xfrm flipH="1" flipV="1">
            <a:off x="5232989" y="2299670"/>
            <a:ext cx="529456" cy="116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9609" y="21038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18" name="Conector de seta reta 17"/>
          <p:cNvCxnSpPr>
            <a:stCxn id="5" idx="3"/>
            <a:endCxn id="6" idx="1"/>
          </p:cNvCxnSpPr>
          <p:nvPr/>
        </p:nvCxnSpPr>
        <p:spPr>
          <a:xfrm>
            <a:off x="2373427" y="2288550"/>
            <a:ext cx="1347394" cy="1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62771" y="21038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2"/>
            <a:endCxn id="7" idx="0"/>
          </p:cNvCxnSpPr>
          <p:nvPr/>
        </p:nvCxnSpPr>
        <p:spPr>
          <a:xfrm>
            <a:off x="4476905" y="2623706"/>
            <a:ext cx="0" cy="102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477197" y="32723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28" name="Conector angulado 27"/>
          <p:cNvCxnSpPr>
            <a:stCxn id="5" idx="0"/>
            <a:endCxn id="6" idx="0"/>
          </p:cNvCxnSpPr>
          <p:nvPr/>
        </p:nvCxnSpPr>
        <p:spPr>
          <a:xfrm rot="16200000" flipH="1">
            <a:off x="3041564" y="540293"/>
            <a:ext cx="11120" cy="2859562"/>
          </a:xfrm>
          <a:prstGeom prst="bentConnector3">
            <a:avLst>
              <a:gd name="adj1" fmla="val -4151817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6757640" y="431957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6757640" y="513455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Release</a:t>
            </a:r>
          </a:p>
          <a:p>
            <a:pPr algn="ctr"/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6763902" y="594015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Sprint</a:t>
            </a:r>
          </a:p>
          <a:p>
            <a:pPr algn="ctr"/>
            <a:r>
              <a:rPr lang="pt-BR" dirty="0" err="1" smtClean="0"/>
              <a:t>Backlog</a:t>
            </a:r>
            <a:endParaRPr lang="pt-BR" dirty="0"/>
          </a:p>
        </p:txBody>
      </p:sp>
      <p:cxnSp>
        <p:nvCxnSpPr>
          <p:cNvPr id="39" name="Conector angulado 38"/>
          <p:cNvCxnSpPr>
            <a:stCxn id="36" idx="1"/>
            <a:endCxn id="13" idx="2"/>
          </p:cNvCxnSpPr>
          <p:nvPr/>
        </p:nvCxnSpPr>
        <p:spPr>
          <a:xfrm rot="10800000">
            <a:off x="6518530" y="3785050"/>
            <a:ext cx="239111" cy="858557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37" idx="1"/>
          </p:cNvCxnSpPr>
          <p:nvPr/>
        </p:nvCxnSpPr>
        <p:spPr>
          <a:xfrm rot="10800000">
            <a:off x="6524792" y="3785763"/>
            <a:ext cx="232848" cy="16728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8" idx="1"/>
          </p:cNvCxnSpPr>
          <p:nvPr/>
        </p:nvCxnSpPr>
        <p:spPr>
          <a:xfrm rot="10800000">
            <a:off x="6531054" y="3807194"/>
            <a:ext cx="232848" cy="2457001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755576" y="5013176"/>
            <a:ext cx="1728192" cy="6480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Impediments</a:t>
            </a:r>
          </a:p>
          <a:p>
            <a:pPr algn="ctr"/>
            <a:r>
              <a:rPr lang="pt-BR" dirty="0" err="1" smtClean="0"/>
              <a:t>Backlog</a:t>
            </a:r>
            <a:endParaRPr lang="pt-BR" dirty="0"/>
          </a:p>
        </p:txBody>
      </p:sp>
      <p:cxnSp>
        <p:nvCxnSpPr>
          <p:cNvPr id="22" name="Conector angulado 21"/>
          <p:cNvCxnSpPr>
            <a:stCxn id="20" idx="0"/>
            <a:endCxn id="23" idx="2"/>
          </p:cNvCxnSpPr>
          <p:nvPr/>
        </p:nvCxnSpPr>
        <p:spPr>
          <a:xfrm rot="16200000" flipV="1">
            <a:off x="1260543" y="4654047"/>
            <a:ext cx="715928" cy="233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36" idx="3"/>
            <a:endCxn id="37" idx="3"/>
          </p:cNvCxnSpPr>
          <p:nvPr/>
        </p:nvCxnSpPr>
        <p:spPr>
          <a:xfrm>
            <a:off x="8485832" y="4643606"/>
            <a:ext cx="12700" cy="814985"/>
          </a:xfrm>
          <a:prstGeom prst="bentConnector3">
            <a:avLst>
              <a:gd name="adj1" fmla="val 254018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61258" y="3649176"/>
            <a:ext cx="1512168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Impediment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onector angulado 31"/>
          <p:cNvCxnSpPr/>
          <p:nvPr/>
        </p:nvCxnSpPr>
        <p:spPr>
          <a:xfrm>
            <a:off x="8498532" y="5590897"/>
            <a:ext cx="12700" cy="814985"/>
          </a:xfrm>
          <a:prstGeom prst="bentConnector3">
            <a:avLst>
              <a:gd name="adj1" fmla="val 254018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ndulado 16"/>
          <p:cNvSpPr/>
          <p:nvPr/>
        </p:nvSpPr>
        <p:spPr>
          <a:xfrm>
            <a:off x="3419873" y="2473216"/>
            <a:ext cx="504056" cy="307712"/>
          </a:xfrm>
          <a:prstGeom prst="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2267745" y="2780928"/>
            <a:ext cx="115212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205830" y="1966663"/>
            <a:ext cx="1728192" cy="6480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Defect</a:t>
            </a:r>
            <a:endParaRPr lang="pt-BR" dirty="0" smtClean="0"/>
          </a:p>
        </p:txBody>
      </p:sp>
      <p:cxnSp>
        <p:nvCxnSpPr>
          <p:cNvPr id="41" name="Conector angulado 40"/>
          <p:cNvCxnSpPr>
            <a:stCxn id="36" idx="3"/>
            <a:endCxn id="49" idx="3"/>
          </p:cNvCxnSpPr>
          <p:nvPr/>
        </p:nvCxnSpPr>
        <p:spPr>
          <a:xfrm flipH="1" flipV="1">
            <a:off x="7909480" y="872716"/>
            <a:ext cx="576352" cy="3770890"/>
          </a:xfrm>
          <a:prstGeom prst="bentConnector3">
            <a:avLst>
              <a:gd name="adj1" fmla="val -56773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40" idx="0"/>
            <a:endCxn id="6" idx="0"/>
          </p:cNvCxnSpPr>
          <p:nvPr/>
        </p:nvCxnSpPr>
        <p:spPr>
          <a:xfrm rot="16200000" flipH="1" flipV="1">
            <a:off x="5768930" y="674637"/>
            <a:ext cx="8971" cy="2593021"/>
          </a:xfrm>
          <a:prstGeom prst="bentConnector3">
            <a:avLst>
              <a:gd name="adj1" fmla="val -5146372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6181288" y="54868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Defect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Backlog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>
            <a:off x="7452320" y="1196752"/>
            <a:ext cx="0" cy="77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524328" y="1559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0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en-US" noProof="0" dirty="0" smtClean="0"/>
              <a:t>Contents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176464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noProof="0" dirty="0" smtClean="0"/>
              <a:t>Part I - </a:t>
            </a:r>
            <a:r>
              <a:rPr lang="en-US" dirty="0" smtClean="0"/>
              <a:t>Origins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All things Agile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dirty="0" smtClean="0"/>
              <a:t>Insights</a:t>
            </a:r>
            <a:endParaRPr lang="pt-BR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What </a:t>
            </a:r>
            <a:r>
              <a:rPr lang="en-US" dirty="0"/>
              <a:t>Agile Is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What Agile Is Not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Part II – Planning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Project Dimensions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The Product Owner and the Product Team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Elicitation and Grooming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Size Estimation and the Planning Poker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Stories, Tasks and </a:t>
            </a:r>
            <a:r>
              <a:rPr lang="en-US" sz="2000" dirty="0" err="1" smtClean="0"/>
              <a:t>Burndown</a:t>
            </a:r>
            <a:endParaRPr lang="en-US" sz="20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Reviews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9032"/>
            <a:ext cx="8229600" cy="1143000"/>
          </a:xfrm>
        </p:spPr>
        <p:txBody>
          <a:bodyPr/>
          <a:lstStyle/>
          <a:p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Taxomony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5722" y="2061714"/>
            <a:ext cx="8064896" cy="40315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0617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S-123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384195" y="2148377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tângulo 8"/>
          <p:cNvSpPr/>
          <p:nvPr/>
        </p:nvSpPr>
        <p:spPr>
          <a:xfrm>
            <a:off x="6496243" y="2148377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600" y="306896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hotel guest I want to reschedule my reservation, with no extra expense, in order to maintain interest in hotel services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Acceptance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501317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The Guest must be logged in</a:t>
            </a:r>
            <a:br>
              <a:rPr lang="pt-BR" dirty="0" smtClean="0"/>
            </a:br>
            <a:r>
              <a:rPr lang="pt-BR" dirty="0" smtClean="0"/>
              <a:t>It is not possible to reschedule for a past date</a:t>
            </a:r>
          </a:p>
          <a:p>
            <a:r>
              <a:rPr lang="pt-BR" dirty="0" smtClean="0"/>
              <a:t>The </a:t>
            </a:r>
            <a:r>
              <a:rPr lang="pt-BR" dirty="0" err="1" smtClean="0"/>
              <a:t>Guest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his</a:t>
            </a:r>
            <a:r>
              <a:rPr lang="pt-BR" dirty="0" smtClean="0"/>
              <a:t> </a:t>
            </a:r>
            <a:r>
              <a:rPr lang="pt-BR" dirty="0" err="1" smtClean="0"/>
              <a:t>reservation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96336" y="1340768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Tamanho (SP)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7524328" y="16288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7" idx="0"/>
          </p:cNvCxnSpPr>
          <p:nvPr/>
        </p:nvCxnSpPr>
        <p:spPr>
          <a:xfrm>
            <a:off x="7524328" y="1628800"/>
            <a:ext cx="219907" cy="5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732001" y="12594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Prioridade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5732001" y="1628800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32001" y="1628800"/>
            <a:ext cx="764242" cy="5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7524328" y="5135559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661917" y="6237312"/>
            <a:ext cx="74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6515461" y="6586106"/>
            <a:ext cx="103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7549537" y="5936506"/>
            <a:ext cx="357782" cy="64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01447" y="1623929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01447" y="1623929"/>
            <a:ext cx="764242" cy="5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9552" y="1259468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Identification</a:t>
            </a:r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3332351" y="1655948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347864" y="1655948"/>
            <a:ext cx="504056" cy="1341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243029" y="127191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Description</a:t>
            </a:r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999446" y="6421978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2339752" y="5814123"/>
            <a:ext cx="819150" cy="60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301447" y="6093296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Acceptance</a:t>
            </a:r>
            <a:r>
              <a:rPr lang="pt-BR" dirty="0" smtClean="0"/>
              <a:t> </a:t>
            </a:r>
            <a:r>
              <a:rPr lang="pt-BR" dirty="0" err="1" smtClean="0"/>
              <a:t>Criteria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 (in) </a:t>
            </a:r>
            <a:r>
              <a:rPr lang="pt-BR" dirty="0" err="1" smtClean="0"/>
              <a:t>Ready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88840"/>
            <a:ext cx="8352928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 – Independent</a:t>
            </a:r>
          </a:p>
          <a:p>
            <a:pPr lvl="1"/>
            <a:r>
              <a:rPr lang="en-US" dirty="0" smtClean="0"/>
              <a:t>One Story must not depend on others (decoupling)</a:t>
            </a:r>
          </a:p>
          <a:p>
            <a:r>
              <a:rPr lang="en-US" dirty="0" smtClean="0"/>
              <a:t>N – Negotiable</a:t>
            </a:r>
          </a:p>
          <a:p>
            <a:pPr lvl="1"/>
            <a:r>
              <a:rPr lang="en-US" dirty="0" smtClean="0"/>
              <a:t>Not all stories are necessary</a:t>
            </a:r>
          </a:p>
          <a:p>
            <a:pPr lvl="1"/>
            <a:r>
              <a:rPr lang="en-US" dirty="0" smtClean="0"/>
              <a:t>Not all stories are ASAP</a:t>
            </a:r>
          </a:p>
          <a:p>
            <a:r>
              <a:rPr lang="en-US" dirty="0" smtClean="0"/>
              <a:t>V – Valuable </a:t>
            </a:r>
          </a:p>
          <a:p>
            <a:pPr lvl="1"/>
            <a:r>
              <a:rPr lang="en-US" dirty="0" smtClean="0"/>
              <a:t>Must improve business ROI</a:t>
            </a:r>
          </a:p>
          <a:p>
            <a:pPr lvl="1"/>
            <a:r>
              <a:rPr lang="en-US" dirty="0" smtClean="0"/>
              <a:t>Must benefit the user in some aspect</a:t>
            </a:r>
          </a:p>
          <a:p>
            <a:r>
              <a:rPr lang="en-US" dirty="0" smtClean="0"/>
              <a:t>E – Estimable</a:t>
            </a:r>
          </a:p>
          <a:p>
            <a:pPr lvl="1"/>
            <a:r>
              <a:rPr lang="en-US" dirty="0" smtClean="0"/>
              <a:t>Must be possible to estimate its size</a:t>
            </a:r>
          </a:p>
          <a:p>
            <a:r>
              <a:rPr lang="en-US" dirty="0" smtClean="0"/>
              <a:t>S – Small / Simple</a:t>
            </a:r>
          </a:p>
          <a:p>
            <a:pPr lvl="1"/>
            <a:r>
              <a:rPr lang="en-US" dirty="0" smtClean="0"/>
              <a:t>As small and simple as possible to help implementation </a:t>
            </a:r>
          </a:p>
          <a:p>
            <a:r>
              <a:rPr lang="en-US" dirty="0" smtClean="0"/>
              <a:t>T – Testable</a:t>
            </a:r>
          </a:p>
          <a:p>
            <a:pPr lvl="1"/>
            <a:r>
              <a:rPr lang="en-US" dirty="0" smtClean="0"/>
              <a:t>Must be verifiable by the user</a:t>
            </a:r>
          </a:p>
          <a:p>
            <a:pPr lvl="1"/>
            <a:r>
              <a:rPr lang="en-US" dirty="0" smtClean="0"/>
              <a:t>Better if can be automatically, and repeatedly,  verified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0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9032"/>
            <a:ext cx="8229600" cy="1143000"/>
          </a:xfrm>
        </p:spPr>
        <p:txBody>
          <a:bodyPr/>
          <a:lstStyle/>
          <a:p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Taxomony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5722" y="2061714"/>
            <a:ext cx="8064896" cy="40315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0617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S-123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384195" y="2148377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96243" y="2148377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600" y="306896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</a:t>
            </a:r>
            <a:r>
              <a:rPr lang="en-US" dirty="0" smtClean="0">
                <a:solidFill>
                  <a:srgbClr val="0070C0"/>
                </a:solidFill>
              </a:rPr>
              <a:t>hotel guest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rgbClr val="0070C0"/>
                </a:solidFill>
              </a:rPr>
              <a:t>reschedule my reservation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rgbClr val="0070C0"/>
                </a:solidFill>
              </a:rPr>
              <a:t>no extra expense</a:t>
            </a:r>
            <a:r>
              <a:rPr lang="en-US" dirty="0" smtClean="0"/>
              <a:t>, in order to </a:t>
            </a:r>
            <a:r>
              <a:rPr lang="en-US" dirty="0" smtClean="0">
                <a:solidFill>
                  <a:srgbClr val="0070C0"/>
                </a:solidFill>
              </a:rPr>
              <a:t>maintain interest in hotel services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55576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Acceptance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501317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The Guest must be logged in</a:t>
            </a:r>
            <a:br>
              <a:rPr lang="pt-BR" dirty="0" smtClean="0"/>
            </a:br>
            <a:r>
              <a:rPr lang="pt-BR" dirty="0" smtClean="0"/>
              <a:t>It is not possible to reschedule for a past date</a:t>
            </a:r>
          </a:p>
          <a:p>
            <a:r>
              <a:rPr lang="pt-BR" dirty="0" smtClean="0"/>
              <a:t>The </a:t>
            </a:r>
            <a:r>
              <a:rPr lang="pt-BR" dirty="0" err="1" smtClean="0"/>
              <a:t>Guest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his</a:t>
            </a:r>
            <a:r>
              <a:rPr lang="pt-BR" dirty="0" smtClean="0"/>
              <a:t> </a:t>
            </a:r>
            <a:r>
              <a:rPr lang="pt-BR" dirty="0" err="1" smtClean="0"/>
              <a:t>reservation</a:t>
            </a: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6588224" y="15898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5732002" y="1589800"/>
            <a:ext cx="856222" cy="191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7524328" y="5135559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301447" y="1623929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641753" y="1628800"/>
            <a:ext cx="553983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9552" y="1259468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Actor</a:t>
            </a:r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3332351" y="1655948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347864" y="1655948"/>
            <a:ext cx="504056" cy="148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827053" y="124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Goal</a:t>
            </a:r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999446" y="6421978"/>
            <a:ext cx="134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999446" y="5789368"/>
            <a:ext cx="819150" cy="60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1557377" y="6052646"/>
            <a:ext cx="444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Pos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r>
              <a:rPr lang="pt-BR" dirty="0" smtClean="0"/>
              <a:t> + </a:t>
            </a:r>
            <a:r>
              <a:rPr lang="pt-BR" dirty="0" err="1" smtClean="0"/>
              <a:t>Alternative</a:t>
            </a:r>
            <a:r>
              <a:rPr lang="pt-BR" dirty="0" smtClean="0"/>
              <a:t> Paths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560219" y="1220468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Business </a:t>
            </a:r>
            <a:r>
              <a:rPr lang="pt-BR" dirty="0" err="1" smtClean="0"/>
              <a:t>Value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9" y="1315556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kadate.com/blog/wp-content/uploads/2012/01/Update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1" y="3393868"/>
            <a:ext cx="742900" cy="7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9709" y="1804748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0641" y="2357403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0473" y="4554784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5863" y="3996002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9987" y="2939784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694660" y="1363330"/>
            <a:ext cx="105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20093" y="187379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01904" y="2426431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03262" y="2964654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698899" y="3580652"/>
            <a:ext cx="109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Release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26304" y="4022702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108115" y="4575343"/>
            <a:ext cx="96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09473" y="5203507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pic>
        <p:nvPicPr>
          <p:cNvPr id="22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284" y="5203507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maximumtrainingsolutions.com/image-files/sprint-ser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9863" y="5762289"/>
            <a:ext cx="414675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2098497" y="575063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Sprint 4</a:t>
            </a:r>
            <a:endParaRPr lang="pt-B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2188"/>
            <a:ext cx="605876" cy="8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1361451" y="646204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026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50735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5868144" y="646726"/>
            <a:ext cx="18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58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57" y="104878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19" y="32859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716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986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09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91" y="39097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91" y="456240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91" y="523203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richmedia.channeladvisor.com/ImageDelivery/imageService?profileId=52000717&amp;imageID=70346824&amp;recipeName=400x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08" y="58891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/>
          <p:cNvSpPr txBox="1"/>
          <p:nvPr/>
        </p:nvSpPr>
        <p:spPr>
          <a:xfrm>
            <a:off x="6330512" y="1050535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Backlog</a:t>
            </a:r>
            <a:endParaRPr lang="en-US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306379" y="3498566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Backlog</a:t>
            </a:r>
            <a:endParaRPr lang="en-US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092280" y="1678301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7092280" y="2267462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092280" y="2935285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7159793" y="4019223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7159793" y="4608384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159793" y="5276207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211811" y="6028518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Size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684076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Size is a new property  not found in traditional environments </a:t>
            </a:r>
          </a:p>
          <a:p>
            <a:r>
              <a:rPr lang="en-US" dirty="0"/>
              <a:t>Size a measure of work</a:t>
            </a:r>
          </a:p>
          <a:p>
            <a:r>
              <a:rPr lang="en-US" dirty="0" smtClean="0"/>
              <a:t>Size is used to estimate of “how big the story is” and not “how long is necessary to implement it”</a:t>
            </a:r>
          </a:p>
          <a:p>
            <a:r>
              <a:rPr lang="en-US" dirty="0" smtClean="0"/>
              <a:t>Size is related to</a:t>
            </a:r>
          </a:p>
          <a:p>
            <a:pPr lvl="1"/>
            <a:r>
              <a:rPr lang="en-US" dirty="0" smtClean="0"/>
              <a:t>Definition of “Done” </a:t>
            </a:r>
          </a:p>
          <a:p>
            <a:pPr lvl="2"/>
            <a:r>
              <a:rPr lang="en-US" dirty="0" smtClean="0"/>
              <a:t>Needed documentation , quality , etc..</a:t>
            </a:r>
          </a:p>
          <a:p>
            <a:pPr lvl="1"/>
            <a:r>
              <a:rPr lang="en-US" dirty="0" smtClean="0"/>
              <a:t>Number of tasks necessary</a:t>
            </a:r>
          </a:p>
          <a:p>
            <a:pPr lvl="1"/>
            <a:r>
              <a:rPr lang="en-US" dirty="0" smtClean="0"/>
              <a:t>Difficulty of </a:t>
            </a:r>
            <a:r>
              <a:rPr lang="en-US" dirty="0"/>
              <a:t>tasks necessary</a:t>
            </a:r>
          </a:p>
          <a:p>
            <a:pPr lvl="1"/>
            <a:r>
              <a:rPr lang="en-US" dirty="0" smtClean="0"/>
              <a:t>Complexity of </a:t>
            </a:r>
            <a:r>
              <a:rPr lang="en-US" dirty="0"/>
              <a:t>B</a:t>
            </a:r>
            <a:r>
              <a:rPr lang="en-US" dirty="0" smtClean="0"/>
              <a:t>usiness Rules</a:t>
            </a:r>
          </a:p>
          <a:p>
            <a:r>
              <a:rPr lang="en-US" dirty="0" smtClean="0"/>
              <a:t>Size is not a quantity of Risk, nor a quantity of Time</a:t>
            </a:r>
          </a:p>
        </p:txBody>
      </p:sp>
      <p:pic>
        <p:nvPicPr>
          <p:cNvPr id="1026" name="Picture 2" descr="http://www.flittybird.co.uk/media/catalog/product/cache/1/image/9df78eab33525d08d6e5fb8d27136e95/w/h/white_pillar_cand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6" t="63" r="33548" b="-63"/>
          <a:stretch/>
        </p:blipFill>
        <p:spPr bwMode="auto">
          <a:xfrm>
            <a:off x="7360368" y="1268760"/>
            <a:ext cx="1753036" cy="531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47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Story Point Meaning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Ideal Day</a:t>
            </a:r>
          </a:p>
          <a:p>
            <a:pPr marL="880110" lvl="1" indent="-514350"/>
            <a:r>
              <a:rPr lang="en-US" dirty="0" smtClean="0"/>
              <a:t>1 SP = 1 Ideal Day for a Senior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Relative Size</a:t>
            </a:r>
          </a:p>
          <a:p>
            <a:pPr marL="880110" lvl="1" indent="-514350"/>
            <a:r>
              <a:rPr lang="en-US" dirty="0"/>
              <a:t>N</a:t>
            </a:r>
            <a:r>
              <a:rPr lang="en-US" dirty="0" smtClean="0"/>
              <a:t> SP = Size of a </a:t>
            </a:r>
            <a:r>
              <a:rPr lang="en-US" dirty="0"/>
              <a:t>R</a:t>
            </a:r>
            <a:r>
              <a:rPr lang="en-US" dirty="0" smtClean="0"/>
              <a:t>eference story or story group</a:t>
            </a:r>
          </a:p>
          <a:p>
            <a:pPr marL="880110" lvl="1" indent="-514350"/>
            <a:r>
              <a:rPr lang="en-US" dirty="0" smtClean="0"/>
              <a:t>1 SP = Size of a story that is 1/N of the reference story</a:t>
            </a:r>
          </a:p>
          <a:p>
            <a:pPr marL="880110" lvl="1" indent="-514350"/>
            <a:r>
              <a:rPr lang="en-US" dirty="0" smtClean="0"/>
              <a:t>Normally N =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Calculated Size</a:t>
            </a:r>
          </a:p>
          <a:p>
            <a:pPr marL="880110" lvl="1" indent="-514350"/>
            <a:r>
              <a:rPr lang="en-US" dirty="0" smtClean="0"/>
              <a:t>Based on a cost </a:t>
            </a:r>
            <a:r>
              <a:rPr lang="en-US" dirty="0"/>
              <a:t>methodology like </a:t>
            </a:r>
            <a:r>
              <a:rPr lang="en-US" dirty="0" smtClean="0"/>
              <a:t>Function Point Analysis, User Case Points, etc… </a:t>
            </a:r>
            <a:endParaRPr lang="en-US" dirty="0"/>
          </a:p>
          <a:p>
            <a:pPr marL="880110" lvl="1" indent="-514350"/>
            <a:r>
              <a:rPr lang="en-US" dirty="0" smtClean="0"/>
              <a:t>This approach falls rapidly to an all-elicitation-up-front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3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Goodhart’s</a:t>
            </a:r>
            <a:r>
              <a:rPr lang="en-US" dirty="0"/>
              <a:t>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a measure becomes a target,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it </a:t>
            </a:r>
            <a:r>
              <a:rPr lang="en-US" dirty="0"/>
              <a:t>ceases to be a good </a:t>
            </a:r>
            <a:r>
              <a:rPr lang="en-US" dirty="0" smtClean="0"/>
              <a:t>measure”</a:t>
            </a: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3356992"/>
            <a:ext cx="8229600" cy="2520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 use Story Points contractually</a:t>
            </a:r>
          </a:p>
          <a:p>
            <a:r>
              <a:rPr lang="en-US" dirty="0" smtClean="0"/>
              <a:t>Story Points are an “internal”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:Quality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Definition of “Ready”</a:t>
            </a:r>
          </a:p>
          <a:p>
            <a:pPr lvl="1"/>
            <a:r>
              <a:rPr lang="en-US" dirty="0" smtClean="0"/>
              <a:t>Definition of “Done”</a:t>
            </a:r>
          </a:p>
          <a:p>
            <a:pPr lvl="1"/>
            <a:r>
              <a:rPr lang="en-US" dirty="0" smtClean="0"/>
              <a:t>Acceptance Criteria (global and per story)</a:t>
            </a:r>
          </a:p>
          <a:p>
            <a:pPr lvl="1"/>
            <a:r>
              <a:rPr lang="en-US" dirty="0" smtClean="0"/>
              <a:t>Adherence to Standards (User Experience, Coding, Documenting , etc…)</a:t>
            </a:r>
          </a:p>
          <a:p>
            <a:r>
              <a:rPr lang="en-US" dirty="0" smtClean="0"/>
              <a:t>Measure from</a:t>
            </a:r>
          </a:p>
          <a:p>
            <a:pPr lvl="1"/>
            <a:r>
              <a:rPr lang="en-US" dirty="0"/>
              <a:t>Size of Defect </a:t>
            </a:r>
            <a:r>
              <a:rPr lang="en-US" dirty="0" smtClean="0"/>
              <a:t>Backlog</a:t>
            </a:r>
          </a:p>
          <a:p>
            <a:pPr lvl="1"/>
            <a:r>
              <a:rPr lang="en-US" dirty="0" smtClean="0"/>
              <a:t>Automatic Metrics (Sonar)</a:t>
            </a:r>
          </a:p>
          <a:p>
            <a:r>
              <a:rPr lang="en-US" dirty="0" smtClean="0"/>
              <a:t>Review Constantly</a:t>
            </a:r>
          </a:p>
          <a:p>
            <a:pPr lvl="1"/>
            <a:r>
              <a:rPr lang="en-US" dirty="0" smtClean="0"/>
              <a:t>Too many constrains make Velocity slow down</a:t>
            </a:r>
          </a:p>
          <a:p>
            <a:pPr lvl="1"/>
            <a:r>
              <a:rPr lang="en-US" dirty="0" smtClean="0"/>
              <a:t>Too few </a:t>
            </a:r>
            <a:r>
              <a:rPr lang="en-US" dirty="0"/>
              <a:t>constrains </a:t>
            </a:r>
            <a:r>
              <a:rPr lang="en-US" dirty="0" smtClean="0"/>
              <a:t>make Defect Backlog bigger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860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Crystalized</a:t>
            </a:r>
          </a:p>
          <a:p>
            <a:r>
              <a:rPr lang="en-US" dirty="0" smtClean="0"/>
              <a:t>Low Reproducibility </a:t>
            </a:r>
          </a:p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Red-Green Cycle</a:t>
            </a:r>
          </a:p>
          <a:p>
            <a:pPr lvl="1"/>
            <a:r>
              <a:rPr lang="en-US" dirty="0" smtClean="0"/>
              <a:t>Correct or incorrect</a:t>
            </a:r>
          </a:p>
          <a:p>
            <a:pPr lvl="1"/>
            <a:r>
              <a:rPr lang="en-US" dirty="0" smtClean="0"/>
              <a:t>No degree of correctness</a:t>
            </a:r>
          </a:p>
          <a:p>
            <a:pPr lvl="1"/>
            <a:r>
              <a:rPr lang="en-US" dirty="0" smtClean="0"/>
              <a:t>Other Metrics are hard to include</a:t>
            </a:r>
          </a:p>
          <a:p>
            <a:r>
              <a:rPr lang="en-US" dirty="0" smtClean="0"/>
              <a:t>Acceptance Criteria</a:t>
            </a:r>
          </a:p>
          <a:p>
            <a:pPr lvl="1"/>
            <a:r>
              <a:rPr lang="en-US" dirty="0" smtClean="0"/>
              <a:t>One single special case</a:t>
            </a:r>
          </a:p>
          <a:p>
            <a:pPr lvl="1"/>
            <a:r>
              <a:rPr lang="en-US" dirty="0" smtClean="0"/>
              <a:t>Focus on “happy path”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Automatic</a:t>
            </a:r>
          </a:p>
          <a:p>
            <a:pPr lvl="1"/>
            <a:r>
              <a:rPr lang="en-US" dirty="0" smtClean="0"/>
              <a:t>Organic Growth</a:t>
            </a:r>
          </a:p>
          <a:p>
            <a:r>
              <a:rPr lang="en-US" dirty="0" smtClean="0"/>
              <a:t>High Reproducibility </a:t>
            </a:r>
            <a:endParaRPr lang="en-US" dirty="0"/>
          </a:p>
          <a:p>
            <a:r>
              <a:rPr lang="en-US" dirty="0" smtClean="0"/>
              <a:t>Slow to Fast </a:t>
            </a:r>
          </a:p>
          <a:p>
            <a:pPr lvl="1"/>
            <a:r>
              <a:rPr lang="en-US" dirty="0" smtClean="0"/>
              <a:t>Depending on what to test</a:t>
            </a:r>
          </a:p>
          <a:p>
            <a:pPr lvl="1"/>
            <a:r>
              <a:rPr lang="en-US" dirty="0" smtClean="0"/>
              <a:t>Unit =&gt; Fast</a:t>
            </a:r>
          </a:p>
          <a:p>
            <a:pPr lvl="1"/>
            <a:r>
              <a:rPr lang="en-US" dirty="0" smtClean="0"/>
              <a:t>Integration =&gt; Slow</a:t>
            </a:r>
          </a:p>
          <a:p>
            <a:r>
              <a:rPr lang="en-US" dirty="0" smtClean="0"/>
              <a:t>Red-Green Cycle</a:t>
            </a:r>
          </a:p>
          <a:p>
            <a:pPr lvl="1"/>
            <a:r>
              <a:rPr lang="en-US" dirty="0"/>
              <a:t>Correct or incorrect</a:t>
            </a:r>
          </a:p>
          <a:p>
            <a:pPr lvl="1"/>
            <a:r>
              <a:rPr lang="en-US" dirty="0" smtClean="0"/>
              <a:t>With degree </a:t>
            </a:r>
            <a:r>
              <a:rPr lang="en-US" dirty="0"/>
              <a:t>of </a:t>
            </a:r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Includes Other Metrics</a:t>
            </a:r>
          </a:p>
          <a:p>
            <a:r>
              <a:rPr lang="en-US" dirty="0"/>
              <a:t>Acceptance Criteria</a:t>
            </a:r>
          </a:p>
          <a:p>
            <a:pPr lvl="1"/>
            <a:r>
              <a:rPr lang="en-US" dirty="0" smtClean="0"/>
              <a:t>All cases</a:t>
            </a:r>
          </a:p>
          <a:p>
            <a:pPr lvl="1"/>
            <a:r>
              <a:rPr lang="en-US" dirty="0" smtClean="0"/>
              <a:t>Include corner cases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0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Sonarqube-nemo-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" y="1052736"/>
            <a:ext cx="901918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2657" y="2636912"/>
            <a:ext cx="864096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Agile Origins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23528" y="116632"/>
            <a:ext cx="864096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onarsource.org/wp-content/uploads/2011/03/sqale-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921568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3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</a:t>
                </a:r>
              </a:p>
              <a:p>
                <a:pPr lvl="1"/>
                <a:r>
                  <a:rPr lang="en-US" dirty="0" smtClean="0"/>
                  <a:t>Relative Scale between stories (Priority Scale)</a:t>
                </a:r>
              </a:p>
              <a:p>
                <a:pPr lvl="1"/>
                <a:r>
                  <a:rPr lang="en-US" dirty="0" smtClean="0"/>
                  <a:t>By Order in Backlog</a:t>
                </a:r>
              </a:p>
              <a:p>
                <a:r>
                  <a:rPr lang="en-US" dirty="0" smtClean="0"/>
                  <a:t>Measure </a:t>
                </a:r>
              </a:p>
              <a:p>
                <a:pPr lvl="1"/>
                <a:r>
                  <a:rPr lang="en-US" dirty="0" smtClean="0"/>
                  <a:t>Benefit : how bad if removed [1 to 9]</a:t>
                </a:r>
              </a:p>
              <a:p>
                <a:pPr lvl="1"/>
                <a:r>
                  <a:rPr lang="en-US" dirty="0" smtClean="0"/>
                  <a:t>Penalty : how badly would be missed [1 to 9]</a:t>
                </a:r>
              </a:p>
              <a:p>
                <a:pPr lvl="1"/>
                <a:r>
                  <a:rPr lang="en-US" dirty="0" smtClean="0"/>
                  <a:t>Value = Benefit + Penalty</a:t>
                </a:r>
              </a:p>
              <a:p>
                <a:r>
                  <a:rPr lang="en-US" dirty="0" smtClean="0"/>
                  <a:t>Review Constantly </a:t>
                </a:r>
              </a:p>
              <a:p>
                <a:pPr lvl="1"/>
                <a:r>
                  <a:rPr lang="en-US" dirty="0" smtClean="0"/>
                  <a:t>Attractiveness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8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Agile : Risk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Risk Exposure = Probability x Loss</a:t>
            </a:r>
          </a:p>
          <a:p>
            <a:pPr lvl="1"/>
            <a:r>
              <a:rPr lang="en-US" dirty="0" smtClean="0"/>
              <a:t>Loss = Money, Time or Story Points</a:t>
            </a:r>
          </a:p>
          <a:p>
            <a:pPr lvl="1"/>
            <a:r>
              <a:rPr lang="en-US" dirty="0" smtClean="0"/>
              <a:t>Sources of Risk </a:t>
            </a:r>
          </a:p>
          <a:p>
            <a:pPr lvl="2"/>
            <a:r>
              <a:rPr lang="en-US" dirty="0" smtClean="0"/>
              <a:t>Story, Release, Project, Software</a:t>
            </a:r>
          </a:p>
          <a:p>
            <a:pPr lvl="3"/>
            <a:r>
              <a:rPr lang="en-US" dirty="0" smtClean="0"/>
              <a:t>Ex: Risk of Dependent Systems are incompatible during integration </a:t>
            </a:r>
          </a:p>
          <a:p>
            <a:pPr lvl="2"/>
            <a:r>
              <a:rPr lang="en-US" dirty="0" smtClean="0"/>
              <a:t>People, Scope, Quality, Cost, Schedule</a:t>
            </a:r>
          </a:p>
          <a:p>
            <a:pPr lvl="3"/>
            <a:r>
              <a:rPr lang="en-US" dirty="0" smtClean="0"/>
              <a:t>Ex: Risk of Team members dropping out</a:t>
            </a:r>
          </a:p>
          <a:p>
            <a:pPr lvl="3"/>
            <a:r>
              <a:rPr lang="en-US" dirty="0" smtClean="0"/>
              <a:t>Ex: Risk of incorrect calculations affecting company billing </a:t>
            </a:r>
          </a:p>
          <a:p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Size of Defects Backlog / Velocity (min)</a:t>
            </a:r>
          </a:p>
          <a:p>
            <a:pPr lvl="1"/>
            <a:r>
              <a:rPr lang="en-US" dirty="0" smtClean="0"/>
              <a:t>Size of Stories Blocked by Impediments in Implements Backlog  </a:t>
            </a:r>
          </a:p>
          <a:p>
            <a:pPr lvl="1"/>
            <a:r>
              <a:rPr lang="en-US" dirty="0" smtClean="0"/>
              <a:t>Value of </a:t>
            </a:r>
            <a:r>
              <a:rPr lang="en-US" dirty="0"/>
              <a:t>Stories Blocked by Impediments in </a:t>
            </a:r>
            <a:r>
              <a:rPr lang="en-US" dirty="0" smtClean="0"/>
              <a:t>Implements </a:t>
            </a:r>
            <a:r>
              <a:rPr lang="en-US" dirty="0"/>
              <a:t>Backlog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542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(PO)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6131024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Controls the Product</a:t>
            </a:r>
          </a:p>
          <a:p>
            <a:r>
              <a:rPr lang="en-US" dirty="0" smtClean="0"/>
              <a:t>Mediates between</a:t>
            </a:r>
          </a:p>
          <a:p>
            <a:pPr lvl="1"/>
            <a:r>
              <a:rPr lang="en-US" dirty="0" smtClean="0"/>
              <a:t>Stakeholders and the Team</a:t>
            </a:r>
          </a:p>
          <a:p>
            <a:pPr lvl="1"/>
            <a:r>
              <a:rPr lang="en-US" dirty="0" smtClean="0"/>
              <a:t>Stakeholders and </a:t>
            </a:r>
            <a:r>
              <a:rPr lang="en-US" dirty="0"/>
              <a:t>Stakeholders </a:t>
            </a:r>
            <a:endParaRPr lang="en-US" dirty="0" smtClean="0"/>
          </a:p>
          <a:p>
            <a:r>
              <a:rPr lang="en-US" dirty="0" smtClean="0"/>
              <a:t>Enriches the Product in order to optimize the Return On Investment</a:t>
            </a:r>
          </a:p>
          <a:p>
            <a:pPr lvl="1"/>
            <a:r>
              <a:rPr lang="en-US" dirty="0" smtClean="0"/>
              <a:t>The Gain / Cost / Time</a:t>
            </a:r>
          </a:p>
          <a:p>
            <a:r>
              <a:rPr lang="en-US" dirty="0" smtClean="0"/>
              <a:t>The PO is not a project manager (PM). A product may need several different PM. The PO is the “teams </a:t>
            </a:r>
            <a:r>
              <a:rPr lang="en-US" dirty="0" err="1" smtClean="0"/>
              <a:t>custumer</a:t>
            </a:r>
            <a:r>
              <a:rPr lang="en-US" dirty="0" smtClean="0"/>
              <a:t>”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72" y="213285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Team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not the Dev Team. It’s the “arms” of the PO</a:t>
            </a:r>
          </a:p>
          <a:p>
            <a:r>
              <a:rPr lang="en-US" dirty="0" smtClean="0"/>
              <a:t>May include business specialist and advisors</a:t>
            </a:r>
          </a:p>
          <a:p>
            <a:r>
              <a:rPr lang="en-US" dirty="0" smtClean="0"/>
              <a:t>Focus on collecting information from stakeholders</a:t>
            </a:r>
          </a:p>
          <a:p>
            <a:pPr lvl="1"/>
            <a:r>
              <a:rPr lang="en-US" dirty="0" smtClean="0"/>
              <a:t>Product Usability, FAQ, Suggestions, Features not used</a:t>
            </a:r>
          </a:p>
          <a:p>
            <a:r>
              <a:rPr lang="en-US" dirty="0" smtClean="0"/>
              <a:t>Focus on measuring stories Value</a:t>
            </a:r>
          </a:p>
          <a:p>
            <a:pPr lvl="1"/>
            <a:r>
              <a:rPr lang="en-US" dirty="0" smtClean="0"/>
              <a:t>Benefit, Penalty, Priority</a:t>
            </a:r>
          </a:p>
          <a:p>
            <a:r>
              <a:rPr lang="en-US" dirty="0" smtClean="0"/>
              <a:t>Focus </a:t>
            </a:r>
            <a:r>
              <a:rPr lang="en-US" dirty="0"/>
              <a:t>on getting the stories to “Ready” </a:t>
            </a:r>
            <a:r>
              <a:rPr lang="en-US" dirty="0" smtClean="0"/>
              <a:t>state</a:t>
            </a:r>
          </a:p>
          <a:p>
            <a:pPr lvl="1"/>
            <a:r>
              <a:rPr lang="en-US" dirty="0"/>
              <a:t>Focus on creating acceptance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Corner Cases </a:t>
            </a:r>
          </a:p>
          <a:p>
            <a:pPr lvl="1"/>
            <a:r>
              <a:rPr lang="en-US" dirty="0" smtClean="0"/>
              <a:t>Business Model consistency (interaction of rules)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8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ta circular 17"/>
          <p:cNvSpPr/>
          <p:nvPr/>
        </p:nvSpPr>
        <p:spPr>
          <a:xfrm rot="13606951">
            <a:off x="1520837" y="1676141"/>
            <a:ext cx="5109509" cy="520283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12636"/>
              <a:gd name="adj5" fmla="val 125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Elicitation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4406"/>
            <a:ext cx="18669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4135" y="2772391"/>
            <a:ext cx="155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Stakeholders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3855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763688" y="3571722"/>
            <a:ext cx="836770" cy="48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1403648" y="4027739"/>
            <a:ext cx="836770" cy="48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2033" y="4997637"/>
            <a:ext cx="339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Elicitation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242345" y="2821859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242345" y="3541938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274149" y="4293795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976275" y="2621373"/>
            <a:ext cx="295232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948949" y="5043925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Product Backlog Grooming</a:t>
            </a:r>
            <a:endParaRPr lang="pt-BR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2315" y="372194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eta para baixo 15"/>
          <p:cNvSpPr/>
          <p:nvPr/>
        </p:nvSpPr>
        <p:spPr>
          <a:xfrm rot="10800000">
            <a:off x="8063244" y="3851888"/>
            <a:ext cx="554102" cy="573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8052207" y="2957057"/>
            <a:ext cx="576064" cy="46034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1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r>
              <a:rPr lang="pt-BR" dirty="0" smtClean="0"/>
              <a:t> Grooming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Story</a:t>
            </a:r>
          </a:p>
          <a:p>
            <a:pPr lvl="1"/>
            <a:r>
              <a:rPr lang="en-US" dirty="0" smtClean="0"/>
              <a:t>Collect actors, objectives and acceptance</a:t>
            </a:r>
          </a:p>
          <a:p>
            <a:r>
              <a:rPr lang="en-US" dirty="0" smtClean="0"/>
              <a:t>Remove Story</a:t>
            </a:r>
          </a:p>
          <a:p>
            <a:pPr lvl="1"/>
            <a:r>
              <a:rPr lang="en-US" dirty="0" smtClean="0"/>
              <a:t>Log reasons for removal</a:t>
            </a:r>
          </a:p>
          <a:p>
            <a:r>
              <a:rPr lang="en-US" dirty="0" smtClean="0"/>
              <a:t>Split Story</a:t>
            </a:r>
          </a:p>
          <a:p>
            <a:pPr lvl="1"/>
            <a:r>
              <a:rPr lang="en-US" dirty="0" smtClean="0"/>
              <a:t>Transform one story in two or more stories</a:t>
            </a:r>
          </a:p>
          <a:p>
            <a:r>
              <a:rPr lang="en-US" dirty="0" smtClean="0"/>
              <a:t>Merge Stories</a:t>
            </a:r>
          </a:p>
          <a:p>
            <a:pPr lvl="1"/>
            <a:r>
              <a:rPr lang="en-US" dirty="0" smtClean="0"/>
              <a:t>Transform a collection of stories in a single story</a:t>
            </a:r>
          </a:p>
          <a:p>
            <a:r>
              <a:rPr lang="en-US" dirty="0" smtClean="0"/>
              <a:t>Prioritize Story</a:t>
            </a:r>
          </a:p>
          <a:p>
            <a:pPr lvl="1"/>
            <a:r>
              <a:rPr lang="en-US" dirty="0" smtClean="0"/>
              <a:t>Change relative story priority</a:t>
            </a:r>
          </a:p>
          <a:p>
            <a:r>
              <a:rPr lang="en-US" dirty="0" smtClean="0"/>
              <a:t>Move story Between backlogs</a:t>
            </a:r>
          </a:p>
          <a:p>
            <a:pPr lvl="1"/>
            <a:r>
              <a:rPr lang="en-US" dirty="0" smtClean="0"/>
              <a:t>From Product backlog to Release Backlog</a:t>
            </a:r>
          </a:p>
          <a:p>
            <a:pPr lvl="1"/>
            <a:r>
              <a:rPr lang="en-US" dirty="0" smtClean="0"/>
              <a:t>From Release A to Release B</a:t>
            </a:r>
          </a:p>
        </p:txBody>
      </p:sp>
    </p:spTree>
    <p:extLst>
      <p:ext uri="{BB962C8B-B14F-4D97-AF65-F5344CB8AC3E}">
        <p14:creationId xmlns:p14="http://schemas.microsoft.com/office/powerpoint/2010/main" val="5149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8833"/>
            <a:ext cx="1856220" cy="185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eta circular 17"/>
          <p:cNvSpPr/>
          <p:nvPr/>
        </p:nvSpPr>
        <p:spPr>
          <a:xfrm rot="13606951">
            <a:off x="1520837" y="1676141"/>
            <a:ext cx="5109509" cy="520283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12636"/>
              <a:gd name="adj5" fmla="val 125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873442" y="2483653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873442" y="3203732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905246" y="3955589"/>
            <a:ext cx="2376264" cy="619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07372" y="2283167"/>
            <a:ext cx="295232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580046" y="4705719"/>
            <a:ext cx="29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Gromming</a:t>
            </a:r>
            <a:endParaRPr lang="pt-BR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4844" y="3383740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ta para a direita 19"/>
          <p:cNvSpPr/>
          <p:nvPr/>
        </p:nvSpPr>
        <p:spPr>
          <a:xfrm>
            <a:off x="6416757" y="3542007"/>
            <a:ext cx="836770" cy="48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6164964" y="3953422"/>
            <a:ext cx="836770" cy="48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975613" y="455955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Estimation</a:t>
            </a:r>
            <a:endParaRPr lang="pt-BR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412" y="3383740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eta para baixo 15"/>
          <p:cNvSpPr/>
          <p:nvPr/>
        </p:nvSpPr>
        <p:spPr>
          <a:xfrm rot="10800000">
            <a:off x="3694341" y="3513682"/>
            <a:ext cx="554102" cy="573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3683304" y="2618851"/>
            <a:ext cx="576064" cy="46034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1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Define </a:t>
            </a:r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Scale</a:t>
            </a:r>
            <a:endParaRPr lang="pt-BR" dirty="0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436096" y="2060848"/>
            <a:ext cx="3456384" cy="4335760"/>
          </a:xfrm>
        </p:spPr>
        <p:txBody>
          <a:bodyPr>
            <a:normAutofit/>
          </a:bodyPr>
          <a:lstStyle/>
          <a:p>
            <a:r>
              <a:rPr lang="pt-BR" dirty="0" smtClean="0"/>
              <a:t>Define </a:t>
            </a:r>
            <a:r>
              <a:rPr lang="pt-BR" dirty="0" err="1" smtClean="0"/>
              <a:t>Scale</a:t>
            </a:r>
            <a:endParaRPr lang="pt-BR" dirty="0"/>
          </a:p>
          <a:p>
            <a:pPr lvl="1"/>
            <a:r>
              <a:rPr lang="pt-BR" dirty="0" err="1" smtClean="0"/>
              <a:t>Fixed</a:t>
            </a:r>
            <a:endParaRPr lang="pt-BR" dirty="0" smtClean="0"/>
          </a:p>
          <a:p>
            <a:pPr lvl="1"/>
            <a:r>
              <a:rPr lang="pt-BR" dirty="0" smtClean="0"/>
              <a:t>Discrete</a:t>
            </a:r>
          </a:p>
          <a:p>
            <a:r>
              <a:rPr lang="pt-BR" dirty="0" err="1" smtClean="0"/>
              <a:t>Elicit</a:t>
            </a:r>
            <a:r>
              <a:rPr lang="pt-BR" dirty="0" smtClean="0"/>
              <a:t> </a:t>
            </a:r>
            <a:r>
              <a:rPr lang="pt-BR" dirty="0" err="1" smtClean="0"/>
              <a:t>Scope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1"/>
            <a:r>
              <a:rPr lang="pt-BR" dirty="0" err="1" smtClean="0"/>
              <a:t>From</a:t>
            </a:r>
            <a:r>
              <a:rPr lang="pt-BR" dirty="0" smtClean="0"/>
              <a:t> Team</a:t>
            </a:r>
          </a:p>
          <a:p>
            <a:pPr lvl="2"/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 smtClean="0"/>
          </a:p>
          <a:p>
            <a:pPr lvl="1"/>
            <a:r>
              <a:rPr lang="pt-BR" dirty="0" smtClean="0"/>
              <a:t>From</a:t>
            </a:r>
            <a:r>
              <a:rPr lang="pt-BR" dirty="0"/>
              <a:t> </a:t>
            </a:r>
            <a:r>
              <a:rPr lang="pt-BR" dirty="0" smtClean="0"/>
              <a:t>Requirements</a:t>
            </a:r>
          </a:p>
          <a:p>
            <a:pPr lvl="2"/>
            <a:r>
              <a:rPr lang="pt-BR" dirty="0" smtClean="0"/>
              <a:t>Points per ...</a:t>
            </a:r>
          </a:p>
          <a:p>
            <a:pPr lvl="2"/>
            <a:r>
              <a:rPr lang="pt-BR" dirty="0" smtClean="0"/>
              <a:t> 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95536" y="2060848"/>
            <a:ext cx="46085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1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259632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907704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627784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5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3356248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4139952" y="2276872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13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395536" y="3437384"/>
            <a:ext cx="46085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611560" y="3653408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1259632" y="3653408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½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395536" y="4869160"/>
            <a:ext cx="4608512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331640" y="5062476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11560" y="5062476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?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808121" y="3676666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489114" y="3676666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4137186" y="3682977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137186" y="5062476"/>
            <a:ext cx="5760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π</a:t>
            </a:r>
          </a:p>
        </p:txBody>
      </p:sp>
    </p:spTree>
    <p:extLst>
      <p:ext uri="{BB962C8B-B14F-4D97-AF65-F5344CB8AC3E}">
        <p14:creationId xmlns:p14="http://schemas.microsoft.com/office/powerpoint/2010/main" val="9284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Repeat</a:t>
            </a:r>
            <a:r>
              <a:rPr lang="pt-BR" dirty="0" smtClean="0"/>
              <a:t> for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</a:t>
            </a:r>
            <a:r>
              <a:rPr lang="pt-BR" dirty="0" err="1" smtClean="0"/>
              <a:t>explains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endParaRPr lang="pt-BR" dirty="0" smtClean="0"/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Team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ask</a:t>
            </a:r>
            <a:r>
              <a:rPr lang="pt-BR" dirty="0" smtClean="0"/>
              <a:t> </a:t>
            </a:r>
            <a:r>
              <a:rPr lang="pt-BR" dirty="0" err="1" smtClean="0"/>
              <a:t>questions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PO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Team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secretly</a:t>
            </a:r>
            <a:endParaRPr lang="pt-BR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pt-BR" dirty="0" smtClean="0"/>
              <a:t>No </a:t>
            </a:r>
            <a:r>
              <a:rPr lang="pt-BR" dirty="0" err="1" smtClean="0"/>
              <a:t>Anchoring</a:t>
            </a:r>
            <a:r>
              <a:rPr lang="pt-BR" dirty="0" smtClean="0"/>
              <a:t> , No </a:t>
            </a:r>
            <a:r>
              <a:rPr lang="pt-BR" dirty="0" err="1" smtClean="0"/>
              <a:t>Dialog</a:t>
            </a:r>
            <a:endParaRPr lang="pt-BR" dirty="0" smtClean="0"/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Team </a:t>
            </a:r>
            <a:r>
              <a:rPr lang="pt-BR" dirty="0" err="1" smtClean="0"/>
              <a:t>members</a:t>
            </a:r>
            <a:r>
              <a:rPr lang="pt-BR" dirty="0" smtClean="0"/>
              <a:t> show </a:t>
            </a:r>
            <a:r>
              <a:rPr lang="pt-BR" dirty="0" err="1" smtClean="0"/>
              <a:t>selections</a:t>
            </a:r>
            <a:r>
              <a:rPr lang="pt-BR" dirty="0" smtClean="0"/>
              <a:t> </a:t>
            </a:r>
            <a:r>
              <a:rPr lang="pt-BR" dirty="0" err="1" smtClean="0"/>
              <a:t>simultaneously</a:t>
            </a:r>
            <a:endParaRPr lang="pt-BR" dirty="0" smtClean="0"/>
          </a:p>
          <a:p>
            <a:pPr lvl="2"/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selected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2"/>
            <a:r>
              <a:rPr lang="pt-BR" dirty="0" err="1" smtClean="0"/>
              <a:t>Else</a:t>
            </a:r>
            <a:r>
              <a:rPr lang="pt-BR" dirty="0" smtClean="0"/>
              <a:t> , </a:t>
            </a:r>
            <a:r>
              <a:rPr lang="pt-BR" dirty="0" err="1"/>
              <a:t>members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 smtClean="0"/>
              <a:t>secretly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endParaRPr lang="pt-BR" dirty="0" smtClean="0"/>
          </a:p>
          <a:p>
            <a:pPr lvl="3"/>
            <a:r>
              <a:rPr lang="pt-BR" dirty="0"/>
              <a:t>Team </a:t>
            </a:r>
            <a:r>
              <a:rPr lang="pt-BR" dirty="0" err="1"/>
              <a:t>members</a:t>
            </a:r>
            <a:r>
              <a:rPr lang="pt-BR" dirty="0"/>
              <a:t> show </a:t>
            </a:r>
            <a:r>
              <a:rPr lang="pt-BR" dirty="0" err="1"/>
              <a:t>selections</a:t>
            </a:r>
            <a:r>
              <a:rPr lang="pt-BR" dirty="0"/>
              <a:t> </a:t>
            </a:r>
            <a:r>
              <a:rPr lang="pt-BR" dirty="0" err="1" smtClean="0"/>
              <a:t>simultaneously</a:t>
            </a:r>
            <a:endParaRPr lang="pt-BR" dirty="0" smtClean="0"/>
          </a:p>
          <a:p>
            <a:pPr lvl="4"/>
            <a:r>
              <a:rPr lang="pt-BR" dirty="0" err="1"/>
              <a:t>If</a:t>
            </a:r>
            <a:r>
              <a:rPr lang="pt-BR" dirty="0"/>
              <a:t> The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story</a:t>
            </a:r>
            <a:r>
              <a:rPr lang="pt-BR" dirty="0"/>
              <a:t>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4"/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members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lower</a:t>
            </a:r>
            <a:r>
              <a:rPr lang="pt-BR" dirty="0" smtClean="0"/>
              <a:t> points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selections</a:t>
            </a:r>
            <a:r>
              <a:rPr lang="pt-BR" dirty="0" smtClean="0"/>
              <a:t>. Resume point 2.</a:t>
            </a:r>
            <a:endParaRPr lang="pt-BR" dirty="0"/>
          </a:p>
          <a:p>
            <a:pPr lvl="3"/>
            <a:endParaRPr lang="pt-BR" dirty="0"/>
          </a:p>
          <a:p>
            <a:pPr lvl="3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/>
          <p:cNvSpPr/>
          <p:nvPr/>
        </p:nvSpPr>
        <p:spPr>
          <a:xfrm>
            <a:off x="5580112" y="2132856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en-US" noProof="0" dirty="0" smtClean="0"/>
              <a:t>All Things Agile</a:t>
            </a:r>
            <a:endParaRPr lang="en-US" noProof="0" dirty="0"/>
          </a:p>
        </p:txBody>
      </p:sp>
      <p:sp>
        <p:nvSpPr>
          <p:cNvPr id="16" name="Elipse 15"/>
          <p:cNvSpPr/>
          <p:nvPr/>
        </p:nvSpPr>
        <p:spPr>
          <a:xfrm>
            <a:off x="1728826" y="2924944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 </a:t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1" name="Elipse 10"/>
          <p:cNvSpPr/>
          <p:nvPr/>
        </p:nvSpPr>
        <p:spPr>
          <a:xfrm>
            <a:off x="487963" y="1124744"/>
            <a:ext cx="8476525" cy="554461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268760"/>
            <a:ext cx="199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Agile </a:t>
            </a:r>
          </a:p>
          <a:p>
            <a:r>
              <a:rPr lang="en-US" dirty="0" smtClean="0"/>
              <a:t>Engineering</a:t>
            </a:r>
          </a:p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17" name="Elipse 16"/>
          <p:cNvSpPr/>
          <p:nvPr/>
        </p:nvSpPr>
        <p:spPr>
          <a:xfrm>
            <a:off x="3449789" y="1412776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18" name="Elipse 17"/>
          <p:cNvSpPr/>
          <p:nvPr/>
        </p:nvSpPr>
        <p:spPr>
          <a:xfrm>
            <a:off x="169302" y="3581400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1568981" y="1376772"/>
            <a:ext cx="2448272" cy="226825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20" name="Elipse 19"/>
          <p:cNvSpPr/>
          <p:nvPr/>
        </p:nvSpPr>
        <p:spPr>
          <a:xfrm>
            <a:off x="5283760" y="3545396"/>
            <a:ext cx="2448272" cy="226825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6444208" y="2924944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Driven Development</a:t>
            </a:r>
            <a:endParaRPr lang="en-US" dirty="0"/>
          </a:p>
        </p:txBody>
      </p:sp>
      <p:sp>
        <p:nvSpPr>
          <p:cNvPr id="22" name="Elipse 21"/>
          <p:cNvSpPr/>
          <p:nvPr/>
        </p:nvSpPr>
        <p:spPr>
          <a:xfrm>
            <a:off x="4017253" y="4437112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</a:p>
          <a:p>
            <a:pPr algn="ctr"/>
            <a:r>
              <a:rPr lang="en-US" dirty="0" smtClean="0"/>
              <a:t>Driven Development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4267143" y="2299802"/>
            <a:ext cx="2448272" cy="226825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24" name="Elipse 23"/>
          <p:cNvSpPr/>
          <p:nvPr/>
        </p:nvSpPr>
        <p:spPr>
          <a:xfrm>
            <a:off x="3383868" y="3410998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Code Ownership</a:t>
            </a:r>
            <a:endParaRPr lang="en-US" dirty="0"/>
          </a:p>
        </p:txBody>
      </p:sp>
      <p:sp>
        <p:nvSpPr>
          <p:cNvPr id="15" name="Elipse 14"/>
          <p:cNvSpPr/>
          <p:nvPr/>
        </p:nvSpPr>
        <p:spPr>
          <a:xfrm>
            <a:off x="5155530" y="1232756"/>
            <a:ext cx="2160240" cy="201622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 Programing</a:t>
            </a:r>
            <a:endParaRPr lang="en-US" dirty="0"/>
          </a:p>
        </p:txBody>
      </p:sp>
      <p:sp>
        <p:nvSpPr>
          <p:cNvPr id="25" name="Elipse 24"/>
          <p:cNvSpPr/>
          <p:nvPr/>
        </p:nvSpPr>
        <p:spPr>
          <a:xfrm>
            <a:off x="683568" y="2299802"/>
            <a:ext cx="2448272" cy="226825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26" name="Elipse 25"/>
          <p:cNvSpPr/>
          <p:nvPr/>
        </p:nvSpPr>
        <p:spPr>
          <a:xfrm>
            <a:off x="1979712" y="4365104"/>
            <a:ext cx="2304256" cy="223224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Estimate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Planning </a:t>
            </a:r>
            <a:r>
              <a:rPr lang="pt-BR" dirty="0" err="1" smtClean="0"/>
              <a:t>Poker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Hotel Guest I want to create a Reservation for a period of time. Receive confirmation by email</a:t>
            </a:r>
          </a:p>
          <a:p>
            <a:r>
              <a:rPr lang="en-US" dirty="0" smtClean="0"/>
              <a:t>As an Hotel Clerk I want to list free Rooms in a range of dates, in order to create a VIP Reservation. </a:t>
            </a:r>
          </a:p>
          <a:p>
            <a:r>
              <a:rPr lang="en-US" dirty="0" smtClean="0"/>
              <a:t>As an anonymous user I want to login providing my username and password. </a:t>
            </a:r>
          </a:p>
          <a:p>
            <a:r>
              <a:rPr lang="en-US" dirty="0" smtClean="0"/>
              <a:t>As an anonymous hotel guest I want to create a login account, in order to manage my reservations.</a:t>
            </a:r>
          </a:p>
          <a:p>
            <a:r>
              <a:rPr lang="en-US" dirty="0" smtClean="0"/>
              <a:t>As a hotel guest I want to access my room’s bill.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Release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 Goals for the release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Number of Sprints </a:t>
            </a:r>
          </a:p>
          <a:p>
            <a:pPr marL="880110" lvl="1" indent="-514350"/>
            <a:r>
              <a:rPr lang="en-US" dirty="0" smtClean="0"/>
              <a:t>This indirectly define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Elicit stories that achieve the Goal</a:t>
            </a:r>
          </a:p>
          <a:p>
            <a:pPr marL="880110" lvl="1" indent="-514350"/>
            <a:r>
              <a:rPr lang="en-US" dirty="0" smtClean="0"/>
              <a:t>Put them in the Release Backlog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Size (if absent)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Value (if absent)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(Re)Prioritize</a:t>
            </a:r>
          </a:p>
          <a:p>
            <a:pPr lvl="1"/>
            <a:r>
              <a:rPr lang="en-US" dirty="0" smtClean="0"/>
              <a:t>Move to next release if necessary</a:t>
            </a:r>
          </a:p>
          <a:p>
            <a:pPr lvl="1"/>
            <a:r>
              <a:rPr lang="en-US" dirty="0" smtClean="0"/>
              <a:t>Move to backlog if no release can be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Goal(s) if necessary (resume 3)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68" y="731515"/>
            <a:ext cx="18669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1" y="177281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97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Sprint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1" y="177281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2160" y="764704"/>
            <a:ext cx="1856220" cy="185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 Defines Goals for the Sprint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Defines Sprint Budget</a:t>
            </a:r>
          </a:p>
          <a:p>
            <a:pPr marL="880110" lvl="1" indent="-514350"/>
            <a:r>
              <a:rPr lang="en-US" dirty="0" smtClean="0"/>
              <a:t>Justifications can be offered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 adds stories to sprint until budget is reached</a:t>
            </a:r>
          </a:p>
          <a:p>
            <a:pPr lvl="1"/>
            <a:r>
              <a:rPr lang="en-US" dirty="0"/>
              <a:t>Cannot explode budget</a:t>
            </a:r>
          </a:p>
          <a:p>
            <a:pPr lvl="1"/>
            <a:r>
              <a:rPr lang="en-US" dirty="0"/>
              <a:t>PO revisits </a:t>
            </a:r>
            <a:r>
              <a:rPr lang="en-US" dirty="0" smtClean="0"/>
              <a:t>stories </a:t>
            </a:r>
            <a:r>
              <a:rPr lang="en-US" dirty="0"/>
              <a:t>goals and acceptance </a:t>
            </a:r>
            <a:r>
              <a:rPr lang="en-US" dirty="0" smtClean="0"/>
              <a:t>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 adds slack stories</a:t>
            </a:r>
          </a:p>
          <a:p>
            <a:pPr lvl="1"/>
            <a:r>
              <a:rPr lang="en-US" dirty="0"/>
              <a:t>2 or 3 points worth </a:t>
            </a:r>
            <a:r>
              <a:rPr lang="en-US" dirty="0" smtClean="0"/>
              <a:t>depending on sprint size and previous velocities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347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Budget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Number of Team members</a:t>
            </a:r>
          </a:p>
          <a:p>
            <a:r>
              <a:rPr lang="en-US" dirty="0" smtClean="0"/>
              <a:t>Consider Each members Allocation ( full time, part-time)</a:t>
            </a:r>
          </a:p>
          <a:p>
            <a:pPr lvl="1"/>
            <a:r>
              <a:rPr lang="en-US" dirty="0" smtClean="0"/>
              <a:t>Team members can work in other projects</a:t>
            </a:r>
          </a:p>
          <a:p>
            <a:pPr lvl="1"/>
            <a:r>
              <a:rPr lang="en-US" dirty="0" smtClean="0"/>
              <a:t>Consider vacations</a:t>
            </a:r>
          </a:p>
          <a:p>
            <a:pPr lvl="1"/>
            <a:r>
              <a:rPr lang="en-US" dirty="0" smtClean="0"/>
              <a:t>Consider personal matters (1 day off to see the doctor)</a:t>
            </a:r>
          </a:p>
          <a:p>
            <a:pPr marL="484632" indent="-457200"/>
            <a:r>
              <a:rPr lang="en-US" dirty="0" smtClean="0"/>
              <a:t>Consider previous Velocity</a:t>
            </a:r>
          </a:p>
          <a:p>
            <a:pPr marL="850392" lvl="1" indent="-457200"/>
            <a:r>
              <a:rPr lang="en-US" dirty="0" smtClean="0"/>
              <a:t>Consider the velocity of previous sprints</a:t>
            </a:r>
          </a:p>
          <a:p>
            <a:pPr marL="850392" lvl="1" indent="-457200"/>
            <a:r>
              <a:rPr lang="en-US" dirty="0" smtClean="0"/>
              <a:t>Consider the variation of velocities</a:t>
            </a:r>
          </a:p>
          <a:p>
            <a:pPr marL="850392" lvl="1" indent="-457200"/>
            <a:r>
              <a:rPr lang="en-US" dirty="0" smtClean="0"/>
              <a:t>Do not consider using the best velocity (false optimism)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06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Estimate</a:t>
            </a:r>
            <a:r>
              <a:rPr lang="pt-BR" dirty="0" smtClean="0"/>
              <a:t> </a:t>
            </a:r>
            <a:r>
              <a:rPr lang="pt-BR" dirty="0" err="1" smtClean="0"/>
              <a:t>Possible</a:t>
            </a:r>
            <a:r>
              <a:rPr lang="pt-BR" dirty="0" smtClean="0"/>
              <a:t> </a:t>
            </a:r>
            <a:r>
              <a:rPr lang="pt-BR" dirty="0" err="1" smtClean="0"/>
              <a:t>Velocity</a:t>
            </a:r>
            <a:r>
              <a:rPr lang="pt-BR" dirty="0" smtClean="0"/>
              <a:t>/Budget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43738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When SP = 1 Ideal Day</a:t>
                </a:r>
              </a:p>
              <a:p>
                <a:pPr lvl="1"/>
                <a:r>
                  <a:rPr lang="pt-BR" dirty="0" err="1" smtClean="0"/>
                  <a:t>Consider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how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many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developers</a:t>
                </a:r>
                <a:endParaRPr lang="pt-BR" dirty="0" smtClean="0"/>
              </a:p>
              <a:p>
                <a:pPr lvl="1"/>
                <a:r>
                  <a:rPr lang="pt-BR" dirty="0" err="1"/>
                  <a:t>Consider</a:t>
                </a:r>
                <a:r>
                  <a:rPr lang="pt-BR" dirty="0"/>
                  <a:t> </a:t>
                </a:r>
                <a:r>
                  <a:rPr lang="pt-BR" dirty="0" err="1"/>
                  <a:t>days</a:t>
                </a:r>
                <a:r>
                  <a:rPr lang="pt-BR" dirty="0"/>
                  <a:t> in </a:t>
                </a:r>
                <a:r>
                  <a:rPr lang="pt-BR" dirty="0" err="1"/>
                  <a:t>Period</a:t>
                </a:r>
                <a:r>
                  <a:rPr lang="pt-BR" dirty="0"/>
                  <a:t> </a:t>
                </a:r>
              </a:p>
              <a:p>
                <a:pPr lvl="1"/>
                <a:r>
                  <a:rPr lang="pt-BR" dirty="0" err="1" smtClean="0"/>
                  <a:t>Consider</a:t>
                </a:r>
                <a:r>
                  <a:rPr lang="pt-BR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ime </a:t>
                </a:r>
                <a:r>
                  <a:rPr lang="pt-BR" dirty="0" err="1" smtClean="0"/>
                  <a:t>allocation</a:t>
                </a:r>
                <a:r>
                  <a:rPr lang="pt-BR" dirty="0" smtClean="0"/>
                  <a:t> (A , in </a:t>
                </a:r>
                <a:r>
                  <a:rPr lang="pt-BR" dirty="0" err="1" smtClean="0"/>
                  <a:t>days</a:t>
                </a:r>
                <a:r>
                  <a:rPr lang="pt-BR" dirty="0" smtClean="0"/>
                  <a:t>)</a:t>
                </a:r>
                <a:endParaRPr lang="pt-BR" dirty="0"/>
              </a:p>
              <a:p>
                <a:pPr lvl="1"/>
                <a:r>
                  <a:rPr lang="pt-BR" dirty="0" err="1" smtClean="0"/>
                  <a:t>Consider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team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member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focus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factor</a:t>
                </a:r>
                <a:r>
                  <a:rPr lang="pt-BR" dirty="0" smtClean="0"/>
                  <a:t> (F, in %)</a:t>
                </a:r>
              </a:p>
              <a:p>
                <a:pPr lvl="2"/>
                <a:r>
                  <a:rPr lang="pt-BR" dirty="0" smtClean="0"/>
                  <a:t>Normal : 6/8 (= productive hours / available hours)</a:t>
                </a:r>
              </a:p>
              <a:p>
                <a:pPr lvl="1"/>
                <a:r>
                  <a:rPr lang="pt-BR" dirty="0" err="1" smtClean="0"/>
                  <a:t>Possible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Velocity</a:t>
                </a:r>
                <a:r>
                  <a:rPr lang="pt-BR" dirty="0" smtClean="0"/>
                  <a:t> = P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dirty="0" err="1" smtClean="0"/>
                  <a:t>When</a:t>
                </a:r>
                <a:r>
                  <a:rPr lang="pt-BR" dirty="0" smtClean="0"/>
                  <a:t> SP =/= 1 Ideal Day</a:t>
                </a:r>
              </a:p>
              <a:p>
                <a:pPr lvl="1"/>
                <a:r>
                  <a:rPr lang="pt-BR" dirty="0" err="1" smtClean="0"/>
                  <a:t>Run</a:t>
                </a:r>
                <a:r>
                  <a:rPr lang="pt-BR" dirty="0" smtClean="0"/>
                  <a:t> some </a:t>
                </a:r>
                <a:r>
                  <a:rPr lang="pt-BR" dirty="0" err="1" smtClean="0"/>
                  <a:t>sprint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measure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real </a:t>
                </a:r>
                <a:r>
                  <a:rPr lang="pt-BR" dirty="0" err="1" smtClean="0"/>
                  <a:t>Velocity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Extrapolate the possible Velocity using the measurements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4373840"/>
              </a:xfrm>
              <a:blipFill rotWithShape="0">
                <a:blip r:embed="rId2"/>
                <a:stretch>
                  <a:fillRect l="-74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8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and Focus Factor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Sprint Velocity – Sum of Sizes of the Stories marked “Done” at the end of a sprint </a:t>
            </a:r>
          </a:p>
          <a:p>
            <a:pPr lvl="1"/>
            <a:r>
              <a:rPr lang="en-US" dirty="0" smtClean="0"/>
              <a:t>Definition of “Done” is predefined before a sprint and influences the size of the story. </a:t>
            </a:r>
          </a:p>
          <a:p>
            <a:r>
              <a:rPr lang="en-US" dirty="0"/>
              <a:t>Sprint </a:t>
            </a:r>
            <a:r>
              <a:rPr lang="en-US" dirty="0" smtClean="0"/>
              <a:t>Budget – Quantity of Story Points the Team considers appropriated for the Sprint Backlog before it is defined </a:t>
            </a:r>
          </a:p>
          <a:p>
            <a:pPr lvl="1"/>
            <a:r>
              <a:rPr lang="en-US" dirty="0" smtClean="0"/>
              <a:t>Normally the Velocity of previous Sprint</a:t>
            </a:r>
          </a:p>
          <a:p>
            <a:r>
              <a:rPr lang="en-US" dirty="0" smtClean="0"/>
              <a:t>Sprint Factor of Focus  = Velocity / Budget </a:t>
            </a:r>
          </a:p>
          <a:p>
            <a:pPr lvl="1"/>
            <a:r>
              <a:rPr lang="en-US" dirty="0" smtClean="0"/>
              <a:t>Should be 100% or more. </a:t>
            </a:r>
          </a:p>
          <a:p>
            <a:pPr lvl="1"/>
            <a:r>
              <a:rPr lang="en-US" dirty="0" smtClean="0"/>
              <a:t>Less than 75% represents severe impediments</a:t>
            </a:r>
          </a:p>
        </p:txBody>
      </p:sp>
    </p:spTree>
    <p:extLst>
      <p:ext uri="{BB962C8B-B14F-4D97-AF65-F5344CB8AC3E}">
        <p14:creationId xmlns:p14="http://schemas.microsoft.com/office/powerpoint/2010/main" val="42804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dirty="0" smtClean="0"/>
              <a:t>Sprint Work Breakdown</a:t>
            </a:r>
            <a:endParaRPr lang="en-US" dirty="0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97576"/>
          </a:xfrm>
        </p:spPr>
        <p:txBody>
          <a:bodyPr/>
          <a:lstStyle/>
          <a:p>
            <a:pPr lvl="1"/>
            <a:r>
              <a:rPr lang="en-US" dirty="0" smtClean="0"/>
              <a:t>Team members break stories in tasks</a:t>
            </a:r>
          </a:p>
          <a:p>
            <a:pPr lvl="1"/>
            <a:r>
              <a:rPr lang="en-US" dirty="0" smtClean="0"/>
              <a:t>Each task containing a duration estimation in hours</a:t>
            </a:r>
          </a:p>
          <a:p>
            <a:pPr lvl="1"/>
            <a:r>
              <a:rPr lang="en-US" dirty="0" smtClean="0"/>
              <a:t>Each task virtually assigned to a team member</a:t>
            </a:r>
          </a:p>
          <a:p>
            <a:pPr lvl="1"/>
            <a:r>
              <a:rPr lang="en-US" dirty="0" smtClean="0"/>
              <a:t>Sum of all task durations initializes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2771800" y="393305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771800" y="623731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27784" y="422108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60996" y="403642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all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Kanban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(</a:t>
            </a:r>
            <a:r>
              <a:rPr lang="pt-BR" dirty="0" err="1" smtClean="0"/>
              <a:t>Execution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2" descr="http://www.methodsandtools.com/archive/attread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2688" cy="4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03648" y="2159481"/>
            <a:ext cx="13366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Sprint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9032"/>
            <a:ext cx="8229600" cy="1143000"/>
          </a:xfrm>
        </p:spPr>
        <p:txBody>
          <a:bodyPr/>
          <a:lstStyle/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Taxomony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5722" y="2061714"/>
            <a:ext cx="4016935" cy="40315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0617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S-123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779912" y="2102364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49327" y="2091764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99446" y="2743760"/>
            <a:ext cx="3030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hotel guest I want to reschedule my reservation, with no extra expense, in order to maintain interest in hotel services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Acceptance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4766955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The Guest must be logged in</a:t>
            </a:r>
            <a:br>
              <a:rPr lang="pt-BR" sz="1400" dirty="0" smtClean="0"/>
            </a:br>
            <a:r>
              <a:rPr lang="pt-BR" sz="1400" dirty="0" smtClean="0"/>
              <a:t>It is not possible to reschedule for a past date</a:t>
            </a:r>
          </a:p>
          <a:p>
            <a:r>
              <a:rPr lang="pt-BR" sz="1400" dirty="0" smtClean="0"/>
              <a:t>The </a:t>
            </a:r>
            <a:r>
              <a:rPr lang="pt-BR" sz="1400" dirty="0" err="1" smtClean="0"/>
              <a:t>Guest</a:t>
            </a:r>
            <a:r>
              <a:rPr lang="pt-BR" sz="1400" dirty="0" smtClean="0"/>
              <a:t> </a:t>
            </a:r>
            <a:r>
              <a:rPr lang="pt-BR" sz="1400" dirty="0" err="1" smtClean="0"/>
              <a:t>can</a:t>
            </a:r>
            <a:r>
              <a:rPr lang="pt-BR" sz="1400" dirty="0" smtClean="0"/>
              <a:t> </a:t>
            </a:r>
            <a:r>
              <a:rPr lang="pt-BR" sz="1400" dirty="0" err="1" smtClean="0"/>
              <a:t>only</a:t>
            </a:r>
            <a:r>
              <a:rPr lang="pt-BR" sz="1400" dirty="0" smtClean="0"/>
              <a:t> </a:t>
            </a:r>
            <a:r>
              <a:rPr lang="pt-BR" sz="1400" dirty="0" err="1" smtClean="0"/>
              <a:t>change</a:t>
            </a:r>
            <a:r>
              <a:rPr lang="pt-BR" sz="1400" dirty="0" smtClean="0"/>
              <a:t> </a:t>
            </a:r>
            <a:r>
              <a:rPr lang="pt-BR" sz="1400" dirty="0" err="1" smtClean="0"/>
              <a:t>his</a:t>
            </a:r>
            <a:r>
              <a:rPr lang="pt-BR" sz="1400" dirty="0" smtClean="0"/>
              <a:t> </a:t>
            </a:r>
            <a:r>
              <a:rPr lang="pt-BR" sz="1400" dirty="0" err="1" smtClean="0"/>
              <a:t>reservation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4838507" y="2061714"/>
            <a:ext cx="4016935" cy="40315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932040" y="21306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T-123-3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956376" y="2160667"/>
            <a:ext cx="720080" cy="67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16 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245454" y="3111133"/>
            <a:ext cx="303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web page </a:t>
            </a:r>
            <a:endParaRPr lang="en-US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076056" y="5517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Denis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236296" y="1228110"/>
            <a:ext cx="17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time</a:t>
            </a:r>
            <a:endParaRPr lang="en-US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236296" y="1597442"/>
            <a:ext cx="1619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236296" y="1597442"/>
            <a:ext cx="720080" cy="56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436096" y="13407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to do ?</a:t>
            </a:r>
            <a:endParaRPr lang="en-US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5245454" y="1710100"/>
            <a:ext cx="170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245454" y="1710100"/>
            <a:ext cx="694698" cy="140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923928" y="6381328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Assigned to </a:t>
            </a:r>
            <a:endParaRPr lang="en-US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3779912" y="675066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5508104" y="5886564"/>
            <a:ext cx="21602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275856" y="1412776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3109367" y="1782108"/>
            <a:ext cx="1822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4932040" y="1782108"/>
            <a:ext cx="144016" cy="348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 (Execution)</a:t>
            </a:r>
            <a:endParaRPr lang="en-US" dirty="0"/>
          </a:p>
        </p:txBody>
      </p:sp>
      <p:pic>
        <p:nvPicPr>
          <p:cNvPr id="1026" name="Picture 2" descr="http://lookforwardconsulting.com/wp-content/uploads/2010/10/Figur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6148"/>
            <a:ext cx="7488832" cy="462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16200000">
            <a:off x="-404291" y="4022989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Remaining Effort (hours)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1107431" y="6073266"/>
            <a:ext cx="92681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635896" y="6289290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Day (at end)</a:t>
            </a:r>
            <a:endParaRPr lang="en-US" dirty="0"/>
          </a:p>
        </p:txBody>
      </p:sp>
      <p:sp>
        <p:nvSpPr>
          <p:cNvPr id="3" name="Elipse 2"/>
          <p:cNvSpPr/>
          <p:nvPr/>
        </p:nvSpPr>
        <p:spPr>
          <a:xfrm>
            <a:off x="4994205" y="3068959"/>
            <a:ext cx="720080" cy="720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en-US" noProof="0" dirty="0" smtClean="0"/>
              <a:t>All </a:t>
            </a:r>
            <a:r>
              <a:rPr lang="en-US" dirty="0"/>
              <a:t>T</a:t>
            </a:r>
            <a:r>
              <a:rPr lang="en-US" noProof="0" dirty="0" err="1" smtClean="0"/>
              <a:t>hings</a:t>
            </a:r>
            <a:r>
              <a:rPr lang="en-US" noProof="0" dirty="0" smtClean="0"/>
              <a:t> Agile</a:t>
            </a:r>
            <a:endParaRPr lang="en-US" noProof="0" dirty="0"/>
          </a:p>
        </p:txBody>
      </p:sp>
      <p:sp>
        <p:nvSpPr>
          <p:cNvPr id="5" name="Elipse 4"/>
          <p:cNvSpPr/>
          <p:nvPr/>
        </p:nvSpPr>
        <p:spPr>
          <a:xfrm>
            <a:off x="550381" y="2916471"/>
            <a:ext cx="2160240" cy="18362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Kanban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162012" y="1412775"/>
            <a:ext cx="1980220" cy="185337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123728" y="827657"/>
            <a:ext cx="2037008" cy="18002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XP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527884" y="1207109"/>
            <a:ext cx="1944216" cy="170936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4499992" y="1556792"/>
            <a:ext cx="2304256" cy="19442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444208" y="980728"/>
            <a:ext cx="2520280" cy="20882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Unified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300192" y="2348880"/>
            <a:ext cx="2520280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1727684" y="2276872"/>
            <a:ext cx="3342568" cy="295232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E</a:t>
            </a:r>
            <a:r>
              <a:rPr lang="pt-BR" dirty="0" err="1" smtClean="0"/>
              <a:t>ngineering</a:t>
            </a:r>
            <a:endParaRPr lang="pt-BR" dirty="0" smtClean="0"/>
          </a:p>
          <a:p>
            <a:pPr algn="ctr"/>
            <a:r>
              <a:rPr lang="pt-BR" dirty="0" err="1" smtClean="0"/>
              <a:t>Practices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6444208" y="836712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323546" y="4293096"/>
            <a:ext cx="2520280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Waterfall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283968" y="3140968"/>
            <a:ext cx="2232248" cy="176419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Adaptative</a:t>
            </a:r>
            <a:r>
              <a:rPr lang="pt-BR" dirty="0" smtClean="0"/>
              <a:t> Software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851920" y="4437112"/>
            <a:ext cx="2196244" cy="19442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Clear</a:t>
            </a:r>
            <a:r>
              <a:rPr lang="pt-BR" dirty="0" err="1"/>
              <a:t>r</a:t>
            </a:r>
            <a:r>
              <a:rPr lang="pt-BR" dirty="0" err="1" smtClean="0"/>
              <a:t>oom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1162012" y="4149080"/>
            <a:ext cx="1980220" cy="19442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Crystal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2555776" y="4752675"/>
            <a:ext cx="1944216" cy="17726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TSP/PSP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9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shows software working</a:t>
            </a:r>
          </a:p>
          <a:p>
            <a:pPr lvl="1"/>
            <a:r>
              <a:rPr lang="en-US" dirty="0" smtClean="0"/>
              <a:t>According to acceptance criteria</a:t>
            </a:r>
          </a:p>
          <a:p>
            <a:pPr lvl="1"/>
            <a:r>
              <a:rPr lang="en-US" dirty="0" smtClean="0"/>
              <a:t>Team shows impediments</a:t>
            </a:r>
          </a:p>
          <a:p>
            <a:r>
              <a:rPr lang="en-US" dirty="0" smtClean="0"/>
              <a:t>Product Owner marks stories as “Done”</a:t>
            </a:r>
          </a:p>
          <a:p>
            <a:pPr lvl="1"/>
            <a:r>
              <a:rPr lang="en-US" dirty="0" smtClean="0"/>
              <a:t>The stories not done go back to the top of the backlog</a:t>
            </a:r>
          </a:p>
          <a:p>
            <a:r>
              <a:rPr lang="en-US" dirty="0" smtClean="0"/>
              <a:t>Measure Velocity</a:t>
            </a:r>
          </a:p>
          <a:p>
            <a:pPr lvl="1"/>
            <a:r>
              <a:rPr lang="en-US" dirty="0" smtClean="0"/>
              <a:t>Velocity = Sum of Size of Stories Done</a:t>
            </a:r>
          </a:p>
          <a:p>
            <a:r>
              <a:rPr lang="en-US" dirty="0" smtClean="0"/>
              <a:t>Product Owner and Teams dialog about impediments</a:t>
            </a:r>
          </a:p>
          <a:p>
            <a:pPr lvl="1"/>
            <a:r>
              <a:rPr lang="en-US" dirty="0" smtClean="0"/>
              <a:t>Impediments are put in the Impediments Backlog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1" y="177281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2160" y="764704"/>
            <a:ext cx="1856220" cy="185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04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7343671" cy="4389120"/>
          </a:xfrm>
        </p:spPr>
        <p:txBody>
          <a:bodyPr/>
          <a:lstStyle/>
          <a:p>
            <a:r>
              <a:rPr lang="en-US" dirty="0" smtClean="0"/>
              <a:t>Product Owner  and Stakeholders </a:t>
            </a:r>
          </a:p>
          <a:p>
            <a:pPr lvl="1"/>
            <a:r>
              <a:rPr lang="en-US" dirty="0" smtClean="0"/>
              <a:t>Dialog about Impediments backlog, Defect Backlog and new Stories </a:t>
            </a:r>
          </a:p>
          <a:p>
            <a:pPr lvl="1"/>
            <a:r>
              <a:rPr lang="en-US" dirty="0"/>
              <a:t>Dialog </a:t>
            </a:r>
            <a:r>
              <a:rPr lang="en-US" dirty="0" smtClean="0"/>
              <a:t>about Sprint Velocity and estimations for future sprints and impacts on the Release</a:t>
            </a:r>
          </a:p>
          <a:p>
            <a:pPr lvl="2"/>
            <a:r>
              <a:rPr lang="en-US" dirty="0" smtClean="0"/>
              <a:t>Some grooming will be necessary at this point</a:t>
            </a:r>
          </a:p>
          <a:p>
            <a:pPr lvl="1"/>
            <a:r>
              <a:rPr lang="en-US" dirty="0" smtClean="0"/>
              <a:t>Establish stories for Sprint N+2</a:t>
            </a:r>
          </a:p>
          <a:p>
            <a:pPr lvl="2"/>
            <a:r>
              <a:rPr lang="en-US" dirty="0" smtClean="0"/>
              <a:t>The next sprint should already be prepared</a:t>
            </a:r>
          </a:p>
          <a:p>
            <a:pPr lvl="2"/>
            <a:r>
              <a:rPr lang="en-US" dirty="0" smtClean="0"/>
              <a:t>The Release Review should be one or more sprints ahead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68" y="731515"/>
            <a:ext cx="18669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1" y="1772816"/>
            <a:ext cx="1331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21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Agile is Adaptive, but not instantaneously Adaptive</a:t>
            </a:r>
          </a:p>
          <a:p>
            <a:pPr lvl="1"/>
            <a:r>
              <a:rPr lang="en-US" dirty="0" smtClean="0"/>
              <a:t>The time between when a story is created and implemented should be more that one sprint</a:t>
            </a:r>
          </a:p>
          <a:p>
            <a:r>
              <a:rPr lang="en-US" dirty="0" smtClean="0"/>
              <a:t>Agile is not </a:t>
            </a:r>
            <a:r>
              <a:rPr lang="en-US" i="1" dirty="0" smtClean="0"/>
              <a:t>ad doc,</a:t>
            </a:r>
            <a:r>
              <a:rPr lang="en-US" dirty="0" smtClean="0"/>
              <a:t> go horse , cowboy style</a:t>
            </a:r>
          </a:p>
          <a:p>
            <a:pPr lvl="1"/>
            <a:r>
              <a:rPr lang="en-US" dirty="0" smtClean="0"/>
              <a:t>Involves measuring and using measurements to decide</a:t>
            </a:r>
          </a:p>
          <a:p>
            <a:pPr lvl="1"/>
            <a:r>
              <a:rPr lang="en-US" dirty="0" smtClean="0"/>
              <a:t>Measurements are often dynamic, on the spot or automated</a:t>
            </a:r>
          </a:p>
          <a:p>
            <a:r>
              <a:rPr lang="en-US" dirty="0" smtClean="0"/>
              <a:t>Quality is the main drive of sustainability</a:t>
            </a:r>
          </a:p>
          <a:p>
            <a:pPr lvl="1"/>
            <a:r>
              <a:rPr lang="en-US" dirty="0" smtClean="0"/>
              <a:t>Value must be delivered often, but that is not possible if defects take all the space in the backlog</a:t>
            </a:r>
          </a:p>
          <a:p>
            <a:r>
              <a:rPr lang="en-US" dirty="0" smtClean="0"/>
              <a:t>Agile is not easy</a:t>
            </a:r>
          </a:p>
          <a:p>
            <a:pPr lvl="1"/>
            <a:r>
              <a:rPr lang="en-US" dirty="0" smtClean="0"/>
              <a:t>PO must constantly communicate with Stakeholders, not only at the end of a sprint. The PO must be several step ahead of Team. Story supply must be permanent.</a:t>
            </a:r>
          </a:p>
          <a:p>
            <a:pPr lvl="1"/>
            <a:r>
              <a:rPr lang="en-US" dirty="0" smtClean="0"/>
              <a:t>Team should be self-managed and that is a cultural challenge </a:t>
            </a:r>
          </a:p>
        </p:txBody>
      </p:sp>
    </p:spTree>
    <p:extLst>
      <p:ext uri="{BB962C8B-B14F-4D97-AF65-F5344CB8AC3E}">
        <p14:creationId xmlns:p14="http://schemas.microsoft.com/office/powerpoint/2010/main" val="611223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err="1" smtClean="0"/>
              <a:t>Agile</a:t>
            </a:r>
            <a:r>
              <a:rPr lang="pt-BR" sz="2000" dirty="0" smtClean="0"/>
              <a:t> </a:t>
            </a:r>
            <a:r>
              <a:rPr lang="pt-BR" sz="2000" dirty="0" err="1" smtClean="0"/>
              <a:t>Estimation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Planning </a:t>
            </a:r>
          </a:p>
          <a:p>
            <a:pPr marL="393192" lvl="1" indent="0">
              <a:buNone/>
            </a:pPr>
            <a:r>
              <a:rPr lang="pt-BR" sz="1400" i="1" dirty="0" smtClean="0"/>
              <a:t>Mike Cohn </a:t>
            </a:r>
            <a:r>
              <a:rPr lang="pt-BR" sz="1400" i="1" dirty="0" err="1" smtClean="0"/>
              <a:t>Boehm</a:t>
            </a:r>
            <a:r>
              <a:rPr lang="pt-BR" sz="1400" i="1" dirty="0" smtClean="0"/>
              <a:t>, Richard Turner, </a:t>
            </a:r>
            <a:r>
              <a:rPr lang="pt-BR" sz="1400" dirty="0" smtClean="0"/>
              <a:t>Prentice Hall</a:t>
            </a:r>
            <a:endParaRPr lang="pt-BR" sz="1800" dirty="0" smtClean="0"/>
          </a:p>
          <a:p>
            <a:r>
              <a:rPr lang="pt-BR" sz="2000" dirty="0" err="1" smtClean="0"/>
              <a:t>Balancing</a:t>
            </a:r>
            <a:r>
              <a:rPr lang="pt-BR" sz="2000" dirty="0" smtClean="0"/>
              <a:t> </a:t>
            </a:r>
            <a:r>
              <a:rPr lang="pt-BR" sz="2000" dirty="0" err="1" smtClean="0"/>
              <a:t>Agile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Discipline</a:t>
            </a:r>
          </a:p>
          <a:p>
            <a:pPr marL="393192" lvl="1" indent="0">
              <a:buNone/>
            </a:pPr>
            <a:r>
              <a:rPr lang="pt-BR" sz="1400" i="1" dirty="0" smtClean="0"/>
              <a:t>Barry </a:t>
            </a:r>
            <a:r>
              <a:rPr lang="pt-BR" sz="1400" i="1" dirty="0" err="1" smtClean="0"/>
              <a:t>Boehm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and</a:t>
            </a:r>
            <a:r>
              <a:rPr lang="pt-BR" sz="1400" i="1" dirty="0" smtClean="0"/>
              <a:t> Richard Turner – </a:t>
            </a:r>
            <a:r>
              <a:rPr lang="pt-BR" sz="1400" dirty="0" err="1" smtClean="0"/>
              <a:t>Addison</a:t>
            </a:r>
            <a:r>
              <a:rPr lang="pt-BR" sz="1400" dirty="0" smtClean="0"/>
              <a:t>-Wesley</a:t>
            </a:r>
          </a:p>
          <a:p>
            <a:r>
              <a:rPr lang="pt-BR" sz="2000" dirty="0" smtClean="0"/>
              <a:t>Software </a:t>
            </a:r>
            <a:r>
              <a:rPr lang="pt-BR" sz="2000" dirty="0" err="1" smtClean="0"/>
              <a:t>Requirements</a:t>
            </a:r>
            <a:endParaRPr lang="pt-BR" sz="2000" dirty="0" smtClean="0"/>
          </a:p>
          <a:p>
            <a:pPr marL="393192" lvl="1" indent="0">
              <a:buNone/>
            </a:pPr>
            <a:r>
              <a:rPr lang="pt-BR" sz="1400" i="1" dirty="0" smtClean="0"/>
              <a:t>Karl E. </a:t>
            </a:r>
            <a:r>
              <a:rPr lang="pt-BR" sz="1400" i="1" dirty="0" err="1" smtClean="0"/>
              <a:t>Wiegers</a:t>
            </a:r>
            <a:r>
              <a:rPr lang="pt-BR" sz="1400" i="1" dirty="0" smtClean="0"/>
              <a:t> , Microsoft Press</a:t>
            </a:r>
          </a:p>
          <a:p>
            <a:r>
              <a:rPr lang="pt-BR" sz="2000" dirty="0"/>
              <a:t>Software </a:t>
            </a:r>
            <a:r>
              <a:rPr lang="pt-BR" sz="2000" dirty="0" err="1" smtClean="0"/>
              <a:t>Requirement</a:t>
            </a:r>
            <a:r>
              <a:rPr lang="pt-BR" sz="2000" dirty="0" smtClean="0"/>
              <a:t> </a:t>
            </a:r>
            <a:r>
              <a:rPr lang="pt-BR" sz="2000" dirty="0" err="1" smtClean="0"/>
              <a:t>Patterns</a:t>
            </a:r>
            <a:endParaRPr lang="pt-BR" sz="2000" dirty="0"/>
          </a:p>
          <a:p>
            <a:pPr marL="393192" lvl="1" indent="0">
              <a:buNone/>
            </a:pPr>
            <a:r>
              <a:rPr lang="pt-BR" sz="1400" i="1" dirty="0"/>
              <a:t>Stephen </a:t>
            </a:r>
            <a:r>
              <a:rPr lang="pt-BR" sz="1400" i="1" dirty="0" err="1"/>
              <a:t>Withall</a:t>
            </a:r>
            <a:r>
              <a:rPr lang="pt-BR" sz="1400" i="1" dirty="0"/>
              <a:t>, Microsoft </a:t>
            </a:r>
            <a:r>
              <a:rPr lang="pt-BR" sz="1400" i="1" dirty="0" smtClean="0"/>
              <a:t>Press</a:t>
            </a:r>
          </a:p>
          <a:p>
            <a:r>
              <a:rPr lang="pt-BR" sz="2000" dirty="0" err="1" smtClean="0"/>
              <a:t>Agile</a:t>
            </a:r>
            <a:r>
              <a:rPr lang="pt-BR" sz="2000" dirty="0" smtClean="0"/>
              <a:t> Software Management </a:t>
            </a:r>
            <a:r>
              <a:rPr lang="pt-BR" sz="2000" dirty="0" err="1" smtClean="0"/>
              <a:t>with</a:t>
            </a:r>
            <a:r>
              <a:rPr lang="pt-BR" sz="2000" dirty="0" smtClean="0"/>
              <a:t> </a:t>
            </a:r>
            <a:r>
              <a:rPr lang="pt-BR" sz="2000" dirty="0" err="1" smtClean="0"/>
              <a:t>Scrum</a:t>
            </a:r>
            <a:endParaRPr lang="pt-BR" sz="2000" dirty="0" smtClean="0"/>
          </a:p>
          <a:p>
            <a:pPr marL="393192" lvl="1" indent="0">
              <a:buNone/>
            </a:pPr>
            <a:r>
              <a:rPr lang="pt-BR" sz="1400" i="1" dirty="0" smtClean="0"/>
              <a:t>Ken </a:t>
            </a:r>
            <a:r>
              <a:rPr lang="pt-BR" sz="1400" i="1" dirty="0" err="1" smtClean="0"/>
              <a:t>Schwaber</a:t>
            </a:r>
            <a:r>
              <a:rPr lang="pt-BR" sz="1400" i="1" dirty="0" smtClean="0"/>
              <a:t>, Microsoft Press</a:t>
            </a:r>
          </a:p>
          <a:p>
            <a:r>
              <a:rPr lang="pt-BR" sz="2000" dirty="0" smtClean="0"/>
              <a:t>CHAOS </a:t>
            </a:r>
            <a:r>
              <a:rPr lang="pt-BR" sz="2000" dirty="0" err="1" smtClean="0"/>
              <a:t>Report</a:t>
            </a:r>
            <a:endParaRPr lang="pt-BR" sz="2000" dirty="0"/>
          </a:p>
          <a:p>
            <a:pPr marL="393192" lvl="1" indent="0">
              <a:buNone/>
            </a:pPr>
            <a:r>
              <a:rPr lang="pt-BR" sz="1400" i="1" dirty="0">
                <a:hlinkClick r:id="rId2"/>
              </a:rPr>
              <a:t>http://</a:t>
            </a:r>
            <a:r>
              <a:rPr lang="pt-BR" sz="1400" i="1" dirty="0" smtClean="0">
                <a:hlinkClick r:id="rId2"/>
              </a:rPr>
              <a:t>www.projectsmart.co.uk/docs/chaos-report.pdf</a:t>
            </a:r>
            <a:endParaRPr lang="pt-BR" sz="1400" i="1" dirty="0" smtClean="0"/>
          </a:p>
          <a:p>
            <a:pPr marL="393192" lvl="1" indent="0">
              <a:buNone/>
            </a:pPr>
            <a:r>
              <a:rPr lang="pt-BR" sz="1400" i="1" dirty="0">
                <a:hlinkClick r:id="rId3"/>
              </a:rPr>
              <a:t>http://</a:t>
            </a:r>
            <a:r>
              <a:rPr lang="pt-BR" sz="1400" i="1" dirty="0" smtClean="0">
                <a:hlinkClick r:id="rId3"/>
              </a:rPr>
              <a:t>www.csus.edu/indiv/v/velianitis/161/ChaosReport.pdf</a:t>
            </a:r>
            <a:r>
              <a:rPr lang="pt-BR" sz="1400" i="1" dirty="0" smtClean="0"/>
              <a:t> </a:t>
            </a:r>
          </a:p>
          <a:p>
            <a:r>
              <a:rPr lang="pt-BR" sz="2000" dirty="0" err="1" smtClean="0"/>
              <a:t>Agile</a:t>
            </a:r>
            <a:r>
              <a:rPr lang="pt-BR" sz="2000" dirty="0" smtClean="0"/>
              <a:t> Science</a:t>
            </a:r>
          </a:p>
          <a:p>
            <a:pPr marL="393192" lvl="1" indent="0">
              <a:buNone/>
            </a:pPr>
            <a:r>
              <a:rPr lang="pt-BR" sz="1400" i="1" dirty="0">
                <a:hlinkClick r:id="rId4"/>
              </a:rPr>
              <a:t>http://www.agilescience.org</a:t>
            </a:r>
            <a:r>
              <a:rPr lang="pt-BR" sz="1400" i="1" dirty="0" smtClean="0">
                <a:hlinkClick r:id="rId4"/>
              </a:rPr>
              <a:t>/</a:t>
            </a:r>
            <a:r>
              <a:rPr lang="pt-BR" sz="1400" i="1" dirty="0" smtClean="0"/>
              <a:t> </a:t>
            </a:r>
          </a:p>
          <a:p>
            <a:pPr marL="393192" lvl="1" indent="0">
              <a:buNone/>
            </a:pPr>
            <a:endParaRPr lang="pt-BR" sz="1400" dirty="0" smtClean="0"/>
          </a:p>
          <a:p>
            <a:pPr marL="393192" lvl="1" indent="0">
              <a:buNone/>
            </a:pPr>
            <a:endParaRPr lang="pt-BR" sz="1400" dirty="0" smtClean="0"/>
          </a:p>
          <a:p>
            <a:pPr lvl="1"/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6685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 smtClean="0"/>
              <a:t>Principle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Least</a:t>
            </a:r>
            <a:r>
              <a:rPr lang="pt-BR" sz="2000" dirty="0" smtClean="0"/>
              <a:t> </a:t>
            </a:r>
            <a:r>
              <a:rPr lang="pt-BR" sz="2000" dirty="0" err="1" smtClean="0"/>
              <a:t>Astonishment</a:t>
            </a:r>
            <a:endParaRPr lang="pt-BR" sz="2000" dirty="0" smtClean="0"/>
          </a:p>
          <a:p>
            <a:pPr marL="393192" lvl="1" indent="0">
              <a:buNone/>
            </a:pPr>
            <a:r>
              <a:rPr lang="pt-BR" sz="1400" i="1" dirty="0" smtClean="0">
                <a:hlinkClick r:id="rId2"/>
              </a:rPr>
              <a:t>http</a:t>
            </a:r>
            <a:r>
              <a:rPr lang="pt-BR" sz="1400" i="1" dirty="0">
                <a:hlinkClick r:id="rId2"/>
              </a:rPr>
              <a:t>://</a:t>
            </a:r>
            <a:r>
              <a:rPr lang="pt-BR" sz="1400" i="1" dirty="0" smtClean="0">
                <a:hlinkClick r:id="rId2"/>
              </a:rPr>
              <a:t>en.wikipedia.org/wiki/Principle_of_least_astonishment</a:t>
            </a:r>
            <a:r>
              <a:rPr lang="pt-BR" sz="1400" i="1" dirty="0" smtClean="0"/>
              <a:t> </a:t>
            </a:r>
          </a:p>
          <a:p>
            <a:r>
              <a:rPr lang="pt-BR" sz="2000" dirty="0" smtClean="0"/>
              <a:t>The Clean </a:t>
            </a:r>
            <a:r>
              <a:rPr lang="pt-BR" sz="2000" dirty="0" err="1" smtClean="0"/>
              <a:t>Coder</a:t>
            </a:r>
            <a:endParaRPr lang="pt-BR" sz="2000" dirty="0" smtClean="0"/>
          </a:p>
          <a:p>
            <a:pPr marL="393192" lvl="1" indent="0">
              <a:buNone/>
            </a:pPr>
            <a:r>
              <a:rPr lang="pt-BR" sz="1400" i="1" dirty="0" smtClean="0"/>
              <a:t>Robert C. Martin et al, Prentice Hall</a:t>
            </a:r>
          </a:p>
          <a:p>
            <a:r>
              <a:rPr lang="pt-BR" sz="2000" dirty="0" smtClean="0"/>
              <a:t>The </a:t>
            </a:r>
            <a:r>
              <a:rPr lang="pt-BR" sz="2000" dirty="0" err="1" smtClean="0"/>
              <a:t>Pragmmatic</a:t>
            </a:r>
            <a:r>
              <a:rPr lang="pt-BR" sz="2000" dirty="0" smtClean="0"/>
              <a:t> </a:t>
            </a:r>
            <a:r>
              <a:rPr lang="pt-BR" sz="2000" dirty="0" err="1" smtClean="0"/>
              <a:t>Programmer</a:t>
            </a:r>
            <a:r>
              <a:rPr lang="pt-BR" sz="2000" dirty="0" smtClean="0"/>
              <a:t>: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/>
              <a:t>J</a:t>
            </a:r>
            <a:r>
              <a:rPr lang="pt-BR" sz="2000" dirty="0" err="1" smtClean="0"/>
              <a:t>ourneyman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Master</a:t>
            </a:r>
          </a:p>
          <a:p>
            <a:pPr marL="393192" lvl="1" indent="0">
              <a:buNone/>
            </a:pPr>
            <a:r>
              <a:rPr lang="pt-BR" sz="1400" i="1" dirty="0" smtClean="0"/>
              <a:t>Andrew Hunt, David Thomas, </a:t>
            </a:r>
            <a:r>
              <a:rPr lang="en-US" sz="1400" dirty="0"/>
              <a:t>Addison-Wesley</a:t>
            </a:r>
            <a:endParaRPr lang="pt-BR" sz="1400" i="1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Does “Going Agile” Really Mean?</a:t>
            </a:r>
          </a:p>
          <a:p>
            <a:pPr marL="393192" lvl="1" indent="0">
              <a:buNone/>
            </a:pPr>
            <a:r>
              <a:rPr lang="pt-BR" sz="1400" i="1" dirty="0" smtClean="0">
                <a:hlinkClick r:id="rId3"/>
              </a:rPr>
              <a:t>http</a:t>
            </a:r>
            <a:r>
              <a:rPr lang="pt-BR" sz="1400" i="1" dirty="0">
                <a:hlinkClick r:id="rId3"/>
              </a:rPr>
              <a:t>://</a:t>
            </a:r>
            <a:r>
              <a:rPr lang="pt-BR" sz="1400" i="1" dirty="0" smtClean="0">
                <a:hlinkClick r:id="rId3"/>
              </a:rPr>
              <a:t>www.solutionsiq.com/resources/agileiq-blog/bid/58901/What-Does-Going-Agile-Really-Mean</a:t>
            </a:r>
            <a:endParaRPr lang="pt-BR" sz="1400" i="1" dirty="0" smtClean="0"/>
          </a:p>
          <a:p>
            <a:r>
              <a:rPr lang="en-US" sz="2000" dirty="0"/>
              <a:t>Which Factors Affect Software Projects Maintenance Cost More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pt-BR" sz="1400" dirty="0">
                <a:hlinkClick r:id="rId4"/>
              </a:rPr>
              <a:t>http://www.ncbi.nlm.nih.gov/pmc/articles/PMC3610582</a:t>
            </a:r>
            <a:r>
              <a:rPr lang="pt-BR" sz="1400" dirty="0" smtClean="0">
                <a:hlinkClick r:id="rId4"/>
              </a:rPr>
              <a:t>/</a:t>
            </a:r>
            <a:r>
              <a:rPr lang="pt-BR" sz="1400" dirty="0" smtClean="0"/>
              <a:t> </a:t>
            </a:r>
          </a:p>
          <a:p>
            <a:r>
              <a:rPr lang="en-US" sz="2000" dirty="0" smtClean="0"/>
              <a:t>Agile Principles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1400" dirty="0">
                <a:hlinkClick r:id="rId5"/>
              </a:rPr>
              <a:t>http://</a:t>
            </a:r>
            <a:r>
              <a:rPr lang="pt-BR" sz="1400" dirty="0" smtClean="0">
                <a:hlinkClick r:id="rId5"/>
              </a:rPr>
              <a:t>agilemanifesto.org/principles.html</a:t>
            </a:r>
            <a:r>
              <a:rPr lang="pt-BR" sz="1400" dirty="0" smtClean="0"/>
              <a:t>	</a:t>
            </a:r>
            <a:endParaRPr lang="pt-BR" sz="1400" dirty="0"/>
          </a:p>
          <a:p>
            <a:endParaRPr lang="pt-BR" sz="1400" i="1" dirty="0"/>
          </a:p>
          <a:p>
            <a:pPr marL="393192" lvl="1" indent="0">
              <a:buNone/>
            </a:pPr>
            <a:endParaRPr lang="pt-BR" sz="1400" dirty="0" smtClean="0"/>
          </a:p>
          <a:p>
            <a:pPr marL="393192" lvl="1" indent="0">
              <a:buNone/>
            </a:pPr>
            <a:endParaRPr lang="pt-BR" sz="1400" dirty="0" smtClean="0"/>
          </a:p>
          <a:p>
            <a:pPr lvl="1"/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0333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8749" y="2852936"/>
            <a:ext cx="828092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482270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778414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074558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70702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666846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962990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8259134" y="26369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4686" y="3212976"/>
            <a:ext cx="6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1950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70830" y="324458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1960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758381" y="3244589"/>
            <a:ext cx="61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54525" y="3249716"/>
            <a:ext cx="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50669" y="325944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646813" y="32594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42957" y="325944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" name="Texto Explicativo 2 29"/>
          <p:cNvSpPr/>
          <p:nvPr/>
        </p:nvSpPr>
        <p:spPr>
          <a:xfrm>
            <a:off x="414007" y="3628776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159911"/>
              <a:gd name="adj6" fmla="val 19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1970 : E. A. Edmonds introduced an adaptive software development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o Explicativo 2 30"/>
          <p:cNvSpPr/>
          <p:nvPr/>
        </p:nvSpPr>
        <p:spPr>
          <a:xfrm>
            <a:off x="96002" y="855301"/>
            <a:ext cx="1387704" cy="432048"/>
          </a:xfrm>
          <a:prstGeom prst="borderCallout2">
            <a:avLst>
              <a:gd name="adj1" fmla="val 45990"/>
              <a:gd name="adj2" fmla="val 102576"/>
              <a:gd name="adj3" fmla="val 48087"/>
              <a:gd name="adj4" fmla="val 128168"/>
              <a:gd name="adj5" fmla="val 468731"/>
              <a:gd name="adj6" fmla="val 929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1957: </a:t>
            </a:r>
            <a:r>
              <a:rPr lang="en-US" sz="700" dirty="0" err="1" smtClean="0">
                <a:solidFill>
                  <a:schemeClr val="tx1"/>
                </a:solidFill>
              </a:rPr>
              <a:t>Geral</a:t>
            </a:r>
            <a:r>
              <a:rPr lang="en-US" sz="700" dirty="0" smtClean="0">
                <a:solidFill>
                  <a:schemeClr val="tx1"/>
                </a:solidFill>
              </a:rPr>
              <a:t> M </a:t>
            </a:r>
            <a:r>
              <a:rPr lang="en-US" sz="700" dirty="0" err="1" smtClean="0">
                <a:solidFill>
                  <a:schemeClr val="tx1"/>
                </a:solidFill>
              </a:rPr>
              <a:t>Weinber</a:t>
            </a:r>
            <a:r>
              <a:rPr lang="en-US" sz="700" dirty="0" smtClean="0">
                <a:solidFill>
                  <a:schemeClr val="tx1"/>
                </a:solidFill>
              </a:rPr>
              <a:t> “</a:t>
            </a:r>
            <a:r>
              <a:rPr lang="en-US" sz="700" dirty="0">
                <a:solidFill>
                  <a:schemeClr val="accent4"/>
                </a:solidFill>
              </a:rPr>
              <a:t>Iterative and Incremental </a:t>
            </a:r>
            <a:r>
              <a:rPr lang="en-US" sz="700" dirty="0">
                <a:solidFill>
                  <a:schemeClr val="tx1"/>
                </a:solidFill>
              </a:rPr>
              <a:t>Development: A Brief </a:t>
            </a:r>
            <a:r>
              <a:rPr lang="en-US" sz="700" dirty="0" smtClean="0">
                <a:solidFill>
                  <a:schemeClr val="tx1"/>
                </a:solidFill>
              </a:rPr>
              <a:t>History”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Texto Explicativo 2 33"/>
          <p:cNvSpPr/>
          <p:nvPr/>
        </p:nvSpPr>
        <p:spPr>
          <a:xfrm>
            <a:off x="4370703" y="4509120"/>
            <a:ext cx="1296944" cy="504056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-322390"/>
              <a:gd name="adj6" fmla="val 1910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1999: </a:t>
            </a:r>
            <a:r>
              <a:rPr lang="en-US" sz="700" dirty="0" smtClean="0">
                <a:solidFill>
                  <a:srgbClr val="FF0000"/>
                </a:solidFill>
              </a:rPr>
              <a:t>Jim </a:t>
            </a:r>
            <a:r>
              <a:rPr lang="en-US" sz="700" dirty="0" err="1" smtClean="0">
                <a:solidFill>
                  <a:srgbClr val="FF0000"/>
                </a:solidFill>
              </a:rPr>
              <a:t>Hightsmith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smtClean="0">
                <a:solidFill>
                  <a:schemeClr val="tx1"/>
                </a:solidFill>
              </a:rPr>
              <a:t>creates Adaptive Software Development targeting RAD development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5" name="Texto Explicativo 2 34"/>
          <p:cNvSpPr/>
          <p:nvPr/>
        </p:nvSpPr>
        <p:spPr>
          <a:xfrm>
            <a:off x="4370702" y="5165576"/>
            <a:ext cx="1278833" cy="504056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-455286"/>
              <a:gd name="adj6" fmla="val 1940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1999: </a:t>
            </a:r>
            <a:r>
              <a:rPr lang="en-US" sz="700" dirty="0" smtClean="0">
                <a:solidFill>
                  <a:srgbClr val="FF0000"/>
                </a:solidFill>
              </a:rPr>
              <a:t>Andrew Hunt </a:t>
            </a:r>
            <a:r>
              <a:rPr lang="en-US" sz="700" dirty="0" smtClean="0">
                <a:solidFill>
                  <a:schemeClr val="tx1"/>
                </a:solidFill>
              </a:rPr>
              <a:t>publishes “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Pragmatic Programmer</a:t>
            </a:r>
            <a:r>
              <a:rPr lang="en-US" sz="700" dirty="0" smtClean="0">
                <a:solidFill>
                  <a:schemeClr val="tx1"/>
                </a:solidFill>
              </a:rPr>
              <a:t>”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" name="Texto Explicativo 2 35"/>
          <p:cNvSpPr/>
          <p:nvPr/>
        </p:nvSpPr>
        <p:spPr>
          <a:xfrm>
            <a:off x="4369900" y="5786472"/>
            <a:ext cx="1291490" cy="504056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-565060"/>
              <a:gd name="adj6" fmla="val 1911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1999: </a:t>
            </a:r>
            <a:r>
              <a:rPr lang="en-US" sz="700" dirty="0" smtClean="0">
                <a:solidFill>
                  <a:srgbClr val="FF0000"/>
                </a:solidFill>
              </a:rPr>
              <a:t>Kent Beck </a:t>
            </a:r>
            <a:r>
              <a:rPr lang="en-US" sz="700" dirty="0" smtClean="0">
                <a:solidFill>
                  <a:schemeClr val="tx1"/>
                </a:solidFill>
              </a:rPr>
              <a:t>creates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Extreme Programming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o Explicativo 2 36"/>
          <p:cNvSpPr/>
          <p:nvPr/>
        </p:nvSpPr>
        <p:spPr>
          <a:xfrm>
            <a:off x="3941709" y="1609573"/>
            <a:ext cx="1430215" cy="432048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303682"/>
              <a:gd name="adj6" fmla="val 1666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1995: Jim </a:t>
            </a:r>
            <a:r>
              <a:rPr lang="en-US" sz="700" dirty="0" err="1" smtClean="0">
                <a:solidFill>
                  <a:schemeClr val="tx1"/>
                </a:solidFill>
              </a:rPr>
              <a:t>Coplien</a:t>
            </a:r>
            <a:r>
              <a:rPr lang="en-US" sz="700" dirty="0" smtClean="0">
                <a:solidFill>
                  <a:schemeClr val="tx1"/>
                </a:solidFill>
              </a:rPr>
              <a:t> defines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Pair Programming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o Explicativo 2 38"/>
          <p:cNvSpPr/>
          <p:nvPr/>
        </p:nvSpPr>
        <p:spPr>
          <a:xfrm>
            <a:off x="3944322" y="1071325"/>
            <a:ext cx="1430215" cy="432048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425342"/>
              <a:gd name="adj6" fmla="val 1653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1995: Larry Constantine talks about “Dynamic Duos”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0" name="Texto Explicativo 2 39"/>
          <p:cNvSpPr/>
          <p:nvPr/>
        </p:nvSpPr>
        <p:spPr>
          <a:xfrm>
            <a:off x="4237432" y="44624"/>
            <a:ext cx="1430215" cy="432048"/>
          </a:xfrm>
          <a:prstGeom prst="borderCallout2">
            <a:avLst>
              <a:gd name="adj1" fmla="val 52277"/>
              <a:gd name="adj2" fmla="val 101271"/>
              <a:gd name="adj3" fmla="val 52278"/>
              <a:gd name="adj4" fmla="val 146377"/>
              <a:gd name="adj5" fmla="val 669403"/>
              <a:gd name="adj6" fmla="val 164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199: Jeff de Luca devised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Feature Driven Development </a:t>
            </a:r>
            <a:r>
              <a:rPr lang="en-US" sz="700" dirty="0" smtClean="0">
                <a:solidFill>
                  <a:schemeClr val="tx1"/>
                </a:solidFill>
              </a:rPr>
              <a:t>with further development by Peter Coad and </a:t>
            </a:r>
            <a:r>
              <a:rPr lang="en-US" sz="700" dirty="0" smtClean="0">
                <a:solidFill>
                  <a:srgbClr val="FF0000"/>
                </a:solidFill>
              </a:rPr>
              <a:t>Jon Kern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41" name="Texto Explicativo 2 40"/>
          <p:cNvSpPr/>
          <p:nvPr/>
        </p:nvSpPr>
        <p:spPr>
          <a:xfrm>
            <a:off x="4369900" y="6289553"/>
            <a:ext cx="1291490" cy="504056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-681596"/>
              <a:gd name="adj6" fmla="val 1915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1999: </a:t>
            </a:r>
            <a:r>
              <a:rPr lang="en-US" sz="700" dirty="0" smtClean="0">
                <a:solidFill>
                  <a:srgbClr val="FF0000"/>
                </a:solidFill>
              </a:rPr>
              <a:t>Martin Fowler </a:t>
            </a:r>
            <a:r>
              <a:rPr lang="en-US" sz="700" dirty="0" smtClean="0">
                <a:solidFill>
                  <a:schemeClr val="tx1"/>
                </a:solidFill>
              </a:rPr>
              <a:t>conceptualizes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Continuous Integration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o Explicativo 2 41"/>
          <p:cNvSpPr/>
          <p:nvPr/>
        </p:nvSpPr>
        <p:spPr>
          <a:xfrm>
            <a:off x="7430467" y="225982"/>
            <a:ext cx="1637423" cy="432048"/>
          </a:xfrm>
          <a:prstGeom prst="borderCallout2">
            <a:avLst>
              <a:gd name="adj1" fmla="val 50181"/>
              <a:gd name="adj2" fmla="val -2529"/>
              <a:gd name="adj3" fmla="val 83710"/>
              <a:gd name="adj4" fmla="val -29451"/>
              <a:gd name="adj5" fmla="val 615414"/>
              <a:gd name="adj6" fmla="val -280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2000</a:t>
            </a:r>
            <a:r>
              <a:rPr lang="en-US" sz="700" dirty="0" smtClean="0">
                <a:solidFill>
                  <a:srgbClr val="FF0000"/>
                </a:solidFill>
              </a:rPr>
              <a:t>: Robert “Uncle Bob” Martin </a:t>
            </a:r>
            <a:r>
              <a:rPr lang="en-US" sz="700" dirty="0" smtClean="0">
                <a:solidFill>
                  <a:schemeClr val="tx1"/>
                </a:solidFill>
              </a:rPr>
              <a:t>starts organizing the reunion at “The Lodge”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3" name="Texto Explicativo 2 42"/>
          <p:cNvSpPr/>
          <p:nvPr/>
        </p:nvSpPr>
        <p:spPr>
          <a:xfrm>
            <a:off x="6955375" y="5678955"/>
            <a:ext cx="1606662" cy="359545"/>
          </a:xfrm>
          <a:prstGeom prst="borderCallout2">
            <a:avLst>
              <a:gd name="adj1" fmla="val -3403"/>
              <a:gd name="adj2" fmla="val 40696"/>
              <a:gd name="adj3" fmla="val -120800"/>
              <a:gd name="adj4" fmla="val 10497"/>
              <a:gd name="adj5" fmla="val -772611"/>
              <a:gd name="adj6" fmla="val 77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2001: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The Agile Manifesto </a:t>
            </a:r>
            <a:r>
              <a:rPr lang="en-US" sz="700" dirty="0" smtClean="0">
                <a:solidFill>
                  <a:schemeClr val="tx1"/>
                </a:solidFill>
              </a:rPr>
              <a:t>is born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2" name="Texto Explicativo 2 71"/>
          <p:cNvSpPr/>
          <p:nvPr/>
        </p:nvSpPr>
        <p:spPr>
          <a:xfrm>
            <a:off x="7437104" y="1354664"/>
            <a:ext cx="1644060" cy="504056"/>
          </a:xfrm>
          <a:prstGeom prst="borderCallout2">
            <a:avLst>
              <a:gd name="adj1" fmla="val 46888"/>
              <a:gd name="adj2" fmla="val -1156"/>
              <a:gd name="adj3" fmla="val 78620"/>
              <a:gd name="adj4" fmla="val -14117"/>
              <a:gd name="adj5" fmla="val 315162"/>
              <a:gd name="adj6" fmla="val -151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2002: Kent Beck creates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Test Driven Design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Texto Explicativo 2 72"/>
          <p:cNvSpPr/>
          <p:nvPr/>
        </p:nvSpPr>
        <p:spPr>
          <a:xfrm>
            <a:off x="7437104" y="1932301"/>
            <a:ext cx="1644060" cy="504056"/>
          </a:xfrm>
          <a:prstGeom prst="borderCallout2">
            <a:avLst>
              <a:gd name="adj1" fmla="val 46888"/>
              <a:gd name="adj2" fmla="val -1156"/>
              <a:gd name="adj3" fmla="val 78620"/>
              <a:gd name="adj4" fmla="val -14117"/>
              <a:gd name="adj5" fmla="val 151715"/>
              <a:gd name="adj6" fmla="val -151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2002</a:t>
            </a:r>
            <a:r>
              <a:rPr lang="en-US" sz="700" dirty="0" smtClean="0">
                <a:solidFill>
                  <a:srgbClr val="FF0000"/>
                </a:solidFill>
              </a:rPr>
              <a:t> James </a:t>
            </a:r>
            <a:r>
              <a:rPr lang="en-US" sz="700" dirty="0" err="1" smtClean="0">
                <a:solidFill>
                  <a:srgbClr val="FF0000"/>
                </a:solidFill>
              </a:rPr>
              <a:t>Grenning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porposes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Planning Poker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Texto Explicativo 2 73"/>
          <p:cNvSpPr/>
          <p:nvPr/>
        </p:nvSpPr>
        <p:spPr>
          <a:xfrm>
            <a:off x="6130539" y="4328151"/>
            <a:ext cx="923874" cy="685025"/>
          </a:xfrm>
          <a:prstGeom prst="borderCallout2">
            <a:avLst>
              <a:gd name="adj1" fmla="val 57562"/>
              <a:gd name="adj2" fmla="val 96839"/>
              <a:gd name="adj3" fmla="val 13924"/>
              <a:gd name="adj4" fmla="val 129441"/>
              <a:gd name="adj5" fmla="val -208292"/>
              <a:gd name="adj6" fmla="val 1268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2003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smtClean="0">
                <a:solidFill>
                  <a:schemeClr val="tx1"/>
                </a:solidFill>
              </a:rPr>
              <a:t>Mary and Tom </a:t>
            </a:r>
            <a:r>
              <a:rPr lang="en-US" sz="700" dirty="0" err="1" smtClean="0">
                <a:solidFill>
                  <a:schemeClr val="tx1"/>
                </a:solidFill>
              </a:rPr>
              <a:t>Poppendieck</a:t>
            </a:r>
            <a:r>
              <a:rPr lang="en-US" sz="700" dirty="0" smtClean="0">
                <a:solidFill>
                  <a:schemeClr val="tx1"/>
                </a:solidFill>
              </a:rPr>
              <a:t> create </a:t>
            </a:r>
            <a:r>
              <a:rPr lang="en-US" sz="700" dirty="0" smtClean="0">
                <a:solidFill>
                  <a:schemeClr val="accent4"/>
                </a:solidFill>
              </a:rPr>
              <a:t>Lean Software Development</a:t>
            </a:r>
            <a:endParaRPr lang="en-US" sz="700" dirty="0">
              <a:solidFill>
                <a:schemeClr val="accent4"/>
              </a:solidFill>
            </a:endParaRPr>
          </a:p>
        </p:txBody>
      </p:sp>
      <p:sp>
        <p:nvSpPr>
          <p:cNvPr id="75" name="Texto Explicativo 2 74"/>
          <p:cNvSpPr/>
          <p:nvPr/>
        </p:nvSpPr>
        <p:spPr>
          <a:xfrm>
            <a:off x="2195736" y="1908902"/>
            <a:ext cx="1387704" cy="432048"/>
          </a:xfrm>
          <a:prstGeom prst="borderCallout2">
            <a:avLst>
              <a:gd name="adj1" fmla="val 102569"/>
              <a:gd name="adj2" fmla="val 61698"/>
              <a:gd name="adj3" fmla="val 150765"/>
              <a:gd name="adj4" fmla="val 61704"/>
              <a:gd name="adj5" fmla="val 232029"/>
              <a:gd name="adj6" fmla="val 2494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1990: Toyota creates </a:t>
            </a:r>
            <a:r>
              <a:rPr lang="en-US" sz="700" dirty="0" smtClean="0">
                <a:solidFill>
                  <a:schemeClr val="accent4"/>
                </a:solidFill>
              </a:rPr>
              <a:t>Lean</a:t>
            </a:r>
            <a:r>
              <a:rPr lang="en-US" sz="700" dirty="0" smtClean="0">
                <a:solidFill>
                  <a:schemeClr val="tx1"/>
                </a:solidFill>
              </a:rPr>
              <a:t> Manufacturing Process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6" name="Texto Explicativo 2 75"/>
          <p:cNvSpPr/>
          <p:nvPr/>
        </p:nvSpPr>
        <p:spPr>
          <a:xfrm>
            <a:off x="399302" y="4157908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275162"/>
              <a:gd name="adj6" fmla="val 195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1970 : </a:t>
            </a:r>
            <a:r>
              <a:rPr lang="en-US" sz="700" dirty="0" smtClean="0">
                <a:solidFill>
                  <a:schemeClr val="tx1"/>
                </a:solidFill>
              </a:rPr>
              <a:t>Barry Boehm proposes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Wideband Delphi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Texto Explicativo 2 76"/>
          <p:cNvSpPr/>
          <p:nvPr/>
        </p:nvSpPr>
        <p:spPr>
          <a:xfrm>
            <a:off x="1147916" y="5221449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537097"/>
              <a:gd name="adj6" fmla="val 2893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1986: Barry Boehm proposes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Spiral Model of Software Development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8" name="Texto Explicativo 2 77"/>
          <p:cNvSpPr/>
          <p:nvPr/>
        </p:nvSpPr>
        <p:spPr>
          <a:xfrm>
            <a:off x="84633" y="1444248"/>
            <a:ext cx="1387704" cy="432048"/>
          </a:xfrm>
          <a:prstGeom prst="borderCallout2">
            <a:avLst>
              <a:gd name="adj1" fmla="val 96281"/>
              <a:gd name="adj2" fmla="val 48426"/>
              <a:gd name="adj3" fmla="val 175911"/>
              <a:gd name="adj4" fmla="val 47269"/>
              <a:gd name="adj5" fmla="val 336716"/>
              <a:gd name="adj6" fmla="val 877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1956:</a:t>
            </a:r>
            <a:r>
              <a:rPr lang="pt-BR" sz="800" dirty="0">
                <a:solidFill>
                  <a:schemeClr val="tx1"/>
                </a:solidFill>
              </a:rPr>
              <a:t>Herbert D. </a:t>
            </a:r>
            <a:r>
              <a:rPr lang="pt-BR" sz="800" dirty="0" err="1" smtClean="0">
                <a:solidFill>
                  <a:schemeClr val="tx1"/>
                </a:solidFill>
              </a:rPr>
              <a:t>Benington</a:t>
            </a:r>
            <a:r>
              <a:rPr lang="pt-BR" sz="800" dirty="0" smtClean="0">
                <a:solidFill>
                  <a:schemeClr val="tx1"/>
                </a:solidFill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</a:rPr>
              <a:t>introduces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</a:rPr>
              <a:t>the</a:t>
            </a:r>
            <a:r>
              <a:rPr lang="pt-BR" sz="800" dirty="0" smtClean="0">
                <a:solidFill>
                  <a:schemeClr val="tx1"/>
                </a:solidFill>
              </a:rPr>
              <a:t> </a:t>
            </a:r>
            <a:r>
              <a:rPr lang="pt-BR" sz="800" dirty="0" err="1" smtClean="0">
                <a:solidFill>
                  <a:schemeClr val="accent4"/>
                </a:solidFill>
              </a:rPr>
              <a:t>Waterfall</a:t>
            </a:r>
            <a:r>
              <a:rPr lang="pt-BR" sz="800" dirty="0" smtClean="0">
                <a:solidFill>
                  <a:schemeClr val="accent4"/>
                </a:solidFill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</a:rPr>
              <a:t>model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Texto Explicativo 2 78"/>
          <p:cNvSpPr/>
          <p:nvPr/>
        </p:nvSpPr>
        <p:spPr>
          <a:xfrm>
            <a:off x="1154189" y="5777772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656540"/>
              <a:gd name="adj6" fmla="val 3049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1988: </a:t>
            </a:r>
            <a:r>
              <a:rPr lang="pt-BR" sz="700" dirty="0">
                <a:solidFill>
                  <a:schemeClr val="tx1"/>
                </a:solidFill>
              </a:rPr>
              <a:t>Scott </a:t>
            </a:r>
            <a:r>
              <a:rPr lang="pt-BR" sz="700" dirty="0" smtClean="0">
                <a:solidFill>
                  <a:schemeClr val="tx1"/>
                </a:solidFill>
              </a:rPr>
              <a:t>Schultz </a:t>
            </a:r>
            <a:r>
              <a:rPr lang="pt-BR" sz="700" dirty="0" err="1" smtClean="0">
                <a:solidFill>
                  <a:schemeClr val="tx1"/>
                </a:solidFill>
              </a:rPr>
              <a:t>indtroduces</a:t>
            </a:r>
            <a:r>
              <a:rPr lang="pt-BR" sz="700" dirty="0" smtClean="0">
                <a:solidFill>
                  <a:schemeClr val="tx1"/>
                </a:solidFill>
              </a:rPr>
              <a:t> de </a:t>
            </a:r>
            <a:r>
              <a:rPr lang="pt-BR" sz="700" dirty="0" err="1">
                <a:solidFill>
                  <a:schemeClr val="accent4">
                    <a:lumMod val="75000"/>
                  </a:schemeClr>
                </a:solidFill>
              </a:rPr>
              <a:t>Timebox</a:t>
            </a:r>
            <a:r>
              <a:rPr lang="pt-BR" sz="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700" dirty="0" err="1" smtClean="0">
                <a:solidFill>
                  <a:schemeClr val="tx1"/>
                </a:solidFill>
              </a:rPr>
              <a:t>concept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81" name="Texto Explicativo 2 80"/>
          <p:cNvSpPr/>
          <p:nvPr/>
        </p:nvSpPr>
        <p:spPr>
          <a:xfrm>
            <a:off x="1147915" y="6270129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778077"/>
              <a:gd name="adj6" fmla="val 3160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1989: </a:t>
            </a:r>
            <a:r>
              <a:rPr lang="en-US" sz="700" dirty="0" smtClean="0">
                <a:solidFill>
                  <a:srgbClr val="FF0000"/>
                </a:solidFill>
              </a:rPr>
              <a:t>Ward Cunningham </a:t>
            </a:r>
            <a:r>
              <a:rPr lang="en-US" sz="700" dirty="0" smtClean="0">
                <a:solidFill>
                  <a:schemeClr val="tx1"/>
                </a:solidFill>
              </a:rPr>
              <a:t>describes de CRC technique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2" name="Texto Explicativo 2 31"/>
          <p:cNvSpPr/>
          <p:nvPr/>
        </p:nvSpPr>
        <p:spPr>
          <a:xfrm>
            <a:off x="4370703" y="3974876"/>
            <a:ext cx="1301710" cy="432048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-250017"/>
              <a:gd name="adj6" fmla="val 1118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1992: </a:t>
            </a:r>
            <a:r>
              <a:rPr lang="en-US" sz="700" dirty="0" smtClean="0">
                <a:solidFill>
                  <a:srgbClr val="FF0000"/>
                </a:solidFill>
              </a:rPr>
              <a:t>Alistair Cockburn </a:t>
            </a:r>
            <a:r>
              <a:rPr lang="en-US" sz="700" dirty="0" smtClean="0">
                <a:solidFill>
                  <a:schemeClr val="tx1"/>
                </a:solidFill>
              </a:rPr>
              <a:t>develops Crystal Methods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2" name="Texto Explicativo 2 81"/>
          <p:cNvSpPr/>
          <p:nvPr/>
        </p:nvSpPr>
        <p:spPr>
          <a:xfrm>
            <a:off x="2138730" y="834209"/>
            <a:ext cx="1430215" cy="432048"/>
          </a:xfrm>
          <a:prstGeom prst="borderCallout2">
            <a:avLst>
              <a:gd name="adj1" fmla="val 52277"/>
              <a:gd name="adj2" fmla="val 101271"/>
              <a:gd name="adj3" fmla="val 372886"/>
              <a:gd name="adj4" fmla="val 120423"/>
              <a:gd name="adj5" fmla="val 477113"/>
              <a:gd name="adj6" fmla="val 2805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1994: Jim </a:t>
            </a:r>
            <a:r>
              <a:rPr lang="en-US" sz="700" dirty="0" err="1" smtClean="0">
                <a:solidFill>
                  <a:schemeClr val="tx1"/>
                </a:solidFill>
              </a:rPr>
              <a:t>Coplien</a:t>
            </a:r>
            <a:r>
              <a:rPr lang="en-US" sz="700" dirty="0" smtClean="0">
                <a:solidFill>
                  <a:schemeClr val="tx1"/>
                </a:solidFill>
              </a:rPr>
              <a:t> remarks that </a:t>
            </a:r>
            <a:r>
              <a:rPr lang="en-US" sz="700" dirty="0" smtClean="0">
                <a:solidFill>
                  <a:schemeClr val="accent4"/>
                </a:solidFill>
              </a:rPr>
              <a:t>Daily Meetings </a:t>
            </a:r>
            <a:r>
              <a:rPr lang="en-US" sz="700" dirty="0" smtClean="0">
                <a:solidFill>
                  <a:schemeClr val="tx1"/>
                </a:solidFill>
              </a:rPr>
              <a:t>leads to </a:t>
            </a:r>
            <a:r>
              <a:rPr lang="en-US" sz="700" dirty="0" err="1" smtClean="0">
                <a:solidFill>
                  <a:schemeClr val="accent4"/>
                </a:solidFill>
              </a:rPr>
              <a:t>Hyperproductiviity</a:t>
            </a:r>
            <a:endParaRPr lang="en-US" sz="700" dirty="0">
              <a:solidFill>
                <a:schemeClr val="accent4"/>
              </a:solidFill>
            </a:endParaRPr>
          </a:p>
        </p:txBody>
      </p:sp>
      <p:sp>
        <p:nvSpPr>
          <p:cNvPr id="83" name="Texto Explicativo 2 82"/>
          <p:cNvSpPr/>
          <p:nvPr/>
        </p:nvSpPr>
        <p:spPr>
          <a:xfrm>
            <a:off x="7423830" y="742726"/>
            <a:ext cx="1644060" cy="504056"/>
          </a:xfrm>
          <a:prstGeom prst="borderCallout2">
            <a:avLst>
              <a:gd name="adj1" fmla="val 46888"/>
              <a:gd name="adj2" fmla="val -1156"/>
              <a:gd name="adj3" fmla="val 78620"/>
              <a:gd name="adj4" fmla="val -14117"/>
              <a:gd name="adj5" fmla="val 428318"/>
              <a:gd name="adj6" fmla="val -134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2002: Scrum community introduces measure of </a:t>
            </a:r>
            <a:r>
              <a:rPr lang="en-US" sz="700" dirty="0" smtClean="0">
                <a:solidFill>
                  <a:schemeClr val="accent4"/>
                </a:solidFill>
              </a:rPr>
              <a:t>Velocity</a:t>
            </a:r>
            <a:endParaRPr lang="en-US" sz="700" dirty="0">
              <a:solidFill>
                <a:schemeClr val="accent4"/>
              </a:solidFill>
            </a:endParaRPr>
          </a:p>
        </p:txBody>
      </p:sp>
      <p:sp>
        <p:nvSpPr>
          <p:cNvPr id="84" name="Texto Explicativo 2 83"/>
          <p:cNvSpPr/>
          <p:nvPr/>
        </p:nvSpPr>
        <p:spPr>
          <a:xfrm>
            <a:off x="7523358" y="4281434"/>
            <a:ext cx="1543562" cy="365871"/>
          </a:xfrm>
          <a:prstGeom prst="borderCallout2">
            <a:avLst>
              <a:gd name="adj1" fmla="val 48684"/>
              <a:gd name="adj2" fmla="val 141"/>
              <a:gd name="adj3" fmla="val -98589"/>
              <a:gd name="adj4" fmla="val -6131"/>
              <a:gd name="adj5" fmla="val -383074"/>
              <a:gd name="adj6" fmla="val 326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2008: The concept of </a:t>
            </a:r>
            <a:r>
              <a:rPr lang="en-US" sz="700" dirty="0" smtClean="0">
                <a:solidFill>
                  <a:schemeClr val="accent4"/>
                </a:solidFill>
              </a:rPr>
              <a:t>Definition of Ready </a:t>
            </a:r>
            <a:r>
              <a:rPr lang="en-US" sz="700" dirty="0" smtClean="0">
                <a:solidFill>
                  <a:schemeClr val="tx1"/>
                </a:solidFill>
              </a:rPr>
              <a:t>is introduced in the Scrum  community</a:t>
            </a:r>
            <a:endParaRPr lang="en-US" sz="700" dirty="0">
              <a:solidFill>
                <a:schemeClr val="accent4"/>
              </a:solidFill>
            </a:endParaRPr>
          </a:p>
        </p:txBody>
      </p:sp>
      <p:sp>
        <p:nvSpPr>
          <p:cNvPr id="85" name="Losango 84"/>
          <p:cNvSpPr/>
          <p:nvPr/>
        </p:nvSpPr>
        <p:spPr>
          <a:xfrm>
            <a:off x="6990552" y="2852936"/>
            <a:ext cx="155197" cy="1440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o Explicativo 2 48"/>
          <p:cNvSpPr/>
          <p:nvPr/>
        </p:nvSpPr>
        <p:spPr>
          <a:xfrm>
            <a:off x="1154189" y="4716444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50183"/>
              <a:gd name="adj4" fmla="val 132735"/>
              <a:gd name="adj5" fmla="val -415559"/>
              <a:gd name="adj6" fmla="val 2873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1986:: Takeuchi and </a:t>
            </a:r>
            <a:r>
              <a:rPr lang="en-US" sz="700" dirty="0" err="1" smtClean="0">
                <a:solidFill>
                  <a:schemeClr val="tx1"/>
                </a:solidFill>
              </a:rPr>
              <a:t>Nonaka</a:t>
            </a:r>
            <a:r>
              <a:rPr lang="en-US" sz="700" dirty="0" smtClean="0">
                <a:solidFill>
                  <a:schemeClr val="tx1"/>
                </a:solidFill>
              </a:rPr>
              <a:t> use the term </a:t>
            </a:r>
            <a:r>
              <a:rPr lang="en-US" sz="700" dirty="0" smtClean="0">
                <a:solidFill>
                  <a:schemeClr val="accent4"/>
                </a:solidFill>
              </a:rPr>
              <a:t>Scrum</a:t>
            </a:r>
            <a:r>
              <a:rPr lang="en-US" sz="700" dirty="0" smtClean="0">
                <a:solidFill>
                  <a:schemeClr val="tx1"/>
                </a:solidFill>
              </a:rPr>
              <a:t> for the first time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o Explicativo 2 59"/>
          <p:cNvSpPr/>
          <p:nvPr/>
        </p:nvSpPr>
        <p:spPr>
          <a:xfrm>
            <a:off x="7559362" y="3840038"/>
            <a:ext cx="1471554" cy="333249"/>
          </a:xfrm>
          <a:prstGeom prst="borderCallout2">
            <a:avLst>
              <a:gd name="adj1" fmla="val -6996"/>
              <a:gd name="adj2" fmla="val 51709"/>
              <a:gd name="adj3" fmla="val -88420"/>
              <a:gd name="adj4" fmla="val 45907"/>
              <a:gd name="adj5" fmla="val -276753"/>
              <a:gd name="adj6" fmla="val 37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2009: </a:t>
            </a:r>
            <a:r>
              <a:rPr lang="en-US" sz="700" dirty="0">
                <a:solidFill>
                  <a:schemeClr val="accent4"/>
                </a:solidFill>
              </a:rPr>
              <a:t>S</a:t>
            </a:r>
            <a:r>
              <a:rPr lang="en-US" sz="700" dirty="0" smtClean="0">
                <a:solidFill>
                  <a:schemeClr val="accent4"/>
                </a:solidFill>
              </a:rPr>
              <a:t>oftware Craftsmanship Manifesto </a:t>
            </a:r>
            <a:r>
              <a:rPr lang="en-US" sz="700" dirty="0" smtClean="0">
                <a:solidFill>
                  <a:schemeClr val="tx1"/>
                </a:solidFill>
              </a:rPr>
              <a:t>is born</a:t>
            </a:r>
            <a:endParaRPr lang="en-US" sz="700" dirty="0">
              <a:solidFill>
                <a:schemeClr val="accent4"/>
              </a:solidFill>
            </a:endParaRPr>
          </a:p>
        </p:txBody>
      </p:sp>
      <p:sp>
        <p:nvSpPr>
          <p:cNvPr id="33" name="Texto Explicativo 2 32"/>
          <p:cNvSpPr/>
          <p:nvPr/>
        </p:nvSpPr>
        <p:spPr>
          <a:xfrm>
            <a:off x="3962965" y="2124926"/>
            <a:ext cx="1387704" cy="432048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188348"/>
              <a:gd name="adj6" fmla="val 169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1995: </a:t>
            </a:r>
            <a:r>
              <a:rPr lang="en-US" sz="700" dirty="0" smtClean="0">
                <a:solidFill>
                  <a:srgbClr val="FF0000"/>
                </a:solidFill>
              </a:rPr>
              <a:t>Jeff Sutherland </a:t>
            </a:r>
            <a:r>
              <a:rPr lang="en-US" sz="700" dirty="0" smtClean="0">
                <a:solidFill>
                  <a:schemeClr val="tx1"/>
                </a:solidFill>
              </a:rPr>
              <a:t>and </a:t>
            </a:r>
            <a:r>
              <a:rPr lang="en-US" sz="700" dirty="0" smtClean="0">
                <a:solidFill>
                  <a:srgbClr val="FF0000"/>
                </a:solidFill>
              </a:rPr>
              <a:t>Ken </a:t>
            </a:r>
            <a:r>
              <a:rPr lang="en-US" sz="700" dirty="0" err="1" smtClean="0">
                <a:solidFill>
                  <a:srgbClr val="FF0000"/>
                </a:solidFill>
              </a:rPr>
              <a:t>Schwaber</a:t>
            </a:r>
            <a:r>
              <a:rPr lang="en-US" sz="700" dirty="0" smtClean="0">
                <a:solidFill>
                  <a:schemeClr val="tx1"/>
                </a:solidFill>
              </a:rPr>
              <a:t> develop  </a:t>
            </a:r>
            <a:r>
              <a:rPr lang="en-US" sz="700" dirty="0" smtClean="0">
                <a:solidFill>
                  <a:schemeClr val="accent4">
                    <a:lumMod val="75000"/>
                  </a:schemeClr>
                </a:solidFill>
              </a:rPr>
              <a:t>Scrum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o Explicativo 2 44"/>
          <p:cNvSpPr/>
          <p:nvPr/>
        </p:nvSpPr>
        <p:spPr>
          <a:xfrm>
            <a:off x="3946088" y="526702"/>
            <a:ext cx="1430215" cy="432048"/>
          </a:xfrm>
          <a:prstGeom prst="borderCallout2">
            <a:avLst>
              <a:gd name="adj1" fmla="val 52277"/>
              <a:gd name="adj2" fmla="val 101271"/>
              <a:gd name="adj3" fmla="val 48087"/>
              <a:gd name="adj4" fmla="val 144478"/>
              <a:gd name="adj5" fmla="val 558138"/>
              <a:gd name="adj6" fmla="val 1641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1995: The CHAOS report is published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6" name="Losango 45"/>
          <p:cNvSpPr/>
          <p:nvPr/>
        </p:nvSpPr>
        <p:spPr>
          <a:xfrm>
            <a:off x="8046314" y="2837456"/>
            <a:ext cx="155197" cy="1440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a </a:t>
            </a:r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 smtClean="0"/>
              <a:t>Principles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marL="27432" indent="0">
              <a:buNone/>
            </a:pPr>
            <a:r>
              <a:rPr lang="en-US" b="1" dirty="0">
                <a:solidFill>
                  <a:srgbClr val="0070C0"/>
                </a:solidFill>
              </a:rPr>
              <a:t>Individuals and interactions</a:t>
            </a:r>
            <a:r>
              <a:rPr lang="en-US" dirty="0">
                <a:solidFill>
                  <a:srgbClr val="0070C0"/>
                </a:solidFill>
              </a:rPr>
              <a:t> over Processes and tools</a:t>
            </a:r>
          </a:p>
          <a:p>
            <a:pPr marL="27432" indent="0">
              <a:buNone/>
            </a:pPr>
            <a:endParaRPr lang="en-US" dirty="0"/>
          </a:p>
          <a:p>
            <a:pPr marL="2743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Working software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over Comprehensive documentation</a:t>
            </a:r>
          </a:p>
          <a:p>
            <a:pPr marL="27432" indent="0">
              <a:buNone/>
            </a:pPr>
            <a:endParaRPr lang="en-US" dirty="0"/>
          </a:p>
          <a:p>
            <a:pPr marL="27432" indent="0">
              <a:buNone/>
            </a:pPr>
            <a:r>
              <a:rPr lang="en-US" b="1" dirty="0">
                <a:solidFill>
                  <a:srgbClr val="7030A0"/>
                </a:solidFill>
              </a:rPr>
              <a:t>Customer collaboration</a:t>
            </a:r>
            <a:r>
              <a:rPr lang="en-US" dirty="0">
                <a:solidFill>
                  <a:srgbClr val="7030A0"/>
                </a:solidFill>
              </a:rPr>
              <a:t> over Contract negotiation</a:t>
            </a:r>
          </a:p>
          <a:p>
            <a:pPr marL="27432" indent="0">
              <a:buNone/>
            </a:pPr>
            <a:endParaRPr lang="en-US" dirty="0"/>
          </a:p>
          <a:p>
            <a:pPr marL="27432" indent="0">
              <a:buNone/>
            </a:pPr>
            <a:r>
              <a:rPr lang="en-US" b="1" dirty="0">
                <a:solidFill>
                  <a:srgbClr val="FFC000"/>
                </a:solidFill>
              </a:rPr>
              <a:t>Responding to change</a:t>
            </a:r>
            <a:r>
              <a:rPr lang="en-US" dirty="0">
                <a:solidFill>
                  <a:srgbClr val="FFC000"/>
                </a:solidFill>
              </a:rPr>
              <a:t> over Following a plan</a:t>
            </a:r>
          </a:p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391471" cy="3938736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Our highest priority is to satisfy the customer through early and continuous delivery of valuable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rgbClr val="FFC000"/>
                </a:solidFill>
              </a:rPr>
              <a:t>Welcome changing requirements, even late in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Working software is delivered frequently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rgbClr val="7030A0"/>
                </a:solidFill>
              </a:rPr>
              <a:t>Business people and developers must work together daily throughout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rgbClr val="0070C0"/>
                </a:solidFill>
              </a:rPr>
              <a:t>Build projects around motivated individuals. </a:t>
            </a:r>
            <a:br>
              <a:rPr lang="en-US" sz="1000" dirty="0">
                <a:solidFill>
                  <a:srgbClr val="0070C0"/>
                </a:solidFill>
              </a:rPr>
            </a:br>
            <a:r>
              <a:rPr lang="en-US" sz="1000" dirty="0">
                <a:solidFill>
                  <a:srgbClr val="0070C0"/>
                </a:solidFill>
              </a:rPr>
              <a:t>Give them the environment and support they need, and trust them to get the job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rgbClr val="0070C0"/>
                </a:solidFill>
              </a:rPr>
              <a:t>The most efficient and effective method of </a:t>
            </a:r>
            <a:br>
              <a:rPr lang="en-US" sz="1000" dirty="0">
                <a:solidFill>
                  <a:srgbClr val="0070C0"/>
                </a:solidFill>
              </a:rPr>
            </a:br>
            <a:r>
              <a:rPr lang="en-US" sz="1000" dirty="0">
                <a:solidFill>
                  <a:srgbClr val="0070C0"/>
                </a:solidFill>
              </a:rPr>
              <a:t>conveying information to and within a development team is face-to-face conversation.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Working software is the primary measure of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Agile processes promote sustainable development. 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The sponsors, developers, and users should be able 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to maintain a constant pace indefinitely.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Continuous attention to technical excellence 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and good design enhances agility.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Simplicity--the art of maximizing the amount 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of work not done--is essential.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The best architectures, requirements, and designs </a:t>
            </a:r>
            <a:br>
              <a:rPr lang="en-US" sz="1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emerge from self-organizing teams.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solidFill>
                  <a:srgbClr val="7030A0"/>
                </a:solidFill>
              </a:rPr>
              <a:t>At regular intervals, the team reflects on how 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to become more effective, then tunes and adjusts 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its behavior accordingly</a:t>
            </a:r>
            <a:r>
              <a:rPr lang="en-US" sz="1000" dirty="0" smtClean="0">
                <a:solidFill>
                  <a:srgbClr val="7030A0"/>
                </a:solidFill>
              </a:rPr>
              <a:t>.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4709</TotalTime>
  <Words>4077</Words>
  <Application>Microsoft Office PowerPoint</Application>
  <PresentationFormat>Apresentação na tela (4:3)</PresentationFormat>
  <Paragraphs>866</Paragraphs>
  <Slides>74</Slides>
  <Notes>15</Notes>
  <HiddenSlides>18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5" baseType="lpstr">
      <vt:lpstr>Fluxo</vt:lpstr>
      <vt:lpstr>Agile Talks</vt:lpstr>
      <vt:lpstr>Agile Talks</vt:lpstr>
      <vt:lpstr>Agile Talks</vt:lpstr>
      <vt:lpstr>Contents</vt:lpstr>
      <vt:lpstr>Apresentação do PowerPoint</vt:lpstr>
      <vt:lpstr>All Things Agile</vt:lpstr>
      <vt:lpstr>All Things Agile</vt:lpstr>
      <vt:lpstr>Apresentação do PowerPoint</vt:lpstr>
      <vt:lpstr>Agile is not a Manifest</vt:lpstr>
      <vt:lpstr>Insights</vt:lpstr>
      <vt:lpstr>Iterative vs Incremental</vt:lpstr>
      <vt:lpstr>Incremental</vt:lpstr>
      <vt:lpstr>Iterative</vt:lpstr>
      <vt:lpstr>Software is a Product</vt:lpstr>
      <vt:lpstr>Software is a Product</vt:lpstr>
      <vt:lpstr>Traditional View</vt:lpstr>
      <vt:lpstr>Agile View</vt:lpstr>
      <vt:lpstr>The Stage-Gate Process Control</vt:lpstr>
      <vt:lpstr>Deterministic vs Stochastic</vt:lpstr>
      <vt:lpstr>The Empirical Process Control</vt:lpstr>
      <vt:lpstr>People Communicating</vt:lpstr>
      <vt:lpstr>What Agile Is</vt:lpstr>
      <vt:lpstr>What Agile Is</vt:lpstr>
      <vt:lpstr>What Agile Is Not</vt:lpstr>
      <vt:lpstr>Apresentação do PowerPoint</vt:lpstr>
      <vt:lpstr>Apresentação do PowerPoint</vt:lpstr>
      <vt:lpstr>Tradicional View</vt:lpstr>
      <vt:lpstr>Apresentação do PowerPoint</vt:lpstr>
      <vt:lpstr>Modern View</vt:lpstr>
      <vt:lpstr>Tradicional View</vt:lpstr>
      <vt:lpstr>Agile View</vt:lpstr>
      <vt:lpstr>Apresentação do PowerPoint</vt:lpstr>
      <vt:lpstr>Dimensions in Agile : Schedule</vt:lpstr>
      <vt:lpstr>Apresentação do PowerPoint</vt:lpstr>
      <vt:lpstr>Apresentação do PowerPoint</vt:lpstr>
      <vt:lpstr>Dimensions in Agile : Cost</vt:lpstr>
      <vt:lpstr>Agile Contract</vt:lpstr>
      <vt:lpstr>Dimensions in Agile : Scope</vt:lpstr>
      <vt:lpstr>Apresentação do PowerPoint</vt:lpstr>
      <vt:lpstr>Story Taxomony</vt:lpstr>
      <vt:lpstr>INVEST (in) Ready Stories</vt:lpstr>
      <vt:lpstr>Story Taxomony</vt:lpstr>
      <vt:lpstr>Apresentação do PowerPoint</vt:lpstr>
      <vt:lpstr>The Story Size</vt:lpstr>
      <vt:lpstr>Determine Story Point Meaning</vt:lpstr>
      <vt:lpstr>Goodhart’s Law</vt:lpstr>
      <vt:lpstr>Dimensions in Agile :Quality</vt:lpstr>
      <vt:lpstr>Quality Assurance</vt:lpstr>
      <vt:lpstr>Apresentação do PowerPoint</vt:lpstr>
      <vt:lpstr>Apresentação do PowerPoint</vt:lpstr>
      <vt:lpstr>Dimensions in Agile : Value</vt:lpstr>
      <vt:lpstr>Dimensions in Agile : Risk</vt:lpstr>
      <vt:lpstr>The Product Owner (PO)</vt:lpstr>
      <vt:lpstr>Product Team</vt:lpstr>
      <vt:lpstr>Elicitation and Ready State</vt:lpstr>
      <vt:lpstr>Backlog Grooming</vt:lpstr>
      <vt:lpstr>Size Estimation</vt:lpstr>
      <vt:lpstr>Define Story Scale</vt:lpstr>
      <vt:lpstr>Planning Poker</vt:lpstr>
      <vt:lpstr>Estimate With Planning Poker</vt:lpstr>
      <vt:lpstr>Preparing a Release</vt:lpstr>
      <vt:lpstr>Preparing a Sprint</vt:lpstr>
      <vt:lpstr>Sprint Budget</vt:lpstr>
      <vt:lpstr>Estimate Possible Velocity/Budget</vt:lpstr>
      <vt:lpstr>Velocity and Focus Factor</vt:lpstr>
      <vt:lpstr>Sprint Work Breakdown</vt:lpstr>
      <vt:lpstr>Kanban Board (Execution)</vt:lpstr>
      <vt:lpstr>Task Taxomony</vt:lpstr>
      <vt:lpstr>Burndown Chart (Execution)</vt:lpstr>
      <vt:lpstr>Sprint Review</vt:lpstr>
      <vt:lpstr>Release Review</vt:lpstr>
      <vt:lpstr>Final Notes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Sergio Taborda</dc:creator>
  <cp:lastModifiedBy>Sergio Taborda</cp:lastModifiedBy>
  <cp:revision>259</cp:revision>
  <dcterms:created xsi:type="dcterms:W3CDTF">2013-07-23T14:20:00Z</dcterms:created>
  <dcterms:modified xsi:type="dcterms:W3CDTF">2014-03-27T17:33:39Z</dcterms:modified>
</cp:coreProperties>
</file>