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82" r:id="rId4"/>
    <p:sldId id="257" r:id="rId5"/>
    <p:sldId id="283" r:id="rId6"/>
    <p:sldId id="296" r:id="rId7"/>
    <p:sldId id="295" r:id="rId8"/>
    <p:sldId id="297" r:id="rId9"/>
    <p:sldId id="298" r:id="rId10"/>
    <p:sldId id="299" r:id="rId11"/>
    <p:sldId id="292" r:id="rId12"/>
    <p:sldId id="286" r:id="rId13"/>
    <p:sldId id="287" r:id="rId14"/>
    <p:sldId id="260" r:id="rId15"/>
    <p:sldId id="268" r:id="rId16"/>
    <p:sldId id="276" r:id="rId17"/>
    <p:sldId id="262" r:id="rId18"/>
    <p:sldId id="261" r:id="rId19"/>
    <p:sldId id="266" r:id="rId20"/>
    <p:sldId id="288" r:id="rId21"/>
    <p:sldId id="291" r:id="rId22"/>
    <p:sldId id="277" r:id="rId23"/>
    <p:sldId id="269" r:id="rId24"/>
    <p:sldId id="270" r:id="rId25"/>
    <p:sldId id="293" r:id="rId26"/>
    <p:sldId id="273" r:id="rId27"/>
    <p:sldId id="290" r:id="rId28"/>
    <p:sldId id="304" r:id="rId29"/>
    <p:sldId id="305" r:id="rId30"/>
    <p:sldId id="289" r:id="rId31"/>
    <p:sldId id="306" r:id="rId32"/>
    <p:sldId id="300" r:id="rId33"/>
    <p:sldId id="301" r:id="rId34"/>
    <p:sldId id="302" r:id="rId35"/>
    <p:sldId id="303" r:id="rId36"/>
    <p:sldId id="307" r:id="rId37"/>
    <p:sldId id="294" r:id="rId38"/>
    <p:sldId id="285" r:id="rId39"/>
    <p:sldId id="308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178A112-BDCB-4663-B5B7-884C49B45C11}">
          <p14:sldIdLst>
            <p14:sldId id="256"/>
            <p14:sldId id="275"/>
            <p14:sldId id="282"/>
            <p14:sldId id="257"/>
            <p14:sldId id="283"/>
            <p14:sldId id="296"/>
            <p14:sldId id="295"/>
            <p14:sldId id="297"/>
            <p14:sldId id="298"/>
            <p14:sldId id="299"/>
            <p14:sldId id="292"/>
            <p14:sldId id="286"/>
            <p14:sldId id="287"/>
            <p14:sldId id="260"/>
            <p14:sldId id="268"/>
            <p14:sldId id="276"/>
            <p14:sldId id="262"/>
            <p14:sldId id="261"/>
            <p14:sldId id="266"/>
            <p14:sldId id="288"/>
            <p14:sldId id="291"/>
            <p14:sldId id="277"/>
            <p14:sldId id="269"/>
            <p14:sldId id="270"/>
            <p14:sldId id="293"/>
            <p14:sldId id="273"/>
            <p14:sldId id="290"/>
            <p14:sldId id="304"/>
            <p14:sldId id="305"/>
            <p14:sldId id="289"/>
            <p14:sldId id="306"/>
            <p14:sldId id="300"/>
            <p14:sldId id="301"/>
            <p14:sldId id="302"/>
            <p14:sldId id="303"/>
            <p14:sldId id="307"/>
            <p14:sldId id="294"/>
          </p14:sldIdLst>
        </p14:section>
        <p14:section name="References" id="{75FDEEEC-8553-4EBC-AB5F-FDD40FE6BD11}">
          <p14:sldIdLst>
            <p14:sldId id="285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D6197D-495E-4291-86A7-09F2652587B1}" type="datetimeFigureOut">
              <a:rPr lang="pt-BR" smtClean="0"/>
              <a:t>07/10/2015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3E00B7-097D-411A-B209-4BEBA6D8ECF7}" type="slidenum">
              <a:rPr lang="pt-BR" smtClean="0"/>
              <a:t>‹#›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youahaskell.com/a-fistful-of-monads" TargetMode="External"/><Relationship Id="rId7" Type="http://schemas.openxmlformats.org/officeDocument/2006/relationships/hyperlink" Target="http://blog.jorgenschaefer.de/2013/01/monads-for-normal-programmers.html" TargetMode="External"/><Relationship Id="rId2" Type="http://schemas.openxmlformats.org/officeDocument/2006/relationships/hyperlink" Target="http://mikehadlow.blogspot.co.uk/2011/01/monads-in-c1-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rache/Sprache" TargetMode="External"/><Relationship Id="rId5" Type="http://schemas.openxmlformats.org/officeDocument/2006/relationships/hyperlink" Target="http://msdn.microsoft.com/en-us/library/cc161164.aspx" TargetMode="External"/><Relationship Id="rId4" Type="http://schemas.openxmlformats.org/officeDocument/2006/relationships/hyperlink" Target="http://en.wikipedia.org/wiki/Monad_(functional_programming)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att.might.net/articles/programming-with-continuations--exceptions-backtracking-search-threads-generators-coroutines/" TargetMode="External"/><Relationship Id="rId2" Type="http://schemas.openxmlformats.org/officeDocument/2006/relationships/hyperlink" Target="https://gist.github.com/vmarquez/46406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Introduction </a:t>
            </a:r>
            <a:r>
              <a:rPr lang="en-US" dirty="0" smtClean="0"/>
              <a:t>to </a:t>
            </a:r>
            <a:r>
              <a:rPr lang="en-US" noProof="0" dirty="0" smtClean="0"/>
              <a:t>Monads</a:t>
            </a:r>
            <a:endParaRPr lang="en-US" noProof="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Your Everyday Chainable Decorators</a:t>
            </a:r>
            <a:endParaRPr lang="en-US" noProof="0" dirty="0"/>
          </a:p>
        </p:txBody>
      </p:sp>
      <p:pic>
        <p:nvPicPr>
          <p:cNvPr id="1028" name="Picture 4" descr="C:\Users\sergio.taborda\Desktop\Monads\logos_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94251"/>
            <a:ext cx="885826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372200" y="6202301"/>
            <a:ext cx="233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sergiotaborda@zbra.com.br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6238366"/>
            <a:ext cx="961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2013-10-03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67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Chainable Decorator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Decorator with operations that return the same Decorator type allowing to invoke it again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decorator.x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().y().z()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Each invocation returns a new, </a:t>
            </a:r>
            <a:r>
              <a:rPr lang="en-US" dirty="0" smtClean="0"/>
              <a:t>immutable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are Monads in OO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Are Chainable Decorator Types with </a:t>
            </a:r>
          </a:p>
          <a:p>
            <a:pPr lvl="1"/>
            <a:r>
              <a:rPr lang="en-US" noProof="0" dirty="0" smtClean="0"/>
              <a:t>A method, Unit, to wrap (augment) other objects. </a:t>
            </a:r>
          </a:p>
          <a:p>
            <a:pPr lvl="1"/>
            <a:r>
              <a:rPr lang="en-US" noProof="0" dirty="0" smtClean="0"/>
              <a:t>A method, Bind to operate over other augmented types</a:t>
            </a:r>
          </a:p>
          <a:p>
            <a:r>
              <a:rPr lang="en-US" dirty="0" smtClean="0"/>
              <a:t>And</a:t>
            </a:r>
            <a:endParaRPr lang="en-US" noProof="0" dirty="0" smtClean="0"/>
          </a:p>
          <a:p>
            <a:pPr lvl="1"/>
            <a:r>
              <a:rPr lang="en-US" dirty="0" smtClean="0"/>
              <a:t>Additional methods to operate with regardless of the augmented object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157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 and C#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Constructor and/or Extensions features support the implementation of the Unit Monad method.</a:t>
            </a:r>
            <a:br>
              <a:rPr lang="en-US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	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public static Box&lt;T&gt;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ToBox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&lt;T&gt;(this 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		return new Box&lt;T&gt;(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/>
              <a:t>This </a:t>
            </a:r>
            <a:r>
              <a:rPr lang="en-US" dirty="0" smtClean="0"/>
              <a:t>is the expected construction for a decorator factory method</a:t>
            </a:r>
          </a:p>
          <a:p>
            <a:r>
              <a:rPr lang="en-US" dirty="0"/>
              <a:t>Typing the extension method  allows for polymorphic monad construction</a:t>
            </a:r>
          </a:p>
        </p:txBody>
      </p:sp>
    </p:spTree>
    <p:extLst>
      <p:ext uri="{BB962C8B-B14F-4D97-AF65-F5344CB8AC3E}">
        <p14:creationId xmlns:p14="http://schemas.microsoft.com/office/powerpoint/2010/main" val="28178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 and C#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Typing the extension method  allows for polymorphic monad construction</a:t>
            </a:r>
            <a:br>
              <a:rPr lang="en-US" dirty="0"/>
            </a:br>
            <a:r>
              <a:rPr lang="en-US" sz="2400" dirty="0"/>
              <a:t>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Maybe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&lt;S&gt;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ToMaybe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&lt;S&gt;(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&lt;S&gt;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 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S : 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{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          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!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value.HasValue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	? 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Maybe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&lt;S&gt;.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Nothing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 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	: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new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Maybe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&lt;S&gt;(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value.Value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         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Maybe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ToMaybe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         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{ 			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 </a:t>
            </a:r>
            <a:br>
              <a:rPr lang="pt-BR" sz="1400" dirty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	?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Maybe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&gt;.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Nothing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	: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new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Maybe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&gt;(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pt-BR" sz="14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 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Monad and LINQ 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LINQ (Language Integrated Query) is a general, agnostic mechanics to support the Monad concept</a:t>
            </a:r>
          </a:p>
          <a:p>
            <a:r>
              <a:rPr lang="en-US" dirty="0" smtClean="0"/>
              <a:t>Any type that implements ( directly </a:t>
            </a:r>
            <a:r>
              <a:rPr lang="en-US" dirty="0" smtClean="0"/>
              <a:t>or </a:t>
            </a:r>
            <a:r>
              <a:rPr lang="en-US" dirty="0" smtClean="0"/>
              <a:t>by extension) the </a:t>
            </a:r>
            <a:r>
              <a:rPr lang="en-US" dirty="0" err="1" smtClean="0"/>
              <a:t>SelectMany</a:t>
            </a:r>
            <a:r>
              <a:rPr lang="en-US" dirty="0" smtClean="0"/>
              <a:t> method can be used with LINQ. </a:t>
            </a:r>
            <a:r>
              <a:rPr lang="en-US" dirty="0" err="1" smtClean="0"/>
              <a:t>SelectMany</a:t>
            </a:r>
            <a:r>
              <a:rPr lang="en-US" dirty="0" smtClean="0"/>
              <a:t> is the Monad Bind operation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	</a:t>
            </a:r>
            <a:br>
              <a:rPr lang="en-US" dirty="0" smtClean="0">
                <a:latin typeface="Cordia New" pitchFamily="34" charset="-34"/>
                <a:cs typeface="Cordia New" pitchFamily="34" charset="-34"/>
              </a:rPr>
            </a:b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Box&lt;T&gt; </a:t>
            </a:r>
            <a:r>
              <a:rPr lang="en-US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SelectMany</a:t>
            </a: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&lt;T,U,V&gt; (</a:t>
            </a:r>
            <a:r>
              <a:rPr lang="en-US" sz="15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Box&lt;T&gt; m , </a:t>
            </a:r>
            <a:r>
              <a:rPr lang="en-US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&lt;T, M&lt;T&gt;&gt; k, </a:t>
            </a:r>
            <a:r>
              <a:rPr lang="en-US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&lt;T,U,V&gt; s)</a:t>
            </a:r>
            <a:endParaRPr lang="en-US" sz="1500" i="1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noProof="0" dirty="0" smtClean="0"/>
              <a:t>Then you may write:</a:t>
            </a:r>
            <a:br>
              <a:rPr lang="en-US" noProof="0" dirty="0" smtClean="0"/>
            </a:br>
            <a:r>
              <a:rPr lang="en-US" noProof="0" dirty="0" smtClean="0"/>
              <a:t>	</a:t>
            </a:r>
            <a:r>
              <a:rPr lang="en-US" sz="13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3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3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pt-BR" sz="13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1.ToBox() </a:t>
            </a:r>
            <a:b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3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pt-BR" sz="13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2.ToBox()</a:t>
            </a:r>
            <a:br>
              <a:rPr lang="pt-B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3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(x + y</a:t>
            </a:r>
            <a: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300" i="1" dirty="0" err="1" smtClean="0">
                <a:latin typeface="+mj-lt"/>
                <a:cs typeface="Courier New" panose="02070309020205020404" pitchFamily="49" charset="0"/>
              </a:rPr>
              <a:t>This</a:t>
            </a:r>
            <a:r>
              <a:rPr lang="pt-BR" sz="1300" i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1300" i="1" dirty="0" err="1" smtClean="0">
                <a:latin typeface="+mj-lt"/>
                <a:cs typeface="Courier New" panose="02070309020205020404" pitchFamily="49" charset="0"/>
              </a:rPr>
              <a:t>is</a:t>
            </a:r>
            <a:r>
              <a:rPr lang="pt-BR" sz="1300" i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1300" i="1" dirty="0" err="1" smtClean="0">
                <a:latin typeface="+mj-lt"/>
                <a:cs typeface="Courier New" panose="02070309020205020404" pitchFamily="49" charset="0"/>
              </a:rPr>
              <a:t>called</a:t>
            </a:r>
            <a:r>
              <a:rPr lang="pt-BR" sz="1300" i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1300" dirty="0" smtClean="0">
                <a:latin typeface="+mj-lt"/>
                <a:cs typeface="Courier New" panose="02070309020205020404" pitchFamily="49" charset="0"/>
              </a:rPr>
              <a:t>do-</a:t>
            </a:r>
            <a:r>
              <a:rPr lang="pt-BR" sz="1300" dirty="0" err="1" smtClean="0">
                <a:latin typeface="+mj-lt"/>
                <a:cs typeface="Courier New" panose="02070309020205020404" pitchFamily="49" charset="0"/>
              </a:rPr>
              <a:t>notation</a:t>
            </a:r>
            <a:r>
              <a:rPr lang="pt-BR" sz="1300" i="1" dirty="0" smtClean="0">
                <a:latin typeface="+mj-lt"/>
                <a:cs typeface="Courier New" panose="02070309020205020404" pitchFamily="49" charset="0"/>
              </a:rPr>
              <a:t> (</a:t>
            </a:r>
            <a:r>
              <a:rPr lang="pt-BR" sz="1300" i="1" dirty="0" err="1" smtClean="0">
                <a:latin typeface="+mj-lt"/>
                <a:cs typeface="Courier New" panose="02070309020205020404" pitchFamily="49" charset="0"/>
              </a:rPr>
              <a:t>or</a:t>
            </a:r>
            <a:r>
              <a:rPr lang="pt-BR" sz="1300" i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1300" dirty="0" err="1" smtClean="0">
                <a:latin typeface="+mj-lt"/>
                <a:cs typeface="Courier New" panose="02070309020205020404" pitchFamily="49" charset="0"/>
              </a:rPr>
              <a:t>computation</a:t>
            </a:r>
            <a:r>
              <a:rPr lang="pt-BR" sz="13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1300" dirty="0" err="1" smtClean="0">
                <a:latin typeface="+mj-lt"/>
                <a:cs typeface="Courier New" panose="02070309020205020404" pitchFamily="49" charset="0"/>
              </a:rPr>
              <a:t>expression</a:t>
            </a:r>
            <a:r>
              <a:rPr lang="pt-BR" sz="13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1300" i="1" dirty="0" smtClean="0">
                <a:latin typeface="+mj-lt"/>
                <a:cs typeface="Courier New" panose="02070309020205020404" pitchFamily="49" charset="0"/>
              </a:rPr>
              <a:t>in F#)</a:t>
            </a:r>
            <a:endParaRPr lang="pt-BR" sz="1300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Fundamental Monads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Identity – just augments a value. No special operations.</a:t>
            </a:r>
          </a:p>
          <a:p>
            <a:r>
              <a:rPr lang="en-US" noProof="0" dirty="0" smtClean="0"/>
              <a:t>Maybe – keeps track of the absence of value. A </a:t>
            </a:r>
            <a:r>
              <a:rPr lang="en-US" dirty="0" smtClean="0"/>
              <a:t>maybe object can be a Nothing or a Just. It allows to compute complex chained expressions that can handle Nothing (null) automatically without exceptions. </a:t>
            </a:r>
          </a:p>
          <a:p>
            <a:r>
              <a:rPr lang="en-US" noProof="0" dirty="0" smtClean="0"/>
              <a:t>Collection – keeps track of a set of objects. It allows for bulk </a:t>
            </a:r>
            <a:r>
              <a:rPr lang="en-US" dirty="0"/>
              <a:t>chained </a:t>
            </a:r>
            <a:r>
              <a:rPr lang="en-US" dirty="0" smtClean="0"/>
              <a:t> </a:t>
            </a:r>
            <a:r>
              <a:rPr lang="en-US" noProof="0" dirty="0" smtClean="0"/>
              <a:t>operations</a:t>
            </a:r>
            <a:r>
              <a:rPr lang="en-US" dirty="0"/>
              <a:t> </a:t>
            </a:r>
            <a:r>
              <a:rPr lang="en-US" dirty="0" smtClean="0"/>
              <a:t>like</a:t>
            </a:r>
            <a:r>
              <a:rPr lang="en-US" noProof="0" dirty="0" smtClean="0"/>
              <a:t> adding </a:t>
            </a:r>
            <a:r>
              <a:rPr lang="en-US" dirty="0"/>
              <a:t>, removing, </a:t>
            </a:r>
            <a:r>
              <a:rPr lang="en-US" dirty="0" smtClean="0"/>
              <a:t>filtering, mapping, etc…</a:t>
            </a:r>
            <a:endParaRPr lang="en-US" noProof="0" dirty="0" smtClean="0"/>
          </a:p>
          <a:p>
            <a:r>
              <a:rPr lang="en-US" noProof="0" dirty="0" smtClean="0"/>
              <a:t>Writer– allows to write to another object in the “background” while executing a complex </a:t>
            </a:r>
            <a:r>
              <a:rPr lang="en-US" dirty="0"/>
              <a:t>chained </a:t>
            </a:r>
            <a:r>
              <a:rPr lang="en-US" dirty="0" smtClean="0"/>
              <a:t>expression.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6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Identity Monad</a:t>
            </a:r>
            <a:endParaRPr lang="en-US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Simply augments a type to another</a:t>
            </a:r>
          </a:p>
          <a:p>
            <a:r>
              <a:rPr lang="en-US" dirty="0" smtClean="0"/>
              <a:t>The Box type used in the examples is really and implementation of the Identity Monad</a:t>
            </a:r>
          </a:p>
          <a:p>
            <a:r>
              <a:rPr lang="en-US" dirty="0" smtClean="0"/>
              <a:t>Using a computation expression is possible to operate with the augment objects.</a:t>
            </a:r>
          </a:p>
        </p:txBody>
      </p:sp>
    </p:spTree>
    <p:extLst>
      <p:ext uri="{BB962C8B-B14F-4D97-AF65-F5344CB8AC3E}">
        <p14:creationId xmlns:p14="http://schemas.microsoft.com/office/powerpoint/2010/main" val="26091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Identity Monad and C# 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Box&lt;T&gt; {</a:t>
            </a:r>
          </a:p>
          <a:p>
            <a:pPr marL="0" indent="0">
              <a:buNone/>
            </a:pP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Value {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buNone/>
            </a:pP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Box(T x)</a:t>
            </a:r>
            <a:br>
              <a:rPr lang="en-US" sz="1400" noProof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sz="1400" noProof="0" dirty="0" err="1" smtClean="0">
                <a:latin typeface="Courier New" pitchFamily="49" charset="0"/>
                <a:cs typeface="Courier New" pitchFamily="49" charset="0"/>
              </a:rPr>
              <a:t>this.Value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 marL="0" indent="0">
              <a:buNone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BoxExtentions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Unit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Box&lt;T&gt;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ToBox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(this T x ){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Box(x);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Bind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Box&lt;R&gt;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SelectMany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(this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Box&lt;T&gt; box,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, Box&lt;R&gt;&gt;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f)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box.Value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500" noProof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i="1" noProof="0" dirty="0"/>
          </a:p>
        </p:txBody>
      </p:sp>
    </p:spTree>
    <p:extLst>
      <p:ext uri="{BB962C8B-B14F-4D97-AF65-F5344CB8AC3E}">
        <p14:creationId xmlns:p14="http://schemas.microsoft.com/office/powerpoint/2010/main" val="41772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Monad </a:t>
            </a:r>
            <a:r>
              <a:rPr lang="en-US" noProof="0" dirty="0" err="1" smtClean="0"/>
              <a:t>em</a:t>
            </a:r>
            <a:r>
              <a:rPr lang="en-US" noProof="0" dirty="0" smtClean="0"/>
              <a:t> C# 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BoxExtentions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Unit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Box&lt;T&gt;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ToBox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(this T x ){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Box(x);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Bind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Box&lt;R&gt;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SelectMany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(this Box&lt;T&gt; box,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&lt;T, Box&lt;R&gt;&gt; f)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box.Value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Bind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Box&lt;R&gt;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SelectMany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(this Box&lt;T&gt; m,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&lt;T,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Box&lt;V&gt;&gt; f, 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T, R, V&gt; s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m.SelectMany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 =&gt; k(x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SelectMany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(y =&gt; s(x, y).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ToBox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()));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noProof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i="1" noProof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Monad </a:t>
            </a:r>
            <a:r>
              <a:rPr lang="en-US" noProof="0" dirty="0" err="1" smtClean="0"/>
              <a:t>em</a:t>
            </a:r>
            <a:r>
              <a:rPr lang="en-US" noProof="0" dirty="0" smtClean="0"/>
              <a:t> C# 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Box&lt;</a:t>
            </a:r>
            <a:r>
              <a:rPr lang="en-US" sz="1400" noProof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&gt; three = 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1.ToBox() </a:t>
            </a:r>
            <a:br>
              <a:rPr lang="en-US" sz="1400" noProof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2.ToBox()</a:t>
            </a:r>
          </a:p>
          <a:p>
            <a:pPr marL="0" indent="0">
              <a:buNone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noProof="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(x + y);</a:t>
            </a:r>
          </a:p>
          <a:p>
            <a:pPr marL="0" indent="0">
              <a:buNone/>
            </a:pPr>
            <a:r>
              <a:rPr lang="en-US" sz="1400" noProof="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Box&lt;</a:t>
            </a:r>
            <a:r>
              <a:rPr lang="en-US" sz="1400" noProof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three =  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1.ToBox().</a:t>
            </a:r>
            <a:r>
              <a:rPr lang="en-US" sz="1400" noProof="0" dirty="0" err="1" smtClean="0">
                <a:latin typeface="Courier New" pitchFamily="49" charset="0"/>
                <a:cs typeface="Courier New" pitchFamily="49" charset="0"/>
              </a:rPr>
              <a:t>SelectMany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( x =&gt; 2.ToBox(), (</a:t>
            </a:r>
            <a:r>
              <a:rPr lang="en-US" sz="1400" noProof="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) =&gt;</a:t>
            </a:r>
            <a:r>
              <a:rPr lang="en-US" sz="1400" noProof="0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noProof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noProof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noProof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/>
          <a:lstStyle/>
          <a:p>
            <a:r>
              <a:rPr lang="en-US" noProof="0" dirty="0" smtClean="0"/>
              <a:t>Contents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176464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Brief historical introduction</a:t>
            </a:r>
          </a:p>
          <a:p>
            <a:r>
              <a:rPr lang="en-US" noProof="0" dirty="0" smtClean="0"/>
              <a:t>What are Monads ?</a:t>
            </a:r>
          </a:p>
          <a:p>
            <a:pPr lvl="1"/>
            <a:r>
              <a:rPr lang="en-US" dirty="0" smtClean="0"/>
              <a:t>Monadic Laws</a:t>
            </a:r>
            <a:endParaRPr lang="en-US" noProof="0" dirty="0" smtClean="0"/>
          </a:p>
          <a:p>
            <a:r>
              <a:rPr lang="en-US" dirty="0" smtClean="0"/>
              <a:t>What are Monads in OO ?</a:t>
            </a:r>
            <a:endParaRPr lang="en-US" noProof="0" dirty="0" smtClean="0"/>
          </a:p>
          <a:p>
            <a:r>
              <a:rPr lang="en-US" dirty="0" smtClean="0"/>
              <a:t>Monads </a:t>
            </a:r>
            <a:r>
              <a:rPr lang="en-US" dirty="0"/>
              <a:t>and LINQ</a:t>
            </a:r>
          </a:p>
          <a:p>
            <a:r>
              <a:rPr lang="en-US" noProof="0" dirty="0" smtClean="0"/>
              <a:t>Fundamental Monads</a:t>
            </a:r>
          </a:p>
          <a:p>
            <a:pPr lvl="1"/>
            <a:r>
              <a:rPr lang="en-US" noProof="0" dirty="0" smtClean="0"/>
              <a:t>Identity Monad</a:t>
            </a:r>
          </a:p>
          <a:p>
            <a:pPr lvl="1"/>
            <a:r>
              <a:rPr lang="en-US" dirty="0"/>
              <a:t>Collection Monad</a:t>
            </a:r>
          </a:p>
          <a:p>
            <a:pPr lvl="1"/>
            <a:r>
              <a:rPr lang="en-US" noProof="0" dirty="0" smtClean="0"/>
              <a:t>Maybe Monad</a:t>
            </a:r>
          </a:p>
          <a:p>
            <a:pPr lvl="1"/>
            <a:r>
              <a:rPr lang="en-US" noProof="0" dirty="0" smtClean="0"/>
              <a:t>Writer Monad</a:t>
            </a:r>
          </a:p>
          <a:p>
            <a:r>
              <a:rPr lang="en-US" dirty="0" smtClean="0"/>
              <a:t>Other Monads</a:t>
            </a:r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9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Monad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Binds together objects in a set</a:t>
            </a:r>
          </a:p>
          <a:p>
            <a:r>
              <a:rPr lang="en-US" dirty="0" smtClean="0"/>
              <a:t>Allows for bulk operations on every element of the set (</a:t>
            </a:r>
            <a:r>
              <a:rPr lang="en-US" dirty="0" err="1" smtClean="0"/>
              <a:t>foreach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for operations on the set like, filtering, ordering, mapping, etc… 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&lt;T&gt; is an implementation of the Collection Monad 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 is the special operation that adds another element to the collection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9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Monad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public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static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class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800" dirty="0" err="1" smtClean="0">
                <a:latin typeface="Cordia New" pitchFamily="34" charset="-34"/>
                <a:cs typeface="Cordia New" pitchFamily="34" charset="-34"/>
              </a:rPr>
              <a:t>CollectionExtentions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rdia New" pitchFamily="34" charset="-34"/>
                <a:cs typeface="Cordia New" pitchFamily="34" charset="-34"/>
              </a:rPr>
              <a:t>         // Unit – any object</a:t>
            </a:r>
          </a:p>
          <a:p>
            <a:pPr marL="0" indent="0">
              <a:buNone/>
            </a:pPr>
            <a:r>
              <a:rPr lang="en-US" sz="2800" dirty="0">
                <a:latin typeface="Cordia New" pitchFamily="34" charset="-34"/>
                <a:cs typeface="Cordia New" pitchFamily="34" charset="-34"/>
              </a:rPr>
              <a:t>         </a:t>
            </a: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public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static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Bag&lt;T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&gt; </a:t>
            </a:r>
            <a:r>
              <a:rPr lang="en-US" sz="2800" dirty="0" err="1" smtClean="0">
                <a:latin typeface="Cordia New" pitchFamily="34" charset="-34"/>
                <a:cs typeface="Cordia New" pitchFamily="34" charset="-34"/>
              </a:rPr>
              <a:t>ToBag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800" b="1" dirty="0" smtClean="0">
                <a:latin typeface="Cordia New" pitchFamily="34" charset="-34"/>
                <a:cs typeface="Cordia New" pitchFamily="34" charset="-34"/>
              </a:rPr>
              <a:t>this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T x ){</a:t>
            </a:r>
          </a:p>
          <a:p>
            <a:pPr marL="0" indent="0">
              <a:buNone/>
            </a:pP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	</a:t>
            </a:r>
            <a:r>
              <a:rPr lang="en-US" sz="2800" b="1" dirty="0" smtClean="0">
                <a:latin typeface="Cordia New" pitchFamily="34" charset="-34"/>
                <a:cs typeface="Cordia New" pitchFamily="34" charset="-34"/>
              </a:rPr>
              <a:t>    return new 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Bag().Add(x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)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;</a:t>
            </a:r>
            <a:endParaRPr lang="en-US" sz="2800" dirty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en-US" sz="2800" dirty="0">
                <a:latin typeface="Cordia New" pitchFamily="34" charset="-34"/>
                <a:cs typeface="Cordia New" pitchFamily="34" charset="-34"/>
              </a:rPr>
              <a:t>         }</a:t>
            </a:r>
          </a:p>
          <a:p>
            <a:pPr marL="0" indent="0">
              <a:buNone/>
            </a:pP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         // add another element</a:t>
            </a:r>
          </a:p>
          <a:p>
            <a:pPr marL="0" indent="0">
              <a:buNone/>
            </a:pP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         </a:t>
            </a:r>
            <a:r>
              <a:rPr lang="en-US" sz="2800" b="1" dirty="0" smtClean="0">
                <a:latin typeface="Cordia New" pitchFamily="34" charset="-34"/>
                <a:cs typeface="Cordia New" pitchFamily="34" charset="-34"/>
              </a:rPr>
              <a:t>public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static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  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Bag&lt;T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&gt; </a:t>
            </a:r>
            <a:r>
              <a:rPr lang="en-US" sz="2800" dirty="0" err="1" smtClean="0">
                <a:latin typeface="Cordia New" pitchFamily="34" charset="-34"/>
                <a:cs typeface="Cordia New" pitchFamily="34" charset="-34"/>
              </a:rPr>
              <a:t>Concat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(</a:t>
            </a:r>
            <a:r>
              <a:rPr lang="en-US" sz="2800" b="1" dirty="0" smtClean="0">
                <a:latin typeface="Cordia New" pitchFamily="34" charset="-34"/>
                <a:cs typeface="Cordia New" pitchFamily="34" charset="-34"/>
              </a:rPr>
              <a:t>this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Bag&lt;T&gt; bag, T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x)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        </a:t>
            </a:r>
            <a:br>
              <a:rPr lang="en-US" sz="2800" dirty="0">
                <a:latin typeface="Cordia New" pitchFamily="34" charset="-34"/>
                <a:cs typeface="Cordia New" pitchFamily="34" charset="-34"/>
              </a:rPr>
            </a:b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        { </a:t>
            </a:r>
            <a:r>
              <a:rPr lang="en-US" sz="2800" dirty="0">
                <a:latin typeface="Cordia New" pitchFamily="34" charset="-34"/>
                <a:cs typeface="Cordia New" pitchFamily="34" charset="-34"/>
              </a:rPr>
              <a:t>            </a:t>
            </a:r>
            <a:br>
              <a:rPr lang="en-US" sz="2800" dirty="0">
                <a:latin typeface="Cordia New" pitchFamily="34" charset="-34"/>
                <a:cs typeface="Cordia New" pitchFamily="34" charset="-34"/>
              </a:rPr>
            </a:b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             </a:t>
            </a:r>
            <a:r>
              <a:rPr lang="en-US" sz="2800" b="1" dirty="0" smtClean="0">
                <a:latin typeface="Cordia New" pitchFamily="34" charset="-34"/>
                <a:cs typeface="Cordia New" pitchFamily="34" charset="-34"/>
              </a:rPr>
              <a:t>return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800" dirty="0" err="1" smtClean="0">
                <a:latin typeface="Cordia New" pitchFamily="34" charset="-34"/>
                <a:cs typeface="Cordia New" pitchFamily="34" charset="-34"/>
              </a:rPr>
              <a:t>bag.Add</a:t>
            </a: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(x);    </a:t>
            </a:r>
            <a:br>
              <a:rPr lang="en-US" sz="2800" dirty="0" smtClean="0">
                <a:latin typeface="Cordia New" pitchFamily="34" charset="-34"/>
                <a:cs typeface="Cordia New" pitchFamily="34" charset="-34"/>
              </a:rPr>
            </a:b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        }</a:t>
            </a:r>
          </a:p>
          <a:p>
            <a:pPr marL="0" indent="0">
              <a:buNone/>
            </a:pP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/>
            </a:r>
            <a:br>
              <a:rPr lang="en-US" sz="2800" dirty="0" smtClean="0">
                <a:latin typeface="Cordia New" pitchFamily="34" charset="-34"/>
                <a:cs typeface="Cordia New" pitchFamily="34" charset="-34"/>
              </a:rPr>
            </a:br>
            <a:r>
              <a:rPr lang="en-US" sz="2800" dirty="0" smtClean="0">
                <a:latin typeface="Cordia New" pitchFamily="34" charset="-34"/>
                <a:cs typeface="Cordia New" pitchFamily="34" charset="-34"/>
              </a:rPr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Maybe Monad</a:t>
            </a:r>
            <a:endParaRPr lang="en-US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Allows for chaining complex expressions always keeping track of absent values. </a:t>
            </a:r>
          </a:p>
          <a:p>
            <a:pPr lvl="1"/>
            <a:r>
              <a:rPr lang="en-US" noProof="0" dirty="0" smtClean="0"/>
              <a:t>The absent value is named Nothing. </a:t>
            </a:r>
          </a:p>
          <a:p>
            <a:pPr lvl="1"/>
            <a:r>
              <a:rPr lang="en-US" noProof="0" dirty="0" smtClean="0"/>
              <a:t>The not absente value is named Just</a:t>
            </a:r>
          </a:p>
          <a:p>
            <a:r>
              <a:rPr lang="en-US" dirty="0" smtClean="0"/>
              <a:t>In </a:t>
            </a:r>
            <a:r>
              <a:rPr lang="en-US" dirty="0"/>
              <a:t>p</a:t>
            </a:r>
            <a:r>
              <a:rPr lang="en-US" dirty="0" smtClean="0"/>
              <a:t>ractice allows to execute always valid operations even in the presence of absent values.</a:t>
            </a:r>
          </a:p>
          <a:p>
            <a:r>
              <a:rPr lang="en-US" dirty="0" smtClean="0"/>
              <a:t>Special methods are: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 smtClean="0"/>
              <a:t>  - Translates the Maybe to its value , or a default value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cs typeface="Courier New" panose="02070309020205020404" pitchFamily="49" charset="0"/>
              </a:rPr>
              <a:t>– Operates over the inner object and returns  a Maybe</a:t>
            </a:r>
            <a:endParaRPr lang="en-US" noProof="0" dirty="0" smtClean="0">
              <a:cs typeface="Courier New" panose="02070309020205020404" pitchFamily="49" charset="0"/>
            </a:endParaRPr>
          </a:p>
          <a:p>
            <a:r>
              <a:rPr lang="en-US" noProof="0" dirty="0" err="1" smtClean="0"/>
              <a:t>Nullable</a:t>
            </a:r>
            <a:r>
              <a:rPr lang="en-US" noProof="0" dirty="0" smtClean="0"/>
              <a:t>&lt;S&gt; in C# is an implementation of the </a:t>
            </a:r>
            <a:r>
              <a:rPr lang="en-US" dirty="0"/>
              <a:t>M</a:t>
            </a:r>
            <a:r>
              <a:rPr lang="en-US" noProof="0" dirty="0" err="1" smtClean="0"/>
              <a:t>aybe</a:t>
            </a:r>
            <a:r>
              <a:rPr lang="en-US" noProof="0" dirty="0" smtClean="0"/>
              <a:t> Monad with special support in the compiler. But only can be used for struts. No special methods are provided</a:t>
            </a:r>
          </a:p>
        </p:txBody>
      </p:sp>
    </p:spTree>
    <p:extLst>
      <p:ext uri="{BB962C8B-B14F-4D97-AF65-F5344CB8AC3E}">
        <p14:creationId xmlns:p14="http://schemas.microsoft.com/office/powerpoint/2010/main" val="410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Maybe Monad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147248" cy="4629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MaybeExtentions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Unit – any object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Maybe&lt;T&gt;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Maybe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T value ){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 null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Maybe&lt;T&gt;.Nothing : new Maybe&lt;T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&gt;(value);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Unit - string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Maybe&lt;string&gt; 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ToMaybe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string value)        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(value) 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?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Maybe&lt;string&gt;.Nothing 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new Maybe&lt;string&gt;(value);        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Unit 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/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Maybe&lt;S&gt; 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ToMaybe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&lt;S&gt;(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&lt;S&gt; value) 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S : 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       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          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 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!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value.HasValue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?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Maybe&lt;S&gt;.Nothing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 new Maybe&lt;S&gt;(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value.Value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       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647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Maybe Monad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35480"/>
            <a:ext cx="8676456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MaybeExtentions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Or – Reduce to value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 Or 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Maybe&lt;T&gt; x , 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x.HasValue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?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.Value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 : 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Select 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Maybe&lt;V&gt; Select&lt;T,V&gt;(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Maybe&lt;T&gt; 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&lt;T,V&gt; k)         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             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x.HasValue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? Maybe&lt;V&gt;.Nothing 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: k(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m.Value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ToMaybe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        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Nullable</a:t>
            </a:r>
            <a:r>
              <a:rPr lang="en-US" dirty="0" smtClean="0"/>
              <a:t> </a:t>
            </a:r>
            <a:r>
              <a:rPr lang="en-US" dirty="0" err="1" smtClean="0"/>
              <a:t>Extentions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NullableExtentions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// Or – Reduce to value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&lt;S&gt;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 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8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x.HasValue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 ? 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x.Value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 : 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Select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&lt;V&gt;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Select&lt;T,V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&lt;S&gt; x, 	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S,Nullable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&lt;V&gt;&gt; k ) 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where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 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{             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x.HasValue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? 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&lt;V&gt;)null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: 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k(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m.Value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       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 Maybe or not To Maybe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168" y="1916832"/>
            <a:ext cx="8507288" cy="24842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noProof="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InitView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? id=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View.GetId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client; 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if (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id.HasValue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     client =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ServiceSearch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(id); 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else 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    client = new Client();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noProof="0" dirty="0" err="1" smtClean="0">
                <a:latin typeface="Courier New" pitchFamily="49" charset="0"/>
                <a:cs typeface="Courier New" pitchFamily="49" charset="0"/>
              </a:rPr>
              <a:t>View.Show</a:t>
            </a: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(client);</a:t>
            </a:r>
          </a:p>
          <a:p>
            <a:pPr marL="0" indent="0">
              <a:buNone/>
            </a:pPr>
            <a:r>
              <a:rPr lang="en-US" noProof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51520" y="4365104"/>
            <a:ext cx="8424936" cy="2353472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InitView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client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View.GetId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( id =&gt;</a:t>
            </a:r>
            <a:r>
              <a:rPr lang="pt-BR" sz="5600" dirty="0" err="1" smtClean="0">
                <a:latin typeface="Courier New" pitchFamily="49" charset="0"/>
                <a:cs typeface="Courier New" pitchFamily="49" charset="0"/>
              </a:rPr>
              <a:t>ServiceSearch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(id)).</a:t>
            </a:r>
            <a:r>
              <a:rPr lang="pt-BR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pt-BR" sz="56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View.Show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client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pt-BR" sz="5600" dirty="0" smtClean="0">
                <a:latin typeface="Courier New" pitchFamily="49" charset="0"/>
                <a:cs typeface="Courier New" pitchFamily="49" charset="0"/>
              </a:rPr>
            </a:br>
            <a:endParaRPr lang="pt-BR" sz="5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5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InitView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client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View.GetId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pt-BR" sz="5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AlsoNothing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( id =&gt; id &lt;= 0)</a:t>
            </a:r>
          </a:p>
          <a:p>
            <a:pPr marL="0" indent="0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   	.</a:t>
            </a:r>
            <a:r>
              <a:rPr lang="pt-BR" sz="5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( id =&gt;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ServiceSearch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(id)).</a:t>
            </a:r>
            <a:r>
              <a:rPr lang="pt-BR" sz="5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Client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5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View.Show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5600" dirty="0" err="1">
                <a:latin typeface="Courier New" pitchFamily="49" charset="0"/>
                <a:cs typeface="Courier New" pitchFamily="49" charset="0"/>
              </a:rPr>
              <a:t>client</a:t>
            </a:r>
            <a:r>
              <a:rPr lang="pt-BR" sz="5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112021" y="4329100"/>
            <a:ext cx="856895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Maybe or not to Maybe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b="1" dirty="0" err="1">
                <a:latin typeface="Cordia New" pitchFamily="34" charset="-34"/>
                <a:cs typeface="Cordia New" pitchFamily="34" charset="-34"/>
              </a:rPr>
              <a:t>public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b="1" dirty="0" err="1">
                <a:latin typeface="Cordia New" pitchFamily="34" charset="-34"/>
                <a:cs typeface="Cordia New" pitchFamily="34" charset="-34"/>
              </a:rPr>
              <a:t>bool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()         </a:t>
            </a: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/>
            </a:r>
            <a:br>
              <a:rPr lang="pt-BR" sz="1800" dirty="0" smtClean="0">
                <a:latin typeface="Cordia New" pitchFamily="34" charset="-34"/>
                <a:cs typeface="Cordia New" pitchFamily="34" charset="-34"/>
              </a:rPr>
            </a:b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{ 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           </a:t>
            </a: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/>
            </a:r>
            <a:br>
              <a:rPr lang="pt-BR" sz="1800" dirty="0" smtClean="0">
                <a:latin typeface="Cordia New" pitchFamily="34" charset="-34"/>
                <a:cs typeface="Cordia New" pitchFamily="34" charset="-34"/>
              </a:rPr>
            </a:b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       var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isReadOnlyString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= 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Request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["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"];            </a:t>
            </a:r>
            <a:endParaRPr lang="pt-BR" sz="18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      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b="1" dirty="0" err="1">
                <a:latin typeface="Cordia New" pitchFamily="34" charset="-34"/>
                <a:cs typeface="Cordia New" pitchFamily="34" charset="-34"/>
              </a:rPr>
              <a:t>if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(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string.IsNullOrEmpty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isReadOnlyString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))                 </a:t>
            </a:r>
            <a:endParaRPr lang="pt-BR" sz="18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           </a:t>
            </a:r>
            <a:r>
              <a:rPr lang="pt-BR" sz="1800" b="1" dirty="0" err="1" smtClean="0">
                <a:latin typeface="Cordia New" pitchFamily="34" charset="-34"/>
                <a:cs typeface="Cordia New" pitchFamily="34" charset="-34"/>
              </a:rPr>
              <a:t>return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b="1" dirty="0">
                <a:latin typeface="Cordia New" pitchFamily="34" charset="-34"/>
                <a:cs typeface="Cordia New" pitchFamily="34" charset="-34"/>
              </a:rPr>
              <a:t>false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;             </a:t>
            </a:r>
            <a:endParaRPr lang="pt-BR" sz="18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       </a:t>
            </a:r>
            <a:r>
              <a:rPr lang="pt-BR" sz="1800" b="1" dirty="0" err="1" smtClean="0">
                <a:latin typeface="Cordia New" pitchFamily="34" charset="-34"/>
                <a:cs typeface="Cordia New" pitchFamily="34" charset="-34"/>
              </a:rPr>
              <a:t>bool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;             </a:t>
            </a:r>
            <a:endParaRPr lang="pt-BR" sz="18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       </a:t>
            </a:r>
            <a:r>
              <a:rPr lang="pt-BR" sz="1800" b="1" dirty="0" err="1" smtClean="0">
                <a:latin typeface="Cordia New" pitchFamily="34" charset="-34"/>
                <a:cs typeface="Cordia New" pitchFamily="34" charset="-34"/>
              </a:rPr>
              <a:t>return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b="1" dirty="0" err="1">
                <a:latin typeface="Cordia New" pitchFamily="34" charset="-34"/>
                <a:cs typeface="Cordia New" pitchFamily="34" charset="-34"/>
              </a:rPr>
              <a:t>bool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.TryParse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isReadOnlyString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, </a:t>
            </a:r>
            <a:r>
              <a:rPr lang="pt-BR" sz="1800" b="1" dirty="0">
                <a:latin typeface="Cordia New" pitchFamily="34" charset="-34"/>
                <a:cs typeface="Cordia New" pitchFamily="34" charset="-34"/>
              </a:rPr>
              <a:t>out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) ? 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: </a:t>
            </a:r>
            <a:r>
              <a:rPr lang="pt-BR" sz="1800" b="1" dirty="0">
                <a:latin typeface="Cordia New" pitchFamily="34" charset="-34"/>
                <a:cs typeface="Cordia New" pitchFamily="34" charset="-34"/>
              </a:rPr>
              <a:t>false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;        </a:t>
            </a:r>
            <a:endParaRPr lang="pt-BR" sz="18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1800" dirty="0">
                <a:latin typeface="Cordia New" pitchFamily="34" charset="-34"/>
                <a:cs typeface="Cordia New" pitchFamily="34" charset="-34"/>
              </a:rPr>
              <a:t> } </a:t>
            </a:r>
            <a:endParaRPr lang="pt-BR" sz="18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endParaRPr lang="pt-BR" sz="1800" dirty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1800" b="1" dirty="0" err="1" smtClean="0">
                <a:latin typeface="Cordia New" pitchFamily="34" charset="-34"/>
                <a:cs typeface="Cordia New" pitchFamily="34" charset="-34"/>
              </a:rPr>
              <a:t>public</a:t>
            </a: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1800" b="1" dirty="0" err="1" smtClean="0">
                <a:latin typeface="Cordia New" pitchFamily="34" charset="-34"/>
                <a:cs typeface="Cordia New" pitchFamily="34" charset="-34"/>
              </a:rPr>
              <a:t>bool</a:t>
            </a: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1800" dirty="0" err="1" smtClean="0">
                <a:latin typeface="Cordia New" pitchFamily="34" charset="-34"/>
                <a:cs typeface="Cordia New" pitchFamily="34" charset="-34"/>
              </a:rPr>
              <a:t>IsReadOnly</a:t>
            </a: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()</a:t>
            </a:r>
          </a:p>
          <a:p>
            <a:pPr marL="0" indent="0">
              <a:buNone/>
            </a:pP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{</a:t>
            </a:r>
          </a:p>
          <a:p>
            <a:pPr marL="0" indent="0">
              <a:buNone/>
            </a:pP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       </a:t>
            </a:r>
            <a:r>
              <a:rPr lang="pt-BR" sz="1800" b="1" dirty="0" err="1" smtClean="0">
                <a:latin typeface="Cordia New" pitchFamily="34" charset="-34"/>
                <a:cs typeface="Cordia New" pitchFamily="34" charset="-34"/>
              </a:rPr>
              <a:t>return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  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Request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["</a:t>
            </a:r>
            <a:r>
              <a:rPr lang="pt-BR" sz="1800" dirty="0" err="1">
                <a:latin typeface="Cordia New" pitchFamily="34" charset="-34"/>
                <a:cs typeface="Cordia New" pitchFamily="34" charset="-34"/>
              </a:rPr>
              <a:t>isReadOnly</a:t>
            </a: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"].</a:t>
            </a:r>
            <a:r>
              <a:rPr lang="pt-BR" sz="1800" dirty="0" err="1" smtClean="0">
                <a:latin typeface="Cordia New" pitchFamily="34" charset="-34"/>
                <a:cs typeface="Cordia New" pitchFamily="34" charset="-34"/>
              </a:rPr>
              <a:t>ToMaybe</a:t>
            </a: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().</a:t>
            </a:r>
            <a:r>
              <a:rPr lang="pt-BR" sz="1800" dirty="0" err="1" smtClean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Convert</a:t>
            </a:r>
            <a:r>
              <a:rPr lang="pt-BR" sz="1800" dirty="0" smtClean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pt-BR" sz="1800" b="1" dirty="0" err="1" smtClean="0">
                <a:latin typeface="Cordia New" pitchFamily="34" charset="-34"/>
                <a:cs typeface="Cordia New" pitchFamily="34" charset="-34"/>
              </a:rPr>
              <a:t>bool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&gt;().</a:t>
            </a:r>
            <a:r>
              <a:rPr lang="pt-BR" sz="1800" dirty="0" err="1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Or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(</a:t>
            </a:r>
            <a:r>
              <a:rPr lang="pt-BR" sz="1800" b="1" dirty="0">
                <a:latin typeface="Cordia New" pitchFamily="34" charset="-34"/>
                <a:cs typeface="Cordia New" pitchFamily="34" charset="-34"/>
              </a:rPr>
              <a:t>false</a:t>
            </a:r>
            <a:r>
              <a:rPr lang="pt-BR" sz="1800" dirty="0">
                <a:latin typeface="Cordia New" pitchFamily="34" charset="-34"/>
                <a:cs typeface="Cordia New" pitchFamily="34" charset="-34"/>
              </a:rPr>
              <a:t>); </a:t>
            </a:r>
            <a:endParaRPr lang="pt-BR" sz="18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1800" dirty="0">
                <a:latin typeface="Cordia New" pitchFamily="34" charset="-34"/>
                <a:cs typeface="Cordia New" pitchFamily="34" charset="-34"/>
              </a:rPr>
              <a:t>}</a:t>
            </a:r>
            <a:endParaRPr lang="en-US" sz="1800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77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Maybe or not to Maybe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2800" b="1" dirty="0" err="1">
                <a:latin typeface="Cordia New" pitchFamily="34" charset="-34"/>
                <a:cs typeface="Cordia New" pitchFamily="34" charset="-34"/>
              </a:rPr>
              <a:t>public</a:t>
            </a:r>
            <a:r>
              <a:rPr lang="pt-BR" sz="2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Money</a:t>
            </a:r>
            <a:r>
              <a:rPr lang="pt-BR" sz="28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Tax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( Money base, 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Fraction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taxInterest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) </a:t>
            </a:r>
            <a:r>
              <a:rPr lang="pt-BR" sz="2800" dirty="0">
                <a:latin typeface="Cordia New" pitchFamily="34" charset="-34"/>
                <a:cs typeface="Cordia New" pitchFamily="34" charset="-34"/>
              </a:rPr>
              <a:t>        </a:t>
            </a:r>
            <a:br>
              <a:rPr lang="pt-BR" sz="2800" dirty="0">
                <a:latin typeface="Cordia New" pitchFamily="34" charset="-34"/>
                <a:cs typeface="Cordia New" pitchFamily="34" charset="-34"/>
              </a:rPr>
            </a:br>
            <a:r>
              <a:rPr lang="pt-BR" sz="2800" dirty="0">
                <a:latin typeface="Cordia New" pitchFamily="34" charset="-34"/>
                <a:cs typeface="Cordia New" pitchFamily="34" charset="-34"/>
              </a:rPr>
              <a:t>{             </a:t>
            </a:r>
            <a:br>
              <a:rPr lang="pt-BR" sz="2800" dirty="0">
                <a:latin typeface="Cordia New" pitchFamily="34" charset="-34"/>
                <a:cs typeface="Cordia New" pitchFamily="34" charset="-34"/>
              </a:rPr>
            </a:b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      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if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(base !=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null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&amp;&amp;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taxInterest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!=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null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)</a:t>
            </a:r>
          </a:p>
          <a:p>
            <a:pPr marL="0" indent="0">
              <a:buNone/>
            </a:pP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      {</a:t>
            </a:r>
          </a:p>
          <a:p>
            <a:pPr marL="0" indent="0">
              <a:buNone/>
            </a:pP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          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return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money</a:t>
            </a:r>
            <a:r>
              <a:rPr lang="pt-BR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*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taxInterest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;</a:t>
            </a:r>
            <a:endParaRPr lang="pt-BR" sz="2800" dirty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      }</a:t>
            </a:r>
            <a:r>
              <a:rPr lang="pt-BR" sz="2800" dirty="0">
                <a:latin typeface="Cordia New" pitchFamily="34" charset="-34"/>
                <a:cs typeface="Cordia New" pitchFamily="34" charset="-34"/>
              </a:rPr>
              <a:t>      </a:t>
            </a:r>
            <a:endParaRPr lang="pt-BR" sz="28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    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else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</a:t>
            </a:r>
          </a:p>
          <a:p>
            <a:pPr marL="0" indent="0">
              <a:buNone/>
            </a:pPr>
            <a:r>
              <a:rPr lang="pt-BR" sz="28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    {</a:t>
            </a:r>
          </a:p>
          <a:p>
            <a:pPr marL="0" indent="0">
              <a:buNone/>
            </a:pP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          </a:t>
            </a:r>
            <a:r>
              <a:rPr lang="pt-BR" sz="2800" dirty="0" err="1" smtClean="0">
                <a:latin typeface="Cordia New" pitchFamily="34" charset="-34"/>
                <a:cs typeface="Cordia New" pitchFamily="34" charset="-34"/>
              </a:rPr>
              <a:t>return</a:t>
            </a: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??????</a:t>
            </a:r>
            <a:endParaRPr lang="pt-BR" sz="2800" dirty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800" dirty="0" smtClean="0">
                <a:latin typeface="Cordia New" pitchFamily="34" charset="-34"/>
                <a:cs typeface="Cordia New" pitchFamily="34" charset="-34"/>
              </a:rPr>
              <a:t>       } </a:t>
            </a:r>
            <a:endParaRPr lang="pt-BR" sz="2800" dirty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800" dirty="0">
                <a:latin typeface="Cordia New" pitchFamily="34" charset="-34"/>
                <a:cs typeface="Cordia New" pitchFamily="34" charset="-34"/>
              </a:rPr>
              <a:t> 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Maybe or not to Maybe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 err="1">
                <a:latin typeface="Cordia New" pitchFamily="34" charset="-34"/>
                <a:cs typeface="Cordia New" pitchFamily="34" charset="-34"/>
              </a:rPr>
              <a:t>public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Maybe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&lt;Money&gt;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 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Tax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(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Maybe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&lt;Money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&gt; 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base, 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Maybe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Fraction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&gt;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taxInterest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) 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        </a:t>
            </a:r>
            <a:br>
              <a:rPr lang="pt-BR" sz="2200" dirty="0">
                <a:latin typeface="Cordia New" pitchFamily="34" charset="-34"/>
                <a:cs typeface="Cordia New" pitchFamily="34" charset="-34"/>
              </a:rPr>
            </a:br>
            <a:r>
              <a:rPr lang="pt-BR" sz="2200" dirty="0">
                <a:latin typeface="Cordia New" pitchFamily="34" charset="-34"/>
                <a:cs typeface="Cordia New" pitchFamily="34" charset="-34"/>
              </a:rPr>
              <a:t>{    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// do -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notation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/>
            </a:r>
            <a:br>
              <a:rPr lang="pt-BR" sz="2200" dirty="0">
                <a:latin typeface="Cordia New" pitchFamily="34" charset="-34"/>
                <a:cs typeface="Cordia New" pitchFamily="34" charset="-34"/>
              </a:rPr>
            </a:b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return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from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x in base</a:t>
            </a:r>
            <a:br>
              <a:rPr lang="pt-BR" sz="2200" dirty="0" smtClean="0">
                <a:latin typeface="Cordia New" pitchFamily="34" charset="-34"/>
                <a:cs typeface="Cordia New" pitchFamily="34" charset="-34"/>
              </a:rPr>
            </a:b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             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from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y in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taxInterest</a:t>
            </a:r>
            <a:endParaRPr lang="pt-BR" sz="2200" dirty="0" smtClean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200" dirty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            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select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( x * y);</a:t>
            </a:r>
          </a:p>
          <a:p>
            <a:pPr marL="0" indent="0">
              <a:buNone/>
            </a:pP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 } </a:t>
            </a:r>
          </a:p>
          <a:p>
            <a:pPr marL="0" indent="0">
              <a:buNone/>
            </a:pPr>
            <a:r>
              <a:rPr lang="pt-BR" sz="2200" b="1" dirty="0" err="1">
                <a:latin typeface="Cordia New" pitchFamily="34" charset="-34"/>
                <a:cs typeface="Cordia New" pitchFamily="34" charset="-34"/>
              </a:rPr>
              <a:t>public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  </a:t>
            </a:r>
            <a:r>
              <a:rPr lang="pt-BR" sz="2200" dirty="0" err="1">
                <a:latin typeface="Cordia New" pitchFamily="34" charset="-34"/>
                <a:cs typeface="Cordia New" pitchFamily="34" charset="-34"/>
              </a:rPr>
              <a:t>Maybe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&lt;Money&gt; 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Tax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(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Maybe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&lt;Money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&gt; base, 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Maybe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&lt;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Fraction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&gt; </a:t>
            </a:r>
            <a:r>
              <a:rPr lang="pt-BR" sz="2200" dirty="0" err="1">
                <a:latin typeface="Cordia New" pitchFamily="34" charset="-34"/>
                <a:cs typeface="Cordia New" pitchFamily="34" charset="-34"/>
              </a:rPr>
              <a:t>taxInterest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)         </a:t>
            </a:r>
            <a:br>
              <a:rPr lang="pt-BR" sz="2200" dirty="0">
                <a:latin typeface="Cordia New" pitchFamily="34" charset="-34"/>
                <a:cs typeface="Cordia New" pitchFamily="34" charset="-34"/>
              </a:rPr>
            </a:br>
            <a:r>
              <a:rPr lang="pt-BR" sz="2200" dirty="0">
                <a:latin typeface="Cordia New" pitchFamily="34" charset="-34"/>
                <a:cs typeface="Cordia New" pitchFamily="34" charset="-34"/>
              </a:rPr>
              <a:t>{    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// 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explict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linq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/>
            </a:r>
            <a:br>
              <a:rPr lang="pt-BR" sz="2200" dirty="0">
                <a:latin typeface="Cordia New" pitchFamily="34" charset="-34"/>
                <a:cs typeface="Cordia New" pitchFamily="34" charset="-34"/>
              </a:rPr>
            </a:br>
            <a:r>
              <a:rPr lang="pt-BR" sz="2200" dirty="0">
                <a:latin typeface="Cordia New" pitchFamily="34" charset="-34"/>
                <a:cs typeface="Cordia New" pitchFamily="34" charset="-34"/>
              </a:rPr>
              <a:t>    </a:t>
            </a:r>
            <a:r>
              <a:rPr lang="pt-BR" sz="2200" dirty="0" err="1">
                <a:latin typeface="Cordia New" pitchFamily="34" charset="-34"/>
                <a:cs typeface="Cordia New" pitchFamily="34" charset="-34"/>
              </a:rPr>
              <a:t>return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  </a:t>
            </a:r>
            <a:r>
              <a:rPr lang="pt-BR" sz="2200" dirty="0" err="1">
                <a:latin typeface="Cordia New" pitchFamily="34" charset="-34"/>
                <a:cs typeface="Cordia New" pitchFamily="34" charset="-34"/>
              </a:rPr>
              <a:t>base.SelectMany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 ( 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base 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=&gt; </a:t>
            </a:r>
            <a:r>
              <a:rPr lang="pt-BR" sz="2200" dirty="0" err="1">
                <a:latin typeface="Cordia New" pitchFamily="34" charset="-34"/>
                <a:cs typeface="Cordia New" pitchFamily="34" charset="-34"/>
              </a:rPr>
              <a:t>taxInterest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 , 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(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base, 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taxInterest</a:t>
            </a:r>
            <a:r>
              <a:rPr lang="pt-BR" sz="2200" dirty="0">
                <a:latin typeface="Cordia New" pitchFamily="34" charset="-34"/>
                <a:cs typeface="Cordia New" pitchFamily="34" charset="-34"/>
              </a:rPr>
              <a:t>) =&gt; base * </a:t>
            </a:r>
            <a:r>
              <a:rPr lang="pt-BR" sz="2200" dirty="0" err="1" smtClean="0">
                <a:latin typeface="Cordia New" pitchFamily="34" charset="-34"/>
                <a:cs typeface="Cordia New" pitchFamily="34" charset="-34"/>
              </a:rPr>
              <a:t>taxInterest</a:t>
            </a:r>
            <a:r>
              <a:rPr lang="pt-BR" sz="2200" dirty="0" smtClean="0">
                <a:latin typeface="Cordia New" pitchFamily="34" charset="-34"/>
                <a:cs typeface="Cordia New" pitchFamily="34" charset="-34"/>
              </a:rPr>
              <a:t> );</a:t>
            </a:r>
            <a:endParaRPr lang="pt-BR" sz="2200" dirty="0">
              <a:latin typeface="Cordia New" pitchFamily="34" charset="-34"/>
              <a:cs typeface="Cordia New" pitchFamily="34" charset="-34"/>
            </a:endParaRPr>
          </a:p>
          <a:p>
            <a:pPr marL="0" indent="0">
              <a:buNone/>
            </a:pPr>
            <a:r>
              <a:rPr lang="pt-BR" sz="2200" dirty="0">
                <a:latin typeface="Cordia New" pitchFamily="34" charset="-34"/>
                <a:cs typeface="Cordia New" pitchFamily="34" charset="-34"/>
              </a:rPr>
              <a:t> }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854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Brief historical introduction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Philosophy (</a:t>
            </a:r>
            <a:r>
              <a:rPr lang="en-US" noProof="0" dirty="0" err="1" smtClean="0"/>
              <a:t>a.c</a:t>
            </a:r>
            <a:r>
              <a:rPr lang="en-US" noProof="0" dirty="0" smtClean="0"/>
              <a:t>.) – The Unit. The One “essence’ that generates all others. Belongs to a category of “generators” like the Dyad and Triad, etc..</a:t>
            </a:r>
          </a:p>
          <a:p>
            <a:r>
              <a:rPr lang="en-US" noProof="0" dirty="0" smtClean="0"/>
              <a:t>Algebra (1964)- A 3-set construct with mappings between them (A </a:t>
            </a:r>
            <a:r>
              <a:rPr lang="en-US" noProof="0" dirty="0" smtClean="0">
                <a:sym typeface="Wingdings" pitchFamily="2" charset="2"/>
              </a:rPr>
              <a:t> B  C)</a:t>
            </a:r>
            <a:r>
              <a:rPr lang="en-US" noProof="0" dirty="0" smtClean="0"/>
              <a:t>.</a:t>
            </a:r>
          </a:p>
          <a:p>
            <a:r>
              <a:rPr lang="en-US" noProof="0" dirty="0" smtClean="0"/>
              <a:t>Category Theory – The Composition of two </a:t>
            </a:r>
            <a:r>
              <a:rPr lang="en-US" noProof="0" dirty="0" err="1" smtClean="0"/>
              <a:t>adjoint</a:t>
            </a:r>
            <a:r>
              <a:rPr lang="en-US" noProof="0" dirty="0" smtClean="0"/>
              <a:t> </a:t>
            </a:r>
            <a:r>
              <a:rPr lang="en-US" i="1" noProof="0" dirty="0" smtClean="0"/>
              <a:t>Functors (</a:t>
            </a:r>
            <a:r>
              <a:rPr lang="en-US" i="1" noProof="0" dirty="0" err="1" smtClean="0"/>
              <a:t>GoF</a:t>
            </a:r>
            <a:r>
              <a:rPr lang="en-US" i="1" noProof="0" dirty="0" smtClean="0"/>
              <a:t>)</a:t>
            </a:r>
          </a:p>
          <a:p>
            <a:r>
              <a:rPr lang="en-US" noProof="0" dirty="0" smtClean="0"/>
              <a:t>Computer Science (1980)- Created in Opal and then used in Haskell (~1990) that where functional languages. Nowadays used in OO languages with functional support like </a:t>
            </a:r>
            <a:r>
              <a:rPr lang="en-US" noProof="0" dirty="0" err="1" smtClean="0"/>
              <a:t>Scala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noProof="0" dirty="0" smtClean="0"/>
              <a:t> C#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Monad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to write to a “background” object while executing chained operations</a:t>
            </a:r>
          </a:p>
          <a:p>
            <a:r>
              <a:rPr lang="en-US" dirty="0" smtClean="0"/>
              <a:t>Originally  used for </a:t>
            </a:r>
            <a:r>
              <a:rPr lang="en-US" dirty="0"/>
              <a:t>file writing </a:t>
            </a:r>
            <a:r>
              <a:rPr lang="en-US" dirty="0" smtClean="0"/>
              <a:t> I/O operations,  logging or debugging (as functions cannot have secondary effects)</a:t>
            </a:r>
            <a:endParaRPr lang="en-US" dirty="0"/>
          </a:p>
          <a:p>
            <a:r>
              <a:rPr lang="en-US" dirty="0" smtClean="0"/>
              <a:t>Today is the basis for a robust implementations of the Builder pattern (specially when fluent interface is used) </a:t>
            </a:r>
            <a:r>
              <a:rPr lang="en-US" dirty="0"/>
              <a:t>and simple </a:t>
            </a:r>
            <a:r>
              <a:rPr lang="en-US" dirty="0" smtClean="0"/>
              <a:t>Domains Specific Languages (DSL)</a:t>
            </a:r>
          </a:p>
          <a:p>
            <a:r>
              <a:rPr lang="en-US" dirty="0" smtClean="0"/>
              <a:t>LINQ to Relational Data uses this monad to write to Expression objects (with the help of the compiler) that are then run thought an Interpreter (the LINQ Provider)</a:t>
            </a:r>
          </a:p>
        </p:txBody>
      </p:sp>
    </p:spTree>
    <p:extLst>
      <p:ext uri="{BB962C8B-B14F-4D97-AF65-F5344CB8AC3E}">
        <p14:creationId xmlns:p14="http://schemas.microsoft.com/office/powerpoint/2010/main" val="9415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Monad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Client {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Name 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Addres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Name.GetHashCode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()* 17 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Address.GetHashCode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4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Monad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Hash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hash;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Hash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hash){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.hash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hash;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 get value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640080" lvl="2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40080" lvl="2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 hash;</a:t>
            </a:r>
          </a:p>
          <a:p>
            <a:pPr marL="640080" lvl="2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40080" lvl="2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… // equals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Monad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HashExtentions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prime = 17</a:t>
            </a:r>
          </a:p>
          <a:p>
            <a:pPr marL="0" indent="0">
              <a:buNone/>
            </a:pP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        // Unit – any object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Hash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ToHash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value ){</a:t>
            </a:r>
          </a:p>
          <a:p>
            <a:pPr marL="0" indent="0">
              <a:buNone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Hash(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value.GetHashCode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// Add another object to the hash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 Hash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oncat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 Hash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 value, object other )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{             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other == null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	?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alue 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	: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Hash( // the composite hash rule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value.GetHashCode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() * prime +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other.GetHashCode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   	      );        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// Add a collection of objects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/>
              <a:t> </a:t>
            </a:r>
            <a:r>
              <a:rPr lang="en-US" sz="4000" dirty="0" smtClean="0"/>
              <a:t>                    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 Hash 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 Hash value,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&lt;object&gt; others)       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{            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result = value;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	  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( T element in others)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       result =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result.Concat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(element);</a:t>
            </a:r>
          </a:p>
          <a:p>
            <a:pPr marL="0" indent="0">
              <a:buNone/>
            </a:pPr>
            <a:r>
              <a:rPr lang="en-US" sz="4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}      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result;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Monad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Client {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Name 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Addres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Name.ToHash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(Address)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	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6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 Monad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Client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Name 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Addres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get;set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x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Name.ToHash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  from y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.ToHash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select (x * 17 + y)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Monads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Reader (aka Environment) – The counterpart of the Writer Monad. Allows for accessing values in the chain from outside the original augmented value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user.ToReader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.Select ( 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user) =&gt;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ctx.IsUserAutenticated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(user) 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?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: “Guest” )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appcontext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 State – Allows for tracking  state in a chained operation.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microwave.ToState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State.Closed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.Open()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.Put(meal)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Time.Minutes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changes the door state from Closed to Open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changes the timer state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 Set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state.IsDoorClosed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state.IsTimerSet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()){){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microwave.Start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r>
              <a:rPr lang="en-US" dirty="0" smtClean="0"/>
              <a:t>Continuation* – Allows for postponing  operations. Useful in the presence of distributed/multithreaded operations. 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list.Do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=&gt;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ContinueWith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sum =&gt;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label.Text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Monads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They are a special type of Decorator that</a:t>
            </a:r>
          </a:p>
          <a:p>
            <a:pPr lvl="1"/>
            <a:r>
              <a:rPr lang="en-US" dirty="0" smtClean="0"/>
              <a:t>augment code and types capabilities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simplify </a:t>
            </a:r>
            <a:r>
              <a:rPr lang="en-US" dirty="0" smtClean="0"/>
              <a:t>code </a:t>
            </a:r>
            <a:r>
              <a:rPr lang="en-US" dirty="0"/>
              <a:t> </a:t>
            </a:r>
            <a:r>
              <a:rPr lang="en-US" dirty="0" smtClean="0"/>
              <a:t>by encapsulating rules</a:t>
            </a:r>
          </a:p>
          <a:p>
            <a:pPr lvl="1"/>
            <a:r>
              <a:rPr lang="en-US" dirty="0" smtClean="0"/>
              <a:t>reduce code an increase readability as they are chainable and strong typed</a:t>
            </a:r>
            <a:endParaRPr lang="en-US" b="1" dirty="0" smtClean="0"/>
          </a:p>
          <a:p>
            <a:r>
              <a:rPr lang="en-US" dirty="0" smtClean="0"/>
              <a:t>Use Maybe Monad </a:t>
            </a:r>
          </a:p>
          <a:p>
            <a:pPr lvl="1"/>
            <a:r>
              <a:rPr lang="en-US" dirty="0" smtClean="0"/>
              <a:t>to remove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 checks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NullReferenceException</a:t>
            </a:r>
          </a:p>
          <a:p>
            <a:pPr lvl="1"/>
            <a:r>
              <a:rPr lang="en-US" dirty="0" smtClean="0"/>
              <a:t>to simplify chained calculations that compute correctly even in the absence of some values</a:t>
            </a:r>
          </a:p>
          <a:p>
            <a:pPr lvl="1"/>
            <a:r>
              <a:rPr lang="en-US" dirty="0" smtClean="0"/>
              <a:t>Reduces  decisions around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 (use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and ternary conditions) increasing test coverage</a:t>
            </a:r>
          </a:p>
          <a:p>
            <a:r>
              <a:rPr lang="en-US" dirty="0" smtClean="0"/>
              <a:t>Use Write</a:t>
            </a:r>
          </a:p>
          <a:p>
            <a:pPr lvl="1"/>
            <a:r>
              <a:rPr lang="en-US" dirty="0" smtClean="0"/>
              <a:t>to construct fluent powerful Builders</a:t>
            </a:r>
          </a:p>
          <a:p>
            <a:pPr lvl="1"/>
            <a:r>
              <a:rPr lang="en-US" dirty="0" smtClean="0"/>
              <a:t>connect with LINQ and Expression</a:t>
            </a:r>
          </a:p>
          <a:p>
            <a:r>
              <a:rPr lang="en-US" dirty="0" smtClean="0"/>
              <a:t>Use Collection </a:t>
            </a:r>
          </a:p>
          <a:p>
            <a:pPr lvl="1"/>
            <a:r>
              <a:rPr lang="en-US" dirty="0" smtClean="0"/>
              <a:t>to operate in bulk (for each, filter, map)</a:t>
            </a:r>
          </a:p>
          <a:p>
            <a:pPr lvl="1"/>
            <a:r>
              <a:rPr lang="en-US" dirty="0" smtClean="0"/>
              <a:t>to do aggregations (sum , </a:t>
            </a:r>
            <a:r>
              <a:rPr lang="en-US" dirty="0" err="1" smtClean="0"/>
              <a:t>avg</a:t>
            </a:r>
            <a:r>
              <a:rPr lang="en-US" dirty="0" smtClean="0"/>
              <a:t>, reduce)</a:t>
            </a:r>
          </a:p>
          <a:p>
            <a:r>
              <a:rPr lang="en-US" dirty="0" smtClean="0"/>
              <a:t>Mix them up</a:t>
            </a:r>
          </a:p>
          <a:p>
            <a:pPr lvl="1"/>
            <a:r>
              <a:rPr lang="en-US" dirty="0" smtClean="0"/>
              <a:t>A collection of maybe</a:t>
            </a:r>
          </a:p>
          <a:p>
            <a:pPr lvl="1"/>
            <a:r>
              <a:rPr lang="en-US" dirty="0" smtClean="0"/>
              <a:t>Filtering a collections with a writer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 err="1" smtClean="0"/>
              <a:t>Code</a:t>
            </a:r>
            <a:r>
              <a:rPr lang="pt-BR" sz="2000" dirty="0" smtClean="0"/>
              <a:t> </a:t>
            </a:r>
            <a:r>
              <a:rPr lang="pt-BR" sz="2000" dirty="0" err="1" smtClean="0"/>
              <a:t>Rant</a:t>
            </a:r>
            <a:r>
              <a:rPr lang="pt-BR" sz="2000" dirty="0" smtClean="0"/>
              <a:t> – Monads in C#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pt-BR" sz="2000" dirty="0">
                <a:hlinkClick r:id="rId2"/>
              </a:rPr>
              <a:t>http://</a:t>
            </a:r>
            <a:r>
              <a:rPr lang="pt-BR" sz="2000" dirty="0" smtClean="0">
                <a:hlinkClick r:id="rId2"/>
              </a:rPr>
              <a:t>mikehadlow.blogspot.co.uk/2011/01/monads-in-c1-introduction.html</a:t>
            </a:r>
            <a:endParaRPr lang="pt-BR" sz="2000" dirty="0" smtClean="0"/>
          </a:p>
          <a:p>
            <a:r>
              <a:rPr lang="pt-BR" sz="2000" dirty="0" smtClean="0"/>
              <a:t>A </a:t>
            </a:r>
            <a:r>
              <a:rPr lang="pt-BR" sz="2000" dirty="0" err="1" smtClean="0"/>
              <a:t>Fistfull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Monads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>
                <a:hlinkClick r:id="rId3"/>
              </a:rPr>
              <a:t>http://</a:t>
            </a:r>
            <a:r>
              <a:rPr lang="pt-BR" sz="2000" dirty="0" smtClean="0">
                <a:hlinkClick r:id="rId3"/>
              </a:rPr>
              <a:t>learnyouahaskell.com/a-fistful-of-monads</a:t>
            </a:r>
            <a:endParaRPr lang="pt-BR" sz="2000" dirty="0" smtClean="0"/>
          </a:p>
          <a:p>
            <a:r>
              <a:rPr lang="pt-BR" sz="2000" dirty="0" err="1" smtClean="0"/>
              <a:t>Monad</a:t>
            </a:r>
            <a:r>
              <a:rPr lang="pt-BR" sz="2000" dirty="0" smtClean="0"/>
              <a:t> (</a:t>
            </a:r>
            <a:r>
              <a:rPr lang="pt-BR" sz="2000" dirty="0" err="1" smtClean="0"/>
              <a:t>functional</a:t>
            </a:r>
            <a:r>
              <a:rPr lang="pt-BR" sz="2000" dirty="0" smtClean="0"/>
              <a:t> </a:t>
            </a:r>
            <a:r>
              <a:rPr lang="pt-BR" sz="2000" dirty="0" err="1" smtClean="0"/>
              <a:t>programming</a:t>
            </a:r>
            <a:r>
              <a:rPr lang="pt-BR" sz="2000" dirty="0" smtClean="0"/>
              <a:t>)</a:t>
            </a:r>
            <a:br>
              <a:rPr lang="pt-BR" sz="2000" dirty="0" smtClean="0"/>
            </a:br>
            <a:r>
              <a:rPr lang="pt-BR" sz="2000" dirty="0" smtClean="0">
                <a:hlinkClick r:id="rId4"/>
              </a:rPr>
              <a:t>http</a:t>
            </a:r>
            <a:r>
              <a:rPr lang="pt-BR" sz="2000" dirty="0">
                <a:hlinkClick r:id="rId4"/>
              </a:rPr>
              <a:t>://en.wikipedia.org/wiki/Monad_(functional_programming</a:t>
            </a:r>
            <a:r>
              <a:rPr lang="pt-BR" sz="2000" dirty="0" smtClean="0">
                <a:hlinkClick r:id="rId4"/>
              </a:rPr>
              <a:t>)</a:t>
            </a:r>
            <a:endParaRPr lang="pt-BR" sz="2000" dirty="0" smtClean="0"/>
          </a:p>
          <a:p>
            <a:r>
              <a:rPr lang="en-US" sz="2000" dirty="0"/>
              <a:t>LINQ to Relational Data</a:t>
            </a:r>
            <a:br>
              <a:rPr lang="en-US" sz="2000" dirty="0"/>
            </a:br>
            <a:r>
              <a:rPr lang="pt-BR" sz="2000" dirty="0">
                <a:hlinkClick r:id="rId5"/>
              </a:rPr>
              <a:t>http://msdn.microsoft.com/en-us/library/cc161164.aspx</a:t>
            </a:r>
            <a:endParaRPr lang="pt-BR" sz="2000" dirty="0"/>
          </a:p>
          <a:p>
            <a:r>
              <a:rPr lang="en-US" sz="2000" dirty="0" err="1"/>
              <a:t>Sprache</a:t>
            </a:r>
            <a:r>
              <a:rPr lang="en-US" sz="2000" dirty="0"/>
              <a:t> – C# parser toolkit</a:t>
            </a:r>
            <a:br>
              <a:rPr lang="en-US" sz="2000" dirty="0"/>
            </a:br>
            <a:r>
              <a:rPr lang="pt-BR" sz="2000" dirty="0">
                <a:hlinkClick r:id="rId6"/>
              </a:rPr>
              <a:t>https://</a:t>
            </a:r>
            <a:r>
              <a:rPr lang="pt-BR" sz="2000" dirty="0" smtClean="0">
                <a:hlinkClick r:id="rId6"/>
              </a:rPr>
              <a:t>github.com/sprache/Sprache</a:t>
            </a:r>
            <a:endParaRPr lang="pt-BR" sz="2000" dirty="0" smtClean="0"/>
          </a:p>
          <a:p>
            <a:r>
              <a:rPr lang="pt-BR" sz="2000" dirty="0" smtClean="0"/>
              <a:t>Monads for normal </a:t>
            </a:r>
            <a:r>
              <a:rPr lang="pt-BR" sz="2000" dirty="0" err="1" smtClean="0"/>
              <a:t>Programmers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>
                <a:hlinkClick r:id="rId7"/>
              </a:rPr>
              <a:t>http://blog.jorgenschaefer.de/2013/01/monads-for-normal-programmers.html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6685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Reader </a:t>
            </a:r>
            <a:r>
              <a:rPr lang="pt-BR" sz="2000" dirty="0" err="1" smtClean="0"/>
              <a:t>Monad</a:t>
            </a:r>
            <a:r>
              <a:rPr lang="pt-BR" sz="2000" dirty="0" smtClean="0"/>
              <a:t> in C#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pt-BR" sz="2000" dirty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gist.github.com/vmarquez/4640678</a:t>
            </a:r>
            <a:endParaRPr lang="pt-BR" sz="2000" dirty="0" smtClean="0"/>
          </a:p>
          <a:p>
            <a:r>
              <a:rPr lang="en-US" sz="2000" dirty="0"/>
              <a:t>Continuations by example: Exceptions, time-traveling search, generators, threads, and </a:t>
            </a:r>
            <a:r>
              <a:rPr lang="en-US" sz="2000" dirty="0" smtClean="0"/>
              <a:t>co-routines</a:t>
            </a:r>
            <a:endParaRPr lang="pt-BR" sz="2000" dirty="0"/>
          </a:p>
          <a:p>
            <a:r>
              <a:rPr lang="pt-BR" sz="2000" dirty="0" smtClean="0">
                <a:hlinkClick r:id="rId3"/>
              </a:rPr>
              <a:t>http</a:t>
            </a:r>
            <a:r>
              <a:rPr lang="pt-BR" sz="2000" dirty="0">
                <a:hlinkClick r:id="rId3"/>
              </a:rPr>
              <a:t>://matt.might.net/articles/programming-with-continuations--exceptions-backtracking-search-threads-generators-coroutines/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5782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64096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What Are Monads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17646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3 = 1 + 2</a:t>
            </a:r>
          </a:p>
          <a:p>
            <a:r>
              <a:rPr lang="en-US" noProof="0" dirty="0" smtClean="0"/>
              <a:t>Box(3) = Box (1) + Box (2)</a:t>
            </a:r>
          </a:p>
          <a:p>
            <a:r>
              <a:rPr lang="en-US" noProof="0" dirty="0" smtClean="0"/>
              <a:t>Box(3) = Box (1) </a:t>
            </a:r>
            <a:r>
              <a:rPr lang="en-US" noProof="0" dirty="0" smtClean="0">
                <a:solidFill>
                  <a:srgbClr val="FF0000"/>
                </a:solidFill>
              </a:rPr>
              <a:t>(</a:t>
            </a:r>
            <a:r>
              <a:rPr lang="en-US" noProof="0" dirty="0" smtClean="0"/>
              <a:t>+</a:t>
            </a:r>
            <a:r>
              <a:rPr lang="en-US" noProof="0" dirty="0" smtClean="0">
                <a:solidFill>
                  <a:srgbClr val="FF0000"/>
                </a:solidFill>
              </a:rPr>
              <a:t>)</a:t>
            </a:r>
            <a:r>
              <a:rPr lang="en-US" noProof="0" dirty="0" smtClean="0"/>
              <a:t> Box (2)</a:t>
            </a:r>
          </a:p>
          <a:p>
            <a:r>
              <a:rPr lang="en-US" noProof="0" dirty="0" smtClean="0"/>
              <a:t>Box(3) =  ● (Box (1) , Box (2) , (x, y) =&gt;  </a:t>
            </a:r>
            <a:r>
              <a:rPr lang="en-US" noProof="0" dirty="0" err="1" smtClean="0"/>
              <a:t>x+y</a:t>
            </a:r>
            <a:r>
              <a:rPr lang="en-US" noProof="0" dirty="0" smtClean="0"/>
              <a:t>)</a:t>
            </a:r>
          </a:p>
          <a:p>
            <a:r>
              <a:rPr lang="en-US" noProof="0" dirty="0" smtClean="0"/>
              <a:t>Box (3) = ● (Box (1)  , Box (2) , </a:t>
            </a:r>
            <a:r>
              <a:rPr lang="en-US" noProof="0" dirty="0" err="1" smtClean="0"/>
              <a:t>Func</a:t>
            </a:r>
            <a:r>
              <a:rPr lang="en-US" noProof="0" dirty="0" smtClean="0"/>
              <a:t> (</a:t>
            </a:r>
            <a:r>
              <a:rPr lang="en-US" noProof="0" dirty="0" err="1" smtClean="0"/>
              <a:t>x,y</a:t>
            </a:r>
            <a:r>
              <a:rPr lang="en-US" noProof="0" dirty="0" smtClean="0"/>
              <a:t>) )</a:t>
            </a:r>
          </a:p>
          <a:p>
            <a:endParaRPr lang="en-US" noProof="0" dirty="0" smtClean="0"/>
          </a:p>
          <a:p>
            <a:r>
              <a:rPr lang="en-US" noProof="0" dirty="0" smtClean="0"/>
              <a:t>Unit(T </a:t>
            </a:r>
            <a:r>
              <a:rPr lang="en-US" noProof="0" dirty="0" err="1" smtClean="0"/>
              <a:t>obj</a:t>
            </a:r>
            <a:r>
              <a:rPr lang="en-US" noProof="0" dirty="0" smtClean="0"/>
              <a:t>) : Box&lt;T&gt;</a:t>
            </a:r>
          </a:p>
          <a:p>
            <a:r>
              <a:rPr lang="en-US" noProof="0" dirty="0" err="1" smtClean="0"/>
              <a:t>Fmap</a:t>
            </a:r>
            <a:r>
              <a:rPr lang="en-US" noProof="0" dirty="0" smtClean="0"/>
              <a:t>(</a:t>
            </a:r>
            <a:r>
              <a:rPr lang="en-US" noProof="0" dirty="0" err="1" smtClean="0"/>
              <a:t>Func</a:t>
            </a:r>
            <a:r>
              <a:rPr lang="en-US" noProof="0" dirty="0" smtClean="0"/>
              <a:t>&lt;T,U,R&gt; g) : </a:t>
            </a:r>
            <a:r>
              <a:rPr lang="en-US" noProof="0" dirty="0" err="1" smtClean="0"/>
              <a:t>Func</a:t>
            </a:r>
            <a:r>
              <a:rPr lang="en-US" noProof="0" dirty="0" smtClean="0"/>
              <a:t>&lt;Box&lt;T&gt;,Box&lt;U&gt;,Box&lt;R&gt;&gt;</a:t>
            </a:r>
          </a:p>
        </p:txBody>
      </p:sp>
    </p:spTree>
    <p:extLst>
      <p:ext uri="{BB962C8B-B14F-4D97-AF65-F5344CB8AC3E}">
        <p14:creationId xmlns:p14="http://schemas.microsoft.com/office/powerpoint/2010/main" val="206349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are Monads</a:t>
            </a:r>
            <a:endParaRPr lang="en-US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Are Types with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A method, Unit, to </a:t>
            </a:r>
            <a:r>
              <a:rPr lang="en-US" dirty="0" smtClean="0"/>
              <a:t>augment other objects.</a:t>
            </a:r>
            <a:endParaRPr lang="en-US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A method, </a:t>
            </a:r>
            <a:r>
              <a:rPr lang="en-US" dirty="0" err="1" smtClean="0"/>
              <a:t>Fmap</a:t>
            </a:r>
            <a:r>
              <a:rPr lang="en-US" dirty="0" smtClean="0"/>
              <a:t>, </a:t>
            </a:r>
            <a:r>
              <a:rPr lang="en-US" dirty="0"/>
              <a:t>to </a:t>
            </a:r>
            <a:r>
              <a:rPr lang="en-US" dirty="0" smtClean="0"/>
              <a:t>transform a function to another function (</a:t>
            </a:r>
            <a:r>
              <a:rPr lang="en-US" dirty="0" err="1" smtClean="0"/>
              <a:t>Fmap</a:t>
            </a:r>
            <a:r>
              <a:rPr lang="en-US" dirty="0" smtClean="0"/>
              <a:t> is the equivalent of a </a:t>
            </a:r>
            <a:r>
              <a:rPr lang="en-US" dirty="0"/>
              <a:t>F</a:t>
            </a:r>
            <a:r>
              <a:rPr lang="en-US" dirty="0" smtClean="0"/>
              <a:t>unctor)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Or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A </a:t>
            </a:r>
            <a:r>
              <a:rPr lang="en-US" dirty="0"/>
              <a:t>method, </a:t>
            </a:r>
            <a:r>
              <a:rPr lang="en-US" dirty="0" err="1"/>
              <a:t>Fmap</a:t>
            </a:r>
            <a:r>
              <a:rPr lang="en-US" dirty="0"/>
              <a:t>, to transform a function to another function </a:t>
            </a:r>
            <a:endParaRPr lang="en-US" dirty="0" smtClean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A method, Join , to de-augment a double augmented type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noProof="0" dirty="0" smtClean="0"/>
              <a:t>Or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A </a:t>
            </a:r>
            <a:r>
              <a:rPr lang="en-US" dirty="0"/>
              <a:t>method, Unit, to augment other objects in it.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A method, Bind, to operate between two object of the same </a:t>
            </a:r>
            <a:r>
              <a:rPr lang="en-US" dirty="0" smtClean="0"/>
              <a:t>monad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776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Monads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Fmap</a:t>
            </a:r>
            <a:r>
              <a:rPr lang="en-US" dirty="0" smtClean="0"/>
              <a:t>(f)(m) </a:t>
            </a:r>
            <a:r>
              <a:rPr lang="en-US" dirty="0" smtClean="0">
                <a:sym typeface="Wingdings" panose="05000000000000000000" pitchFamily="2" charset="2"/>
              </a:rPr>
              <a:t> Bind(m, f)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Join(m)  Bind( m, I )</a:t>
            </a:r>
          </a:p>
          <a:p>
            <a:r>
              <a:rPr lang="en-US" dirty="0" smtClean="0"/>
              <a:t>Bind(m, f) </a:t>
            </a:r>
            <a:r>
              <a:rPr lang="en-US" dirty="0" smtClean="0">
                <a:sym typeface="Wingdings" panose="05000000000000000000" pitchFamily="2" charset="2"/>
              </a:rPr>
              <a:t> Join( </a:t>
            </a:r>
            <a:r>
              <a:rPr lang="en-US" dirty="0" err="1" smtClean="0">
                <a:sym typeface="Wingdings" panose="05000000000000000000" pitchFamily="2" charset="2"/>
              </a:rPr>
              <a:t>Fmap</a:t>
            </a:r>
            <a:r>
              <a:rPr lang="en-US" dirty="0" smtClean="0">
                <a:sym typeface="Wingdings" panose="05000000000000000000" pitchFamily="2" charset="2"/>
              </a:rPr>
              <a:t>(f)(m))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where </a:t>
            </a:r>
            <a:r>
              <a:rPr lang="en-US" dirty="0"/>
              <a:t>I(y) = </a:t>
            </a:r>
            <a:r>
              <a:rPr lang="en-US" dirty="0" smtClean="0"/>
              <a:t>y</a:t>
            </a:r>
          </a:p>
          <a:p>
            <a:r>
              <a:rPr lang="en-US" dirty="0" smtClean="0"/>
              <a:t>f is a function over x</a:t>
            </a:r>
          </a:p>
          <a:p>
            <a:r>
              <a:rPr lang="en-US" dirty="0" smtClean="0"/>
              <a:t>m the monad value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62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Laws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Left Identity</a:t>
            </a:r>
            <a:br>
              <a:rPr lang="en-US" dirty="0" smtClean="0"/>
            </a:br>
            <a:r>
              <a:rPr lang="en-US" dirty="0" smtClean="0"/>
              <a:t>	Bind(Unit(x), f) </a:t>
            </a:r>
            <a:r>
              <a:rPr lang="en-US" dirty="0" smtClean="0">
                <a:sym typeface="Wingdings" panose="05000000000000000000" pitchFamily="2" charset="2"/>
              </a:rPr>
              <a:t> f 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Right Identity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Bind( m , Unit ) 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Associativity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m = Unit (x)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Bind(Bind( m , f), g)  </a:t>
            </a:r>
            <a:r>
              <a:rPr lang="pt-BR" dirty="0" smtClean="0"/>
              <a:t>g(f(x))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4536504" cy="1143000"/>
          </a:xfrm>
        </p:spPr>
        <p:txBody>
          <a:bodyPr/>
          <a:lstStyle/>
          <a:p>
            <a:r>
              <a:rPr lang="en-US" dirty="0" smtClean="0"/>
              <a:t>That is a Monad !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941557" y="2708920"/>
            <a:ext cx="504056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06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Decorator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design pattern </a:t>
            </a:r>
          </a:p>
          <a:p>
            <a:r>
              <a:rPr lang="en-US" dirty="0" smtClean="0"/>
              <a:t>Provides an object type with new methods</a:t>
            </a:r>
          </a:p>
          <a:p>
            <a:r>
              <a:rPr lang="en-US" dirty="0" smtClean="0"/>
              <a:t>Normally wraps the original object and even operates over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2265</TotalTime>
  <Words>1481</Words>
  <Application>Microsoft Office PowerPoint</Application>
  <PresentationFormat>On-screen Show (4:3)</PresentationFormat>
  <Paragraphs>367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Constantia</vt:lpstr>
      <vt:lpstr>Cordia New</vt:lpstr>
      <vt:lpstr>Courier New</vt:lpstr>
      <vt:lpstr>Wingdings</vt:lpstr>
      <vt:lpstr>Wingdings 2</vt:lpstr>
      <vt:lpstr>Fluxo</vt:lpstr>
      <vt:lpstr>Introduction to Monads</vt:lpstr>
      <vt:lpstr>Contents</vt:lpstr>
      <vt:lpstr>Brief historical introduction </vt:lpstr>
      <vt:lpstr>What Are Monads</vt:lpstr>
      <vt:lpstr>What are Monads</vt:lpstr>
      <vt:lpstr>What are Monads</vt:lpstr>
      <vt:lpstr>Monadic Laws</vt:lpstr>
      <vt:lpstr>That is a Monad !</vt:lpstr>
      <vt:lpstr>What is a Decorator</vt:lpstr>
      <vt:lpstr>What is a Chainable Decorator</vt:lpstr>
      <vt:lpstr>What are Monads in OO</vt:lpstr>
      <vt:lpstr>Monads and C#</vt:lpstr>
      <vt:lpstr>Monads and C#</vt:lpstr>
      <vt:lpstr>Monad and LINQ </vt:lpstr>
      <vt:lpstr>Fundamental Monads</vt:lpstr>
      <vt:lpstr>Identity Monad</vt:lpstr>
      <vt:lpstr>Identity Monad and C# </vt:lpstr>
      <vt:lpstr>Identity Monad em C# </vt:lpstr>
      <vt:lpstr>Identity Monad em C# </vt:lpstr>
      <vt:lpstr>Collection Monad</vt:lpstr>
      <vt:lpstr>Collection Monad</vt:lpstr>
      <vt:lpstr>Maybe Monad</vt:lpstr>
      <vt:lpstr>Maybe Monad</vt:lpstr>
      <vt:lpstr>Maybe Monad</vt:lpstr>
      <vt:lpstr>Nullable Extentions</vt:lpstr>
      <vt:lpstr>To Maybe or not To Maybe</vt:lpstr>
      <vt:lpstr>To Maybe or not to Maybe</vt:lpstr>
      <vt:lpstr>To Maybe or not to Maybe</vt:lpstr>
      <vt:lpstr>To Maybe or not to Maybe</vt:lpstr>
      <vt:lpstr>Writer Monad</vt:lpstr>
      <vt:lpstr>Writer Monad</vt:lpstr>
      <vt:lpstr>Writer Monad</vt:lpstr>
      <vt:lpstr>Writer Monad</vt:lpstr>
      <vt:lpstr>Writer Monad</vt:lpstr>
      <vt:lpstr>Writer Monad</vt:lpstr>
      <vt:lpstr>Other Monads</vt:lpstr>
      <vt:lpstr>Use Monads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Sergio Taborda</dc:creator>
  <cp:lastModifiedBy>Sergio Taborda</cp:lastModifiedBy>
  <cp:revision>120</cp:revision>
  <dcterms:created xsi:type="dcterms:W3CDTF">2013-07-23T14:20:00Z</dcterms:created>
  <dcterms:modified xsi:type="dcterms:W3CDTF">2015-10-07T22:07:34Z</dcterms:modified>
</cp:coreProperties>
</file>