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A27D-8BFA-460E-8BA3-6F3E3102DC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CA4F-360E-4261-A8B3-40933D2276E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05FC-4CA9-4B5A-A36A-9D7E56A82F4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72F4-767A-4637-A184-B2427A3A03C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9C78-290A-4D99-98B5-33AF968C75C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C1BD-1C23-4258-A846-D71F9141241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ACC-315B-4D1F-9BB1-1D6AB4BB408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2A41-2395-4CC7-AD72-3BFBF5833E3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9601-7B6E-4908-8276-FA6A9494D1A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A382-B8AC-4F98-BD00-D64DC1DD938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39F3-F049-4668-9751-BA05E0D64F4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F50E-E910-4BAD-9338-574B2337161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AC3-E4A7-4351-9613-BC84D503DA4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ADB-C8D3-43B9-877D-F2DE65F5DB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6E5A-C251-4669-9707-4A559422DAA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DF78-DA30-4210-BC74-E9400D8CBE8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3C5A-DECB-4F5E-B5E1-A3CA309B4CD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/>
            </a:br>
            <a:r>
              <a:rPr lang="en-GB"/>
              <a:t>Unit </a:t>
            </a:r>
            <a:r>
              <a:rPr lang="en-GB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– Office H4.204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Level</a:t>
            </a:r>
          </a:p>
          <a:p>
            <a:pPr lvl="1"/>
            <a:r>
              <a:rPr lang="en-GB" dirty="0"/>
              <a:t>Set of all nodes at a given depth </a:t>
            </a:r>
          </a:p>
          <a:p>
            <a:r>
              <a:rPr lang="en-GB" b="1" dirty="0"/>
              <a:t>Height </a:t>
            </a:r>
          </a:p>
          <a:p>
            <a:pPr lvl="1"/>
            <a:r>
              <a:rPr lang="en-GB" dirty="0"/>
              <a:t>Greatest depth among its nodes</a:t>
            </a:r>
          </a:p>
          <a:p>
            <a:pPr lvl="2"/>
            <a:r>
              <a:rPr lang="en-GB" dirty="0"/>
              <a:t>Height of a singleton is 0</a:t>
            </a:r>
          </a:p>
          <a:p>
            <a:pPr lvl="2"/>
            <a:r>
              <a:rPr lang="en-GB" dirty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Size? </a:t>
                </a:r>
              </a:p>
              <a:p>
                <a:pPr lvl="1"/>
                <a:r>
                  <a:rPr lang="en-GB" sz="1800" dirty="0"/>
                  <a:t>10</a:t>
                </a:r>
              </a:p>
              <a:p>
                <a:r>
                  <a:rPr lang="en-GB" sz="2000" dirty="0"/>
                  <a:t>Height? </a:t>
                </a:r>
              </a:p>
              <a:p>
                <a:pPr lvl="1"/>
                <a:r>
                  <a:rPr lang="en-GB" sz="1800" dirty="0"/>
                  <a:t>3</a:t>
                </a:r>
              </a:p>
              <a:p>
                <a:r>
                  <a:rPr lang="en-GB" sz="2000" dirty="0"/>
                  <a:t>Root node? </a:t>
                </a:r>
              </a:p>
              <a:p>
                <a:pPr lvl="1"/>
                <a:r>
                  <a:rPr lang="en-GB" sz="1800" dirty="0"/>
                  <a:t>a</a:t>
                </a:r>
              </a:p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Yes. Length of the path? </a:t>
                </a:r>
              </a:p>
              <a:p>
                <a:pPr lvl="2"/>
                <a:r>
                  <a:rPr lang="en-GB" sz="1600" dirty="0"/>
                  <a:t>2</a:t>
                </a:r>
              </a:p>
              <a:p>
                <a:r>
                  <a:rPr lang="en-GB" sz="2000" dirty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r>
                  <a:rPr lang="en-GB" sz="2000" dirty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:r>
                  <a:rPr lang="en-GB" sz="1800" dirty="0"/>
                  <a:t>1</a:t>
                </a:r>
              </a:p>
              <a:p>
                <a:r>
                  <a:rPr lang="en-GB" sz="2000" dirty="0" err="1"/>
                  <a:t>Subtree</a:t>
                </a:r>
                <a:r>
                  <a:rPr lang="en-GB" sz="2000" dirty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lvl="1"/>
                <a:r>
                  <a:rPr lang="en-US" b="1" dirty="0"/>
                  <a:t>FULL</a:t>
                </a:r>
                <a:r>
                  <a:rPr lang="en-US" dirty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</a:p>
              <a:p>
                <a:endParaRPr lang="en-US" dirty="0"/>
              </a:p>
              <a:p>
                <a:r>
                  <a:rPr lang="en-US" dirty="0"/>
                  <a:t>The 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nodes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/>
                  <a:t>Tree </a:t>
                </a:r>
                <a:r>
                  <a:rPr lang="nl-NL" b="1" dirty="0" err="1"/>
                  <a:t>traversal</a:t>
                </a:r>
                <a:r>
                  <a:rPr lang="nl-NL" b="1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updating, printing, …) each node in a tree data structure, exactly once, in a systematic way</a:t>
                </a:r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traversal</a:t>
                </a:r>
                <a:r>
                  <a:rPr lang="nl-NL" dirty="0"/>
                  <a:t> </a:t>
                </a:r>
                <a:r>
                  <a:rPr lang="nl-NL" dirty="0" err="1"/>
                  <a:t>algorithms</a:t>
                </a:r>
                <a:r>
                  <a:rPr lang="nl-NL" dirty="0"/>
                  <a:t> (</a:t>
                </a:r>
                <a:r>
                  <a:rPr lang="nl-NL" dirty="0" err="1"/>
                  <a:t>classified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order in </a:t>
                </a:r>
                <a:r>
                  <a:rPr lang="nl-NL" dirty="0" err="1"/>
                  <a:t>which</a:t>
                </a:r>
                <a:r>
                  <a:rPr lang="nl-NL" dirty="0"/>
                  <a:t> </a:t>
                </a:r>
                <a:r>
                  <a:rPr lang="nl-NL" dirty="0" err="1"/>
                  <a:t>nodes</a:t>
                </a:r>
                <a:r>
                  <a:rPr lang="nl-NL" dirty="0"/>
                  <a:t> are </a:t>
                </a:r>
                <a:r>
                  <a:rPr lang="nl-NL" dirty="0" err="1"/>
                  <a:t>visited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/>
                  <a:t>Pre-order </a:t>
                </a:r>
              </a:p>
              <a:p>
                <a:pPr lvl="1"/>
                <a:r>
                  <a:rPr lang="nl-NL" dirty="0"/>
                  <a:t>In-order (</a:t>
                </a:r>
                <a:r>
                  <a:rPr lang="nl-NL" dirty="0" err="1"/>
                  <a:t>symmetric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Post-order</a:t>
                </a:r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INFDEV026A - G. Costantini, F. Di Giacomo, G. Maggiore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pPr lvl="1"/>
            <a:r>
              <a:rPr lang="en-GB" dirty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/>
              <a:t>Preorder</a:t>
            </a:r>
            <a:endParaRPr lang="en-GB" dirty="0"/>
          </a:p>
          <a:p>
            <a:pPr lvl="2"/>
            <a:r>
              <a:rPr lang="en-GB" dirty="0" err="1"/>
              <a:t>Inorder</a:t>
            </a:r>
            <a:endParaRPr lang="en-GB" dirty="0"/>
          </a:p>
          <a:p>
            <a:pPr lvl="2"/>
            <a:r>
              <a:rPr lang="en-GB" dirty="0" err="1"/>
              <a:t>Postorder</a:t>
            </a:r>
            <a:r>
              <a:rPr lang="en-GB" dirty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dirty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search tree operations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do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search tree?</a:t>
            </a:r>
          </a:p>
          <a:p>
            <a:pPr lvl="1"/>
            <a:r>
              <a:rPr lang="nl-NL" b="1" dirty="0"/>
              <a:t>Search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  <a:p>
            <a:pPr lvl="1"/>
            <a:r>
              <a:rPr lang="nl-NL" b="1" dirty="0" err="1"/>
              <a:t>Insert</a:t>
            </a:r>
            <a:r>
              <a:rPr lang="nl-NL" dirty="0"/>
              <a:t> a new element</a:t>
            </a:r>
          </a:p>
          <a:p>
            <a:pPr lvl="1"/>
            <a:r>
              <a:rPr lang="nl-NL" b="1" dirty="0"/>
              <a:t>Delete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Recursive definition</a:t>
                </a:r>
                <a:r>
                  <a:rPr lang="nl-NL" dirty="0"/>
                  <a:t> (</a:t>
                </a:r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the root node)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it’s null </a:t>
                </a:r>
                <a:r>
                  <a:rPr lang="en-GB" dirty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value</a:t>
                </a:r>
                <a:r>
                  <a:rPr lang="nl-NL" dirty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/>
                  <a:t> in the tree, </a:t>
                </a:r>
                <a:r>
                  <a:rPr lang="nl-NL" u="sng" dirty="0" err="1"/>
                  <a:t>maintaining</a:t>
                </a:r>
                <a:r>
                  <a:rPr lang="nl-NL" u="sng" dirty="0"/>
                  <a:t> the BST property</a:t>
                </a:r>
              </a:p>
              <a:p>
                <a:r>
                  <a:rPr lang="en-GB" dirty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(starting with the root)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left child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right child</a:t>
                </a:r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binary</a:t>
            </a:r>
            <a:r>
              <a:rPr lang="nl-NL" dirty="0"/>
              <a:t>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 err="1"/>
              <a:t>binary</a:t>
            </a:r>
            <a:r>
              <a:rPr lang="nl-NL" b="1" dirty="0"/>
              <a:t> search tree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/>
              <a:t>]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/>
              <a:t>k-d tree</a:t>
            </a:r>
            <a:r>
              <a:rPr lang="nl-NL" dirty="0"/>
              <a:t>? [</a:t>
            </a:r>
            <a:r>
              <a:rPr lang="nl-NL" dirty="0" err="1"/>
              <a:t>to</a:t>
            </a:r>
            <a:r>
              <a:rPr lang="nl-NL" dirty="0"/>
              <a:t> do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, </a:t>
            </a:r>
            <a:r>
              <a:rPr lang="nl-NL" dirty="0" err="1"/>
              <a:t>exercise</a:t>
            </a:r>
            <a:r>
              <a:rPr lang="nl-NL" dirty="0"/>
              <a:t> 2]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it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We want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remove</a:t>
                </a:r>
                <a:r>
                  <a:rPr lang="nl-NL" dirty="0"/>
                  <a:t> the node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/>
              </a:p>
              <a:p>
                <a:r>
                  <a:rPr lang="nl-NL" dirty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leaf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we can simply remove it from the tree (easy!)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child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remove the node and replace it with its child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children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more complicated recursive procedure</a:t>
                </a:r>
              </a:p>
              <a:p>
                <a:pPr marL="1200150" lvl="2" indent="-342900"/>
                <a:r>
                  <a:rPr lang="en-US" dirty="0"/>
                  <a:t>call 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but do 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choose 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copy 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  <a:p>
            <a:r>
              <a:rPr lang="en-US" dirty="0"/>
              <a:t>In either case, this node will have zero or one children. Delete it according to one of the two simpler 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Example</a:t>
                </a:r>
                <a:r>
                  <a:rPr lang="nl-NL" dirty="0"/>
                  <a:t>, </a:t>
                </a:r>
                <a:r>
                  <a:rPr lang="nl-NL" dirty="0" err="1"/>
                  <a:t>deleting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deleting</a:t>
            </a:r>
            <a:r>
              <a:rPr lang="nl-NL" dirty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/>
                  <a:t> </a:t>
                </a:r>
                <a:r>
                  <a:rPr lang="en-US" dirty="0"/>
                  <a:t>nonlinear data structure made of </a:t>
                </a:r>
                <a:r>
                  <a:rPr lang="en-US" i="1" dirty="0"/>
                  <a:t>nodes</a:t>
                </a:r>
                <a:r>
                  <a:rPr lang="en-US" dirty="0"/>
                  <a:t> that models a hierarchical organization</a:t>
                </a:r>
              </a:p>
              <a:p>
                <a:endParaRPr lang="en-US" dirty="0"/>
              </a:p>
              <a:p>
                <a:r>
                  <a:rPr lang="en-US" dirty="0"/>
                  <a:t>Very common structure in computer science</a:t>
                </a:r>
              </a:p>
              <a:p>
                <a:pPr lvl="1"/>
                <a:r>
                  <a:rPr lang="en-US" dirty="0"/>
                  <a:t>file systems, inheritance structure of Java classes, classification of Java types, etc…</a:t>
                </a:r>
              </a:p>
              <a:p>
                <a:endParaRPr lang="en-US" dirty="0"/>
              </a:p>
              <a:p>
                <a:r>
                  <a:rPr lang="en-US" dirty="0"/>
                  <a:t>Tree 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i="1" dirty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 and 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tree – Balanced </a:t>
            </a:r>
            <a:r>
              <a:rPr lang="en-GB" dirty="0" err="1"/>
              <a:t>vs</a:t>
            </a:r>
            <a:r>
              <a:rPr lang="en-GB" dirty="0"/>
              <a:t> unbalanced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searching if a binary search tree is balanced</a:t>
            </a:r>
          </a:p>
          <a:p>
            <a:r>
              <a:rPr lang="en-US" dirty="0"/>
              <a:t>Without further restrictions, a binary search tree may grow to be very unbalanced</a:t>
            </a:r>
          </a:p>
          <a:p>
            <a:pPr lvl="1"/>
            <a:r>
              <a:rPr lang="en-US" dirty="0"/>
              <a:t>worst case when the elements are inserted in sorted order </a:t>
            </a:r>
            <a:r>
              <a:rPr lang="en-US" dirty="0">
                <a:sym typeface="Wingdings" panose="05000000000000000000" pitchFamily="2" charset="2"/>
              </a:rPr>
              <a:t> the tree becomes almost linear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44, 22, 77, 55, 99, 88, 33 </a:t>
            </a:r>
          </a:p>
          <a:p>
            <a:endParaRPr lang="en-US" sz="1600" dirty="0"/>
          </a:p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/>
                  <a:t>Computational complexity of the operations</a:t>
                </a:r>
              </a:p>
              <a:p>
                <a:pPr lvl="1"/>
                <a:r>
                  <a:rPr lang="en-GB" i="1" dirty="0"/>
                  <a:t>Insertion</a:t>
                </a:r>
                <a:r>
                  <a:rPr lang="en-GB" dirty="0"/>
                  <a:t> &amp; </a:t>
                </a:r>
                <a:r>
                  <a:rPr lang="en-GB" i="1" dirty="0"/>
                  <a:t>search</a:t>
                </a:r>
                <a:r>
                  <a:rPr lang="en-US" i="1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begin at the root of the tree and proceed down toward the leaves, making one comparison at each level of the tree</a:t>
                </a:r>
              </a:p>
              <a:p>
                <a:pPr lvl="1"/>
                <a:r>
                  <a:rPr lang="en-US" i="1" dirty="0"/>
                  <a:t>Deletion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this operation does not always traverse the tree down to a leaf, but it is always a possibility </a:t>
                </a:r>
              </a:p>
              <a:p>
                <a:r>
                  <a:rPr lang="en-US" dirty="0"/>
                  <a:t>… Thus, the time required to execute each algorithm is proportional to 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/>
                  <a:t> of the tree</a:t>
                </a:r>
              </a:p>
              <a:p>
                <a:pPr lvl="1"/>
                <a:r>
                  <a:rPr lang="en-US" dirty="0"/>
                  <a:t>Height of a binary search tree?</a:t>
                </a:r>
              </a:p>
              <a:p>
                <a:pPr lvl="2"/>
                <a:r>
                  <a:rPr lang="en-US" dirty="0"/>
                  <a:t>On 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</a:t>
                </a:r>
              </a:p>
              <a:p>
                <a:pPr lvl="2"/>
                <a:r>
                  <a:rPr lang="en-US" dirty="0"/>
                  <a:t>In 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 (the most unbalanced tree is like a linked list)</a:t>
                </a: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 rotWithShape="0"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42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Worst case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Deletion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in .NET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http://msdn.microsoft.com/en-us/library/ms379572(v=vs.80).aspx</a:t>
                </a:r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C#: </a:t>
                </a:r>
                <a:r>
                  <a:rPr lang="en-GB" b="1" dirty="0" err="1"/>
                  <a:t>SortedSet</a:t>
                </a:r>
                <a:endParaRPr lang="en-GB" b="1" dirty="0"/>
              </a:p>
              <a:p>
                <a:pPr lvl="1"/>
                <a:r>
                  <a:rPr lang="en-GB" dirty="0">
                    <a:hlinkClick r:id="rId3"/>
                  </a:rPr>
                  <a:t>http://msdn.microsoft.com/en-us/library/dd412070.aspx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performance!</a:t>
                </a:r>
              </a:p>
              <a:p>
                <a:endParaRPr lang="nl-NL" dirty="0">
                  <a:sym typeface="Wingdings" panose="05000000000000000000" pitchFamily="2" charset="2"/>
                </a:endParaRPr>
              </a:p>
              <a:p>
                <a:r>
                  <a:rPr lang="nl-NL" b="1" dirty="0">
                    <a:sym typeface="Wingdings" panose="05000000000000000000" pitchFamily="2" charset="2"/>
                  </a:rPr>
                  <a:t>2-3 trees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/>
                  <a:t>near</a:t>
                </a:r>
                <a:r>
                  <a:rPr lang="nl-NL" dirty="0"/>
                  <a:t>-perfect </a:t>
                </a:r>
                <a:r>
                  <a:rPr lang="nl-NL" dirty="0" err="1"/>
                  <a:t>balance</a:t>
                </a:r>
                <a:r>
                  <a:rPr lang="nl-NL" dirty="0"/>
                  <a:t> </a:t>
                </a:r>
                <a:r>
                  <a:rPr lang="nl-NL" dirty="0" err="1"/>
                  <a:t>achieved</a:t>
                </a:r>
                <a:r>
                  <a:rPr lang="nl-NL" dirty="0"/>
                  <a:t> through </a:t>
                </a:r>
                <a:r>
                  <a:rPr lang="en-US" dirty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search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</a:t>
            </a:r>
            <a:r>
              <a:rPr lang="nl-NL" dirty="0" err="1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bit more </a:t>
            </a:r>
            <a:r>
              <a:rPr lang="nl-NL" dirty="0" err="1"/>
              <a:t>complicated</a:t>
            </a:r>
            <a:r>
              <a:rPr lang="nl-NL" dirty="0"/>
              <a:t> (more cases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simplest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2-node</a:t>
            </a:r>
            <a:endParaRPr lang="nl-NL" dirty="0"/>
          </a:p>
          <a:p>
            <a:pPr lvl="1"/>
            <a:r>
              <a:rPr lang="en-US" i="1" dirty="0"/>
              <a:t>Insert into a tree consisting of a single 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dimensional</a:t>
            </a:r>
            <a:r>
              <a:rPr lang="nl-NL" dirty="0"/>
              <a:t> trees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the root of the tree</a:t>
                </a:r>
              </a:p>
              <a:p>
                <a:pPr lvl="2"/>
                <a:r>
                  <a:rPr lang="en-GB" b="0" dirty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dirty="0" err="1"/>
                  <a:t>subtrees</a:t>
                </a:r>
                <a:r>
                  <a:rPr lang="en-GB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k-d tree?</a:t>
            </a:r>
            <a:endParaRPr lang="nl-NL" b="0" dirty="0"/>
          </a:p>
          <a:p>
            <a:pPr lvl="1"/>
            <a:r>
              <a:rPr lang="en-US" dirty="0"/>
              <a:t>special case of binary space partitioning trees</a:t>
            </a:r>
            <a:endParaRPr lang="nl-NL" dirty="0"/>
          </a:p>
          <a:p>
            <a:pPr lvl="1"/>
            <a:r>
              <a:rPr lang="en-US" dirty="0"/>
              <a:t>space-partitioning data structure for organizing points in a k-dimensional 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searches)</a:t>
            </a:r>
          </a:p>
          <a:p>
            <a:pPr lvl="2"/>
            <a:r>
              <a:rPr lang="en-US" dirty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en-US" dirty="0"/>
              <a:t>informal 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Binary tree in which every node is a k-dimensional point</a:t>
            </a:r>
          </a:p>
          <a:p>
            <a:r>
              <a:rPr lang="en-US" dirty="0"/>
              <a:t>Every 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/>
              <a:t>Every node in the tree is associated with one of the k-dimensions, with the hyperplane perpendicular to that dimension's 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nl-NL" dirty="0" err="1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constraints:</a:t>
            </a:r>
          </a:p>
          <a:p>
            <a:pPr lvl="1"/>
            <a:r>
              <a:rPr lang="en-US" dirty="0"/>
              <a:t>As one moves down the tree, one cycles through the axes used to select the splitting planes</a:t>
            </a:r>
          </a:p>
          <a:p>
            <a:pPr lvl="2"/>
            <a:r>
              <a:rPr lang="en-US" dirty="0"/>
              <a:t>Example: in a 2-d tree, the root has an </a:t>
            </a:r>
            <a:r>
              <a:rPr lang="en-US" b="1" dirty="0"/>
              <a:t>x</a:t>
            </a:r>
            <a:r>
              <a:rPr lang="en-US" dirty="0"/>
              <a:t>-aligned plane, the root’s children would both have a </a:t>
            </a:r>
            <a:r>
              <a:rPr lang="en-US" b="1" dirty="0"/>
              <a:t>y</a:t>
            </a:r>
            <a:r>
              <a:rPr lang="en-US" dirty="0"/>
              <a:t>-aligned plane, the root’s grandchildren would have all </a:t>
            </a:r>
            <a:r>
              <a:rPr lang="en-US" b="1" dirty="0"/>
              <a:t>x</a:t>
            </a:r>
            <a:r>
              <a:rPr lang="en-US" dirty="0"/>
              <a:t>-aligned planes,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tree </a:t>
            </a:r>
            <a:r>
              <a:rPr lang="en-US" dirty="0"/>
              <a:t>(i.e., each leaf node is approximately at the same distance from the root)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if you do not choose the median, there is no guarantee that the tree will be balanced. It is </a:t>
            </a:r>
            <a:r>
              <a:rPr lang="en-US" i="1" dirty="0"/>
              <a:t>not required </a:t>
            </a:r>
            <a:r>
              <a:rPr lang="en-US" dirty="0"/>
              <a:t>in the assignment to choose the median.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range search searches for </a:t>
                </a:r>
                <a:r>
                  <a:rPr lang="en-US" i="1" dirty="0"/>
                  <a:t>ranges of parameters</a:t>
                </a:r>
              </a:p>
              <a:p>
                <a:pPr lvl="1"/>
                <a:r>
                  <a:rPr lang="en-US" dirty="0"/>
                  <a:t>Example: if a tree is storing values corresponding to income and age, then a range search might be something like looking for all members of the tree which have an age between 20 and 50 years and an income between 50,000 and 80,000</a:t>
                </a:r>
              </a:p>
              <a:p>
                <a:r>
                  <a:rPr lang="en-US" dirty="0"/>
                  <a:t>Since k-d trees divide the range of a domain in half at each level of the tree, they are useful for performing range searches</a:t>
                </a:r>
              </a:p>
              <a:p>
                <a:pPr lvl="1"/>
                <a:r>
                  <a:rPr lang="en-US" dirty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a house… this is exactly a range search, where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>
                    <a:solidFill>
                      <a:srgbClr val="FF0000"/>
                    </a:solidFill>
                  </a:rPr>
                  <a:t>should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>
                    <a:solidFill>
                      <a:srgbClr val="FF0000"/>
                    </a:solidFill>
                  </a:rPr>
                  <a:t>and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/>
                  <a:t>(</a:t>
                </a:r>
                <a:r>
                  <a:rPr lang="nl-NL" dirty="0" err="1"/>
                  <a:t>supposing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are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coordinates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house). </a:t>
                </a:r>
                <a:r>
                  <a:rPr lang="nl-NL" dirty="0" err="1"/>
                  <a:t>Before</a:t>
                </a:r>
                <a:r>
                  <a:rPr lang="nl-NL" dirty="0"/>
                  <a:t> </a:t>
                </a:r>
                <a:r>
                  <a:rPr lang="nl-NL" dirty="0" err="1"/>
                  <a:t>returning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,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buildings found are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radius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house (</a:t>
                </a:r>
                <a:r>
                  <a:rPr lang="nl-NL" dirty="0" err="1"/>
                  <a:t>using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).</a:t>
                </a:r>
              </a:p>
              <a:p>
                <a:pPr lvl="1"/>
                <a:r>
                  <a:rPr lang="nl-NL" dirty="0" err="1"/>
                  <a:t>Create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tree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i="1" u="sng" dirty="0" err="1"/>
                  <a:t>once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searches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do (</a:t>
                </a:r>
                <a:r>
                  <a:rPr lang="nl-NL" dirty="0" err="1"/>
                  <a:t>one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house). 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rmaliz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4859" r="13672" b="14620"/>
          <a:stretch/>
        </p:blipFill>
        <p:spPr bwMode="auto">
          <a:xfrm>
            <a:off x="6806044" y="142586"/>
            <a:ext cx="2223655" cy="2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387936" y="904008"/>
            <a:ext cx="290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sz="2000" b="1" i="1" dirty="0">
                <a:solidFill>
                  <a:srgbClr val="FF0000"/>
                </a:solidFill>
              </a:rPr>
              <a:t>FINISH EXERCISE 1</a:t>
            </a:r>
          </a:p>
          <a:p>
            <a:pPr lvl="1"/>
            <a:r>
              <a:rPr lang="en-GB" sz="2000" b="1" i="1" dirty="0">
                <a:solidFill>
                  <a:srgbClr val="FF0000"/>
                </a:solidFill>
              </a:rPr>
              <a:t>START EXERCISE 2</a:t>
            </a:r>
          </a:p>
          <a:p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tree </a:t>
                </a:r>
                <a:r>
                  <a:rPr lang="en-US" dirty="0"/>
                  <a:t>data structure in which each node has at most two children (</a:t>
                </a:r>
                <a:r>
                  <a:rPr lang="en-US" i="1" dirty="0"/>
                  <a:t>left</a:t>
                </a:r>
                <a:r>
                  <a:rPr lang="en-US" dirty="0"/>
                  <a:t> child and </a:t>
                </a:r>
                <a:r>
                  <a:rPr lang="en-US" i="1" dirty="0"/>
                  <a:t>right </a:t>
                </a:r>
                <a:r>
                  <a:rPr lang="en-US" dirty="0"/>
                  <a:t>child)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Recursive definition (using just set theory notions)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either the empty set or 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disjoint binary trees 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left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right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Size</a:t>
                </a:r>
              </a:p>
              <a:p>
                <a:pPr lvl="1"/>
                <a:r>
                  <a:rPr lang="en-GB" dirty="0"/>
                  <a:t>Number of nodes it contain</a:t>
                </a:r>
              </a:p>
              <a:p>
                <a:pPr lvl="1"/>
                <a:r>
                  <a:rPr lang="en-GB" dirty="0"/>
                  <a:t>Singleton = tree of size 1</a:t>
                </a:r>
              </a:p>
              <a:p>
                <a:r>
                  <a:rPr lang="en-GB" b="1" dirty="0"/>
                  <a:t>Parent</a:t>
                </a:r>
                <a:r>
                  <a:rPr lang="en-GB" dirty="0"/>
                  <a:t> and </a:t>
                </a:r>
                <a:r>
                  <a:rPr lang="en-GB" b="1" dirty="0"/>
                  <a:t>children</a:t>
                </a:r>
              </a:p>
              <a:p>
                <a:pPr lvl="1"/>
                <a:r>
                  <a:rPr lang="en-GB" dirty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Depth</a:t>
                </a:r>
                <a:r>
                  <a:rPr lang="en-GB" dirty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4132</Words>
  <Application>Microsoft Office PowerPoint</Application>
  <PresentationFormat>Widescreen</PresentationFormat>
  <Paragraphs>480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INFDEV026A - Algoritmiek  Unit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Francesco Di Giacomo</cp:lastModifiedBy>
  <cp:revision>77</cp:revision>
  <dcterms:created xsi:type="dcterms:W3CDTF">2014-10-29T12:36:46Z</dcterms:created>
  <dcterms:modified xsi:type="dcterms:W3CDTF">2016-12-08T07:20:53Z</dcterms:modified>
</cp:coreProperties>
</file>