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4" r:id="rId6"/>
    <p:sldId id="268" r:id="rId7"/>
    <p:sldId id="265" r:id="rId8"/>
    <p:sldId id="266" r:id="rId9"/>
    <p:sldId id="267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3" autoAdjust="0"/>
  </p:normalViewPr>
  <p:slideViewPr>
    <p:cSldViewPr snapToGrid="0">
      <p:cViewPr varScale="1">
        <p:scale>
          <a:sx n="69" d="100"/>
          <a:sy n="6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19/01/2016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19/01/2016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19/01/2016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3247895" cy="3880773"/>
          </a:xfrm>
        </p:spPr>
        <p:txBody>
          <a:bodyPr/>
          <a:lstStyle/>
          <a:p>
            <a:r>
              <a:rPr lang="en-GB" dirty="0" smtClean="0"/>
              <a:t>Complete the code below (in correspondence of …………………) so that it correctly performs the insertion of a new node in a binary search tree. The Node class contains three fields: key (integer value), left (left child node), right (right child node).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hthoek 4"/>
          <p:cNvSpPr/>
          <p:nvPr/>
        </p:nvSpPr>
        <p:spPr>
          <a:xfrm>
            <a:off x="4051610" y="1175996"/>
            <a:ext cx="6096000" cy="5578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insert(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root =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(root,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Node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(Node root, int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(root == null)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new Node(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root;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(key &lt;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en-GB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root.left</a:t>
            </a:r>
            <a:r>
              <a:rPr lang="en-GB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if (key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root.key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insertRec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root.right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key )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root;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</a:t>
            </a:r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2712637" cy="3880773"/>
          </a:xfrm>
        </p:spPr>
        <p:txBody>
          <a:bodyPr/>
          <a:lstStyle/>
          <a:p>
            <a:r>
              <a:rPr lang="en-GB" dirty="0"/>
              <a:t>Suppose that a graph is stored as a list of nodes (and each node contains information on its neighbours). What does the following algorithm (written in pseudocode) do and with which complexity?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hthoek 4"/>
          <p:cNvSpPr/>
          <p:nvPr/>
        </p:nvSpPr>
        <p:spPr>
          <a:xfrm>
            <a:off x="3735658" y="1031226"/>
            <a:ext cx="759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MysteryMethod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(Graph, root) 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each node n in Graph:            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	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n.visited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create empty stack S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root.visited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print(root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(root)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while 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is not empty: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currentTop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S.peek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while (exist v adjacent to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currentTop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that is not visited yet) {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v.visited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print(v)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GB" sz="1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currentTop</a:t>
            </a:r>
            <a:r>
              <a:rPr lang="en-GB" sz="1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GB" sz="1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S.peek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GB" sz="1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GB" sz="14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S.pop</a:t>
            </a:r>
            <a:r>
              <a:rPr lang="en-GB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1740"/>
                <a:ext cx="8596668" cy="3880773"/>
              </a:xfrm>
            </p:spPr>
            <p:txBody>
              <a:bodyPr/>
              <a:lstStyle/>
              <a:p>
                <a:r>
                  <a:rPr lang="nl-NL" dirty="0" smtClean="0"/>
                  <a:t>Answers</a:t>
                </a:r>
              </a:p>
              <a:p>
                <a:endParaRPr lang="nl-NL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/>
                  <a:t>The code performs a </a:t>
                </a:r>
                <a:r>
                  <a:rPr lang="en-GB" b="1" dirty="0">
                    <a:solidFill>
                      <a:srgbClr val="FF0000"/>
                    </a:solidFill>
                  </a:rPr>
                  <a:t>depth first 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traversal </a:t>
                </a:r>
                <a:r>
                  <a:rPr lang="en-GB" dirty="0" smtClean="0"/>
                  <a:t>of </a:t>
                </a:r>
                <a:r>
                  <a:rPr lang="en-GB" dirty="0"/>
                  <a:t>the </a:t>
                </a:r>
                <a:r>
                  <a:rPr lang="en-GB" dirty="0" smtClean="0"/>
                  <a:t>graph</a:t>
                </a:r>
                <a:endParaRPr lang="nl-NL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dirty="0" smtClean="0"/>
                  <a:t>The </a:t>
                </a:r>
                <a:r>
                  <a:rPr lang="en-GB" dirty="0"/>
                  <a:t>complexity is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nl-NL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nl-NL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endParaRPr lang="nl-NL" b="1" dirty="0" smtClean="0"/>
              </a:p>
              <a:p>
                <a:pPr lvl="2"/>
                <a:r>
                  <a:rPr lang="nl-NL" dirty="0" err="1" smtClean="0"/>
                  <a:t>Where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set (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thus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)…</a:t>
                </a:r>
              </a:p>
              <a:p>
                <a:pPr lvl="2"/>
                <a:r>
                  <a:rPr lang="nl-NL" dirty="0" smtClean="0"/>
                  <a:t>…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 set (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thus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)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1740"/>
                <a:ext cx="8596668" cy="3880773"/>
              </a:xfrm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Proeftentamen 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did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err="1" smtClean="0"/>
              <a:t>Where</a:t>
            </a:r>
            <a:r>
              <a:rPr lang="nl-NL" dirty="0" smtClean="0"/>
              <a:t> do </a:t>
            </a:r>
            <a:r>
              <a:rPr lang="nl-NL" dirty="0" err="1" smtClean="0"/>
              <a:t>you</a:t>
            </a:r>
            <a:r>
              <a:rPr lang="nl-NL" dirty="0" smtClean="0"/>
              <a:t> have more </a:t>
            </a:r>
            <a:r>
              <a:rPr lang="nl-NL" dirty="0" err="1" smtClean="0"/>
              <a:t>difficulties</a:t>
            </a:r>
            <a:r>
              <a:rPr lang="nl-NL" dirty="0" smtClean="0"/>
              <a:t>? </a:t>
            </a:r>
          </a:p>
          <a:p>
            <a:endParaRPr lang="nl-NL" dirty="0"/>
          </a:p>
          <a:p>
            <a:r>
              <a:rPr lang="nl-NL" dirty="0" smtClean="0"/>
              <a:t>Do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doubts</a:t>
            </a:r>
            <a:r>
              <a:rPr lang="nl-NL" dirty="0" smtClean="0"/>
              <a:t>/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strike="sngStrike" dirty="0"/>
              <a:t>How do I represent relationship networks?</a:t>
            </a:r>
          </a:p>
          <a:p>
            <a:pPr lvl="1"/>
            <a:r>
              <a:rPr lang="en-GB" b="1" strike="sngStrike" dirty="0"/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1026" name="Picture 2" descr="http://4.bp.blogspot.com/-Sl2fNYb1BzU/VF6ARC4ongI/AAAAAAAANpE/ne7PqXjz58s/s1600/keep-calm-it-s-all-done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94" y="542538"/>
            <a:ext cx="2379192" cy="27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055114" y="5110818"/>
            <a:ext cx="275435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Proeftentamen </a:t>
            </a:r>
            <a:endParaRPr lang="nl-NL" sz="2800" dirty="0"/>
          </a:p>
        </p:txBody>
      </p:sp>
      <p:sp>
        <p:nvSpPr>
          <p:cNvPr id="6" name="PIJL-RECHTS 5"/>
          <p:cNvSpPr/>
          <p:nvPr/>
        </p:nvSpPr>
        <p:spPr>
          <a:xfrm>
            <a:off x="4538547" y="5110818"/>
            <a:ext cx="1516566" cy="536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Proeftentamen – Question 1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</a:t>
            </a:r>
            <a:r>
              <a:rPr lang="en-GB" dirty="0"/>
              <a:t>is the (tightest) complexity class of the code below with the big-Oh notation? </a:t>
            </a:r>
            <a:endParaRPr lang="en-GB" dirty="0" smtClean="0"/>
          </a:p>
          <a:p>
            <a:endParaRPr lang="nl-NL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factorial(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if (n == 0)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1;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else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 * factorial(n - 1);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</a:t>
            </a:r>
            <a:r>
              <a:rPr lang="nl-NL" dirty="0" smtClean="0"/>
              <a:t>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Answer</a:t>
                </a:r>
                <a:r>
                  <a:rPr lang="nl-NL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solidFill>
                      <a:srgbClr val="FF0000"/>
                    </a:solidFill>
                  </a:rPr>
                  <a:t> </a:t>
                </a:r>
                <a:endParaRPr lang="en-GB" sz="20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Why? </a:t>
                </a:r>
              </a:p>
              <a:p>
                <a:pPr lvl="1"/>
                <a:r>
                  <a:rPr lang="en-GB" dirty="0" smtClean="0"/>
                  <a:t>The </a:t>
                </a:r>
                <a:r>
                  <a:rPr lang="en-GB" dirty="0"/>
                  <a:t>factorial method is called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times 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The </a:t>
                </a:r>
                <a:r>
                  <a:rPr lang="en-GB" dirty="0"/>
                  <a:t>base case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== 0</m:t>
                    </m:r>
                  </m:oMath>
                </a14:m>
                <a:r>
                  <a:rPr lang="en-GB" dirty="0"/>
                  <a:t>) has constant </a:t>
                </a:r>
                <a:r>
                  <a:rPr lang="en-GB" dirty="0" smtClean="0"/>
                  <a:t>complexity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143281" cy="424589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Complete the code below (in correspondence of </a:t>
            </a:r>
            <a:r>
              <a:rPr lang="en-GB" dirty="0" smtClean="0"/>
              <a:t>…………) </a:t>
            </a:r>
            <a:r>
              <a:rPr lang="en-GB" dirty="0"/>
              <a:t>so that it produces the desired result: </a:t>
            </a:r>
            <a:r>
              <a:rPr lang="en-GB" b="1" dirty="0"/>
              <a:t>insertion of a given new node </a:t>
            </a:r>
            <a:r>
              <a:rPr lang="en-GB" dirty="0"/>
              <a:t>(</a:t>
            </a:r>
            <a:r>
              <a:rPr lang="en-GB" dirty="0" err="1"/>
              <a:t>newNode</a:t>
            </a:r>
            <a:r>
              <a:rPr lang="en-GB" dirty="0"/>
              <a:t>) in a doubly linked list (list), </a:t>
            </a:r>
            <a:r>
              <a:rPr lang="en-GB" b="1" dirty="0"/>
              <a:t>after </a:t>
            </a:r>
            <a:r>
              <a:rPr lang="en-GB" dirty="0"/>
              <a:t>a specified node (node). </a:t>
            </a:r>
            <a:endParaRPr lang="nl-NL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DLinkedList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list, Node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newNode.prev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………………………… 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………………………… 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list.lastNode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………………………… 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node.next.prev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………………………… 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143281" cy="424589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Complete the code below (in correspondence of </a:t>
            </a:r>
            <a:r>
              <a:rPr lang="en-GB" dirty="0" smtClean="0"/>
              <a:t>…………) </a:t>
            </a:r>
            <a:r>
              <a:rPr lang="en-GB" dirty="0"/>
              <a:t>so that it produces the desired result: </a:t>
            </a:r>
            <a:r>
              <a:rPr lang="en-GB" b="1" dirty="0"/>
              <a:t>insertion of a given new node </a:t>
            </a:r>
            <a:r>
              <a:rPr lang="en-GB" dirty="0"/>
              <a:t>(</a:t>
            </a:r>
            <a:r>
              <a:rPr lang="en-GB" dirty="0" err="1"/>
              <a:t>newNode</a:t>
            </a:r>
            <a:r>
              <a:rPr lang="en-GB" dirty="0"/>
              <a:t>) in a doubly linked list (list), </a:t>
            </a:r>
            <a:r>
              <a:rPr lang="en-GB" b="1" dirty="0"/>
              <a:t>after </a:t>
            </a:r>
            <a:r>
              <a:rPr lang="en-GB" dirty="0"/>
              <a:t>a specified node (node). </a:t>
            </a:r>
            <a:endParaRPr lang="nl-NL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DLinkedList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list, Node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newNode.prev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list.lastNode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node.next.prev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7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</a:t>
            </a:r>
            <a:r>
              <a:rPr lang="nl-NL" dirty="0" smtClean="0"/>
              <a:t>3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3905817" cy="3880773"/>
              </a:xfrm>
            </p:spPr>
            <p:txBody>
              <a:bodyPr/>
              <a:lstStyle/>
              <a:p>
                <a:pPr lvl="0"/>
                <a:r>
                  <a:rPr lang="en-GB" dirty="0"/>
                  <a:t>What is the output of the following algorithm if input is the array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{800, 11, 50, 771, 649, 770, 240, 9 };</m:t>
                    </m:r>
                  </m:oMath>
                </a14:m>
                <a:r>
                  <a:rPr lang="en-GB" dirty="0"/>
                  <a:t> ? </a:t>
                </a:r>
                <a:endParaRPr lang="nl-NL" dirty="0"/>
              </a:p>
              <a:p>
                <a:pPr lvl="0"/>
                <a:r>
                  <a:rPr lang="en-GB" dirty="0"/>
                  <a:t>What is the </a:t>
                </a:r>
                <a:r>
                  <a:rPr lang="en-GB" dirty="0" smtClean="0"/>
                  <a:t>worst-case </a:t>
                </a:r>
                <a:r>
                  <a:rPr lang="en-GB" dirty="0"/>
                  <a:t>complexity class of the algorithm using the big-Oh notation? 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3905817" cy="3880773"/>
              </a:xfrm>
              <a:blipFill rotWithShape="0">
                <a:blip r:embed="rId2"/>
                <a:stretch>
                  <a:fillRect l="-312" t="-942" r="-7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hthoek 4"/>
          <p:cNvSpPr/>
          <p:nvPr/>
        </p:nvSpPr>
        <p:spPr>
          <a:xfrm>
            <a:off x="4114805" y="1402724"/>
            <a:ext cx="6924908" cy="545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MysteryMethod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(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numarray.Length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while (j &gt; 0)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if (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 - 1] &lt;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[j])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 =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 - 1];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 - 1] =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[j];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numarray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[j] = temp;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j--;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else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Answers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output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𝟕𝟕𝟏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𝟕𝟕𝟎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𝟔𝟒𝟗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𝟐𝟒𝟎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worst-case complexity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length of the array</a:t>
                </a:r>
              </a:p>
              <a:p>
                <a:pPr lvl="2"/>
                <a:r>
                  <a:rPr lang="en-US" sz="1500" dirty="0" smtClean="0"/>
                  <a:t>The </a:t>
                </a:r>
                <a:r>
                  <a:rPr lang="en-US" sz="1500" dirty="0"/>
                  <a:t>outer </a:t>
                </a:r>
                <a:r>
                  <a:rPr lang="en-US" sz="1500" b="1" dirty="0"/>
                  <a:t>for</a:t>
                </a:r>
                <a:r>
                  <a:rPr lang="en-US" sz="1500" dirty="0"/>
                  <a:t> loop is executed approximately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 smtClean="0"/>
                  <a:t>times</a:t>
                </a:r>
              </a:p>
              <a:p>
                <a:pPr lvl="2"/>
                <a:r>
                  <a:rPr lang="en-US" sz="1500" dirty="0" smtClean="0"/>
                  <a:t>For </a:t>
                </a:r>
                <a:r>
                  <a:rPr lang="en-US" sz="1500" dirty="0"/>
                  <a:t>each iteration of </a:t>
                </a:r>
                <a:r>
                  <a:rPr lang="en-US" sz="1500" dirty="0" smtClean="0"/>
                  <a:t>the outer loop there </a:t>
                </a:r>
                <a:r>
                  <a:rPr lang="en-US" sz="1500" dirty="0"/>
                  <a:t>is a </a:t>
                </a:r>
                <a:r>
                  <a:rPr lang="en-US" sz="1500" b="1" dirty="0"/>
                  <a:t>while </a:t>
                </a:r>
                <a:r>
                  <a:rPr lang="en-US" sz="1500" dirty="0"/>
                  <a:t>loop which could (in the worst case) be executed approximately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 smtClean="0"/>
                  <a:t>times</a:t>
                </a:r>
              </a:p>
              <a:p>
                <a:pPr lvl="2"/>
                <a:r>
                  <a:rPr lang="en-US" sz="1500" dirty="0" smtClean="0"/>
                  <a:t>The </a:t>
                </a:r>
                <a:r>
                  <a:rPr lang="en-US" sz="1500" dirty="0"/>
                  <a:t>body of the </a:t>
                </a:r>
                <a:r>
                  <a:rPr lang="en-US" sz="1500" b="1" dirty="0"/>
                  <a:t>while</a:t>
                </a:r>
                <a:r>
                  <a:rPr lang="en-US" sz="1500" dirty="0"/>
                  <a:t> </a:t>
                </a:r>
                <a:r>
                  <a:rPr lang="en-US" sz="1500" dirty="0" smtClean="0"/>
                  <a:t>loop takes </a:t>
                </a:r>
                <a:r>
                  <a:rPr lang="en-US" sz="1500" dirty="0"/>
                  <a:t>constant </a:t>
                </a:r>
                <a:r>
                  <a:rPr lang="en-US" sz="1500" dirty="0" smtClean="0"/>
                  <a:t>time</a:t>
                </a:r>
                <a:endParaRPr lang="en-US" sz="1500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Proeftentamen – Question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3247895" cy="3880773"/>
          </a:xfrm>
        </p:spPr>
        <p:txBody>
          <a:bodyPr/>
          <a:lstStyle/>
          <a:p>
            <a:r>
              <a:rPr lang="en-GB" dirty="0" smtClean="0"/>
              <a:t>Complete the code below (in correspondence of …………………) so that it correctly performs the insertion of a new node in a binary search tree. The Node class contains three fields: key (integer value), left (left child node), right (right child node).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Rechthoek 4"/>
          <p:cNvSpPr/>
          <p:nvPr/>
        </p:nvSpPr>
        <p:spPr>
          <a:xfrm>
            <a:off x="4051610" y="1175996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insert(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root =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(root,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  <a:endParaRPr lang="nl-NL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Node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(Node root, int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(root == null) 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new Node(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root;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(key &lt;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insertRec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</a:t>
            </a:r>
            <a:r>
              <a:rPr lang="en-GB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if (key 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root;</a:t>
            </a:r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1292</TotalTime>
  <Words>908</Words>
  <Application>Microsoft Office PowerPoint</Application>
  <PresentationFormat>Breedbeeld</PresentationFormat>
  <Paragraphs>175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Trebuchet MS</vt:lpstr>
      <vt:lpstr>Wingdings 3</vt:lpstr>
      <vt:lpstr>Facet</vt:lpstr>
      <vt:lpstr>INFDEV026A - Algoritmiek  Week 7</vt:lpstr>
      <vt:lpstr>Today</vt:lpstr>
      <vt:lpstr>Proeftentamen – Question 1 </vt:lpstr>
      <vt:lpstr>Proeftentamen – Question 1</vt:lpstr>
      <vt:lpstr>Proeftentamen – Question 2</vt:lpstr>
      <vt:lpstr>Proeftentamen – Question 2</vt:lpstr>
      <vt:lpstr>Proeftentamen – Question 3</vt:lpstr>
      <vt:lpstr>Proeftentamen – Question 3</vt:lpstr>
      <vt:lpstr>Proeftentamen – Question 4</vt:lpstr>
      <vt:lpstr>Proeftentamen – Question 4</vt:lpstr>
      <vt:lpstr>Proeftentamen – Question 5</vt:lpstr>
      <vt:lpstr>Proeftentamen – Question 5</vt:lpstr>
      <vt:lpstr>Proeftentamen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229</cp:revision>
  <dcterms:created xsi:type="dcterms:W3CDTF">2014-09-19T08:57:35Z</dcterms:created>
  <dcterms:modified xsi:type="dcterms:W3CDTF">2016-01-19T07:41:16Z</dcterms:modified>
</cp:coreProperties>
</file>