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2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408A-37E8-4920-AA92-A090379EFCF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4307-02B7-427A-8D77-1B5525F96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2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5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8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6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3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6339-7FC8-473C-91E6-00CA577E1570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A7E27-D9A4-4BC9-878D-1D3A34DB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1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86527"/>
                  </p:ext>
                </p:extLst>
              </p:nvPr>
            </p:nvGraphicFramePr>
            <p:xfrm>
              <a:off x="0" y="1036328"/>
              <a:ext cx="6848475" cy="8329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8010"/>
                    <a:gridCol w="1296063"/>
                    <a:gridCol w="2031227"/>
                    <a:gridCol w="2543175"/>
                  </a:tblGrid>
                  <a:tr h="502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Term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Statistic</a:t>
                          </a:r>
                          <a:r>
                            <a:rPr lang="ru-RU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Comments</a:t>
                          </a:r>
                          <a:r>
                            <a:rPr lang="ru-RU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</a:tr>
                  <a:tr h="9978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T among MT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MT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Conditional probability of correctly </a:t>
                          </a:r>
                          <a:r>
                            <a:rPr lang="en-US" sz="1000" i="1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indentifying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the MT by T 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???</a:t>
                          </a:r>
                          <a:endParaRPr lang="en-US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From the frequency of 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among  MT and ME, one can derive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Statistics measures the discriminatory value of the </a:t>
                          </a:r>
                          <a:r>
                            <a:rPr lang="en-US" sz="1000" b="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b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evaluates how good the T is at detecting a MT;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estimates how likely ME can be correctly ruled out. 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In ideal case of stable association between genotype and 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these statistics are independent of the population of interest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про эту формулировку ещё думать надо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7076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E among ME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ME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Conditional probability of correctly identifying the ME by E 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???</a:t>
                          </a:r>
                          <a:endParaRPr lang="en-US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1913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Positive predictive value (PPV)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MT among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T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These two statistics are influenced by the prior prevalence of MT in population. PPV is elevated with a higher prevalence of MT while the NPV decreases with a higher prevalence.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PPV and NVP are 1) dependent on the taxonomic structure of a sample, 2) negatively correlated. Roughly speaking, in pure ME population rare mussels with T-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would be 100% ME, and vice versa.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109592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Negative predictive value (NPV)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ME among E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ME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E</a:t>
                          </a:r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endParaRPr lang="ru-RU" sz="15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255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MT among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total sample</a:t>
                          </a:r>
                          <a:endParaRPr lang="en-US" sz="1000" b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total sample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reflects the 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taxonomic structure of a sample.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Сюда ещё можно писать что-то про теорему Байеса, если нужно, и ниже формулы давать</a:t>
                          </a:r>
                          <a:endParaRPr lang="ru-RU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636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AUC)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correct test results (MT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with T and ME with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E)</a:t>
                          </a:r>
                          <a:r>
                            <a:rPr lang="ru-RU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among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total sample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 measures how correct a test (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) identifies and excludes a genotype.</a:t>
                          </a:r>
                        </a:p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7553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𝑠𝑒𝑛𝑠𝑖𝑡𝑖𝑣𝑖𝑡𝑦</m:t>
                                    </m:r>
                                  </m:num>
                                  <m:den>
                                    <m:r>
                                      <a:rPr lang="ru-RU" sz="1000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𝑠𝑝𝑒𝑐𝑖𝑓𝑖𝑐𝑖𝑡𝑦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Positive likelihood ratio (LR+)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Ratio between the frequency of T among MT and the frequency of T among ME</a:t>
                          </a: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conventional diagnostic test indexes (sensitivity and specificity) can be combined into a single index as likelihood ratio.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is ranged from 0 to infinity. 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higher value of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LR+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a greater information value for diagnostic test.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lower (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i.e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close to 0)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LR-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a greater information values of a negative test. The larger value of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LR-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lower information values. </a:t>
                          </a:r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𝑠𝑒𝑛𝑠𝑖𝑡𝑖𝑣𝑖𝑡𝑦</m:t>
                                    </m:r>
                                  </m:num>
                                  <m:den>
                                    <m:r>
                                      <a:rPr lang="ru-RU" sz="1000" i="1">
                                        <a:latin typeface="Cambria Math" panose="02040503050406030204" pitchFamily="18" charset="0"/>
                                      </a:rPr>
                                      <m:t>𝑠𝑝𝑒𝑐𝑖𝑓𝑖𝑐𝑖𝑡𝑦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Negative likelihood ratio (LR-)</a:t>
                          </a:r>
                          <a:endParaRPr lang="ru-RU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Ratio between the frequency of E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among MT and the frequency of E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among ME</a:t>
                          </a: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86527"/>
                  </p:ext>
                </p:extLst>
              </p:nvPr>
            </p:nvGraphicFramePr>
            <p:xfrm>
              <a:off x="0" y="1036328"/>
              <a:ext cx="6848475" cy="8329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8010"/>
                    <a:gridCol w="1296063"/>
                    <a:gridCol w="2031227"/>
                    <a:gridCol w="2543175"/>
                  </a:tblGrid>
                  <a:tr h="5022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Formula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Term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Statistic</a:t>
                          </a:r>
                          <a:r>
                            <a:rPr lang="ru-RU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?</a:t>
                          </a:r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Comments</a:t>
                          </a:r>
                          <a:r>
                            <a:rPr lang="ru-RU" sz="1000" dirty="0" smtClean="0">
                              <a:solidFill>
                                <a:schemeClr val="bg1"/>
                              </a:solidFill>
                              <a:latin typeface="+mn-lt"/>
                              <a:cs typeface="Times New Roman" panose="02020603050405020304" pitchFamily="18" charset="0"/>
                            </a:rPr>
                            <a:t>?</a:t>
                          </a:r>
                        </a:p>
                        <a:p>
                          <a:pPr algn="ctr"/>
                          <a:endParaRPr lang="ru-RU" sz="1000" dirty="0">
                            <a:solidFill>
                              <a:schemeClr val="bg1"/>
                            </a:solidFill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 anchor="ctr">
                        <a:solidFill>
                          <a:schemeClr val="accent1"/>
                        </a:solidFill>
                      </a:tcPr>
                    </a:tc>
                  </a:tr>
                  <a:tr h="99786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51220" r="-600621" b="-684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T among MT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MT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Conditional probability of correctly </a:t>
                          </a:r>
                          <a:r>
                            <a:rPr lang="en-US" sz="1000" i="1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indentifying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the MT by T 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???</a:t>
                          </a:r>
                          <a:endParaRPr lang="en-US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From the frequency of 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among  MT and ME, one can derive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and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Statistics measures the discriminatory value of the </a:t>
                          </a:r>
                          <a:r>
                            <a:rPr lang="en-US" sz="1000" b="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b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Sensitivity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evaluates how good the T is at detecting a MT;</a:t>
                          </a:r>
                        </a:p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estimates how likely ME can be correctly ruled out. 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In ideal case of stable association between genotype and 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these statistics are independent of the population of interest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про эту формулировку ещё думать надо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107477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140113" r="-600621" b="-534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E among ME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E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ME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Conditional probability of correctly identifying the ME by E 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???</a:t>
                          </a:r>
                          <a:endParaRPr lang="en-US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19134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217949" r="-600621" b="-38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Positive predictive value (PPV)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MT among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T</a:t>
                          </a: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These two statistics are influenced by the prior prevalence of MT in population. PPV is elevated with a higher prevalence of MT while the NPV decreases with a higher prevalence.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PPV and NVP are 1) dependent on the taxonomic structure of a sample, 2) negatively correlated. Roughly speaking, in pure ME population rare mussels with T-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morphotypes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would be 100% ME, and vice versa.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11860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317949" r="-600621" b="-28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b="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Negative predictive value (NPV)</a:t>
                          </a:r>
                          <a:endParaRPr lang="ru-RU" sz="1000" b="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ME among E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ME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E</a:t>
                          </a:r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endParaRPr lang="ru-RU" sz="15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53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582143" r="-600621" b="-2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MT among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total sample</a:t>
                          </a:r>
                          <a:endParaRPr lang="en-US" sz="1000" b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Probability of being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MT</a:t>
                          </a: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for total sample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reflects the 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taxonomic structure of a sample.</a:t>
                          </a:r>
                          <a:r>
                            <a:rPr lang="en-US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Сюда ещё можно писать что-то про теорему Байеса, если нужно, и ниже формулы давать</a:t>
                          </a:r>
                          <a:endParaRPr lang="ru-RU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853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682143" r="-600621" b="-1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ru-RU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AUC)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Frequency of correct test results (MT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with T and ME with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E)</a:t>
                          </a:r>
                          <a:r>
                            <a:rPr lang="ru-RU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??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among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total sample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Statistic measures how correct a test (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morphotype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) identifies and excludes a genotype.</a:t>
                          </a:r>
                        </a:p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75537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883065" r="-60062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Positive likelihood ratio (LR+)</a:t>
                          </a:r>
                          <a:endParaRPr lang="ru-RU" sz="1000" i="1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Ratio between the frequency of T among MT and the frequency of T among ME</a:t>
                          </a:r>
                        </a:p>
                      </a:txBody>
                      <a:tcPr marT="45721" marB="45721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conventional diagnostic test indexes (sensitivity and specificity) can be combined into a single index as likelihood ratio.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is ranged from 0 to infinity. 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higher value of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LR+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a greater information value for diagnostic test.</a:t>
                          </a:r>
                        </a:p>
                        <a:p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The lower (</a:t>
                          </a:r>
                          <a:r>
                            <a:rPr lang="en-US" sz="1000" dirty="0" err="1" smtClean="0">
                              <a:latin typeface="+mn-lt"/>
                              <a:cs typeface="Times New Roman" panose="02020603050405020304" pitchFamily="18" charset="0"/>
                            </a:rPr>
                            <a:t>i.e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close to 0)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LR-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a greater information values of a negative test. The larger value of </a:t>
                          </a: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LR-</a:t>
                          </a:r>
                          <a:r>
                            <a:rPr lang="en-US" sz="100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has lower information values. </a:t>
                          </a:r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45721" marB="45721" anchor="ctr">
                        <a:blipFill rotWithShape="0">
                          <a:blip r:embed="rId2"/>
                          <a:stretch>
                            <a:fillRect l="-1242" t="-812667" r="-600621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i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Negative likelihood ratio (LR-)</a:t>
                          </a:r>
                          <a:endParaRPr lang="ru-RU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000" i="1" dirty="0" smtClean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Ratio between the frequency of E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among MT and the frequency of E</a:t>
                          </a:r>
                          <a:r>
                            <a:rPr lang="en-US" sz="1000" b="1" baseline="0" dirty="0" smtClean="0">
                              <a:latin typeface="+mn-lt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latin typeface="+mn-lt"/>
                              <a:cs typeface="Times New Roman" panose="02020603050405020304" pitchFamily="18" charset="0"/>
                            </a:rPr>
                            <a:t>among ME</a:t>
                          </a:r>
                        </a:p>
                      </a:txBody>
                      <a:tcPr marT="45721" marB="45721"/>
                    </a:tc>
                    <a:tc vMerge="1">
                      <a:txBody>
                        <a:bodyPr/>
                        <a:lstStyle/>
                        <a:p>
                          <a:endParaRPr lang="ru-RU" sz="1000" dirty="0"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 marT="45721" marB="45721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0645"/>
              </p:ext>
            </p:extLst>
          </p:nvPr>
        </p:nvGraphicFramePr>
        <p:xfrm>
          <a:off x="0" y="0"/>
          <a:ext cx="2250219" cy="103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92"/>
                <a:gridCol w="675861"/>
                <a:gridCol w="707666"/>
              </a:tblGrid>
              <a:tr h="230588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Morphotype</a:t>
                      </a:r>
                      <a:endParaRPr lang="ru-RU" sz="10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ru-RU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test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results)</a:t>
                      </a:r>
                      <a:endParaRPr lang="ru-RU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1" marB="45721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Genotype</a:t>
                      </a:r>
                      <a:r>
                        <a:rPr lang="ru-RU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(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status)</a:t>
                      </a:r>
                      <a:endParaRPr lang="ru-RU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217334">
                <a:tc vMerge="1">
                  <a:txBody>
                    <a:bodyPr/>
                    <a:lstStyle/>
                    <a:p>
                      <a:pPr algn="r"/>
                      <a:endParaRPr lang="ru-RU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/>
                        <a:t>МТ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/>
                        <a:t>МЕ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</a:tr>
              <a:tr h="243836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chemeClr val="tx1"/>
                          </a:solidFill>
                        </a:rPr>
                        <a:t>Т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</a:tr>
              <a:tr h="17492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</a:t>
                      </a:r>
                      <a:endParaRPr lang="ru-RU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0219" y="-71562"/>
            <a:ext cx="45958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Надо ли писать что-то подобное?</a:t>
            </a:r>
            <a:endParaRPr lang="en-US" sz="1200" b="1" dirty="0" smtClean="0"/>
          </a:p>
          <a:p>
            <a:r>
              <a:rPr lang="en-US" sz="1200" dirty="0"/>
              <a:t>Conventionally, a standard way of describing the accuracy of a diagnostic test is the two-by-two table. This is performed when the test results are recorded as dichotomous outcomes (positive (T) / negative (E) results). As table shows, the column represents the true status of species that is assessed without errors by genotype. </a:t>
            </a:r>
            <a:endParaRPr lang="ru-RU" sz="1200" dirty="0" smtClean="0"/>
          </a:p>
          <a:p>
            <a:endParaRPr lang="ru-RU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049814" y="-71562"/>
            <a:ext cx="487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ЕЩЁ НЕ СДЕЛАЛА</a:t>
            </a:r>
          </a:p>
          <a:p>
            <a:r>
              <a:rPr lang="ru-RU" dirty="0" smtClean="0"/>
              <a:t>Добавить </a:t>
            </a:r>
            <a:r>
              <a:rPr lang="ru-RU" dirty="0" smtClean="0"/>
              <a:t>сюда оценки для всех трёх выделов</a:t>
            </a:r>
          </a:p>
          <a:p>
            <a:r>
              <a:rPr lang="ru-RU" dirty="0" smtClean="0"/>
              <a:t>Где нет чисел – пишем функцию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15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8140</TotalTime>
  <Words>527</Words>
  <Application>Microsoft Office PowerPoint</Application>
  <PresentationFormat>Экран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Марченко</dc:creator>
  <cp:lastModifiedBy>Юлия Марченко</cp:lastModifiedBy>
  <cp:revision>28</cp:revision>
  <dcterms:created xsi:type="dcterms:W3CDTF">2019-05-26T18:13:13Z</dcterms:created>
  <dcterms:modified xsi:type="dcterms:W3CDTF">2019-06-25T17:45:06Z</dcterms:modified>
</cp:coreProperties>
</file>