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74"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CB0220A-2328-415B-B179-C2C7C73811C4}" type="datetimeFigureOut">
              <a:rPr lang="ru-RU" smtClean="0"/>
              <a:t>03.02.2022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79E004E-3758-41DD-9093-A1CFF6972E1C}" type="slidenum">
              <a:rPr lang="ru-RU" smtClean="0"/>
              <a:t>‹#›</a:t>
            </a:fld>
            <a:endParaRPr lang="ru-RU"/>
          </a:p>
        </p:txBody>
      </p:sp>
    </p:spTree>
    <p:extLst>
      <p:ext uri="{BB962C8B-B14F-4D97-AF65-F5344CB8AC3E}">
        <p14:creationId xmlns:p14="http://schemas.microsoft.com/office/powerpoint/2010/main" val="257309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CB0220A-2328-415B-B179-C2C7C73811C4}" type="datetimeFigureOut">
              <a:rPr lang="ru-RU" smtClean="0"/>
              <a:t>03.02.2022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79E004E-3758-41DD-9093-A1CFF6972E1C}" type="slidenum">
              <a:rPr lang="ru-RU" smtClean="0"/>
              <a:t>‹#›</a:t>
            </a:fld>
            <a:endParaRPr lang="ru-RU"/>
          </a:p>
        </p:txBody>
      </p:sp>
    </p:spTree>
    <p:extLst>
      <p:ext uri="{BB962C8B-B14F-4D97-AF65-F5344CB8AC3E}">
        <p14:creationId xmlns:p14="http://schemas.microsoft.com/office/powerpoint/2010/main" val="171598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CB0220A-2328-415B-B179-C2C7C73811C4}" type="datetimeFigureOut">
              <a:rPr lang="ru-RU" smtClean="0"/>
              <a:t>03.02.2022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79E004E-3758-41DD-9093-A1CFF6972E1C}" type="slidenum">
              <a:rPr lang="ru-RU" smtClean="0"/>
              <a:t>‹#›</a:t>
            </a:fld>
            <a:endParaRPr lang="ru-RU"/>
          </a:p>
        </p:txBody>
      </p:sp>
    </p:spTree>
    <p:extLst>
      <p:ext uri="{BB962C8B-B14F-4D97-AF65-F5344CB8AC3E}">
        <p14:creationId xmlns:p14="http://schemas.microsoft.com/office/powerpoint/2010/main" val="384959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CB0220A-2328-415B-B179-C2C7C73811C4}" type="datetimeFigureOut">
              <a:rPr lang="ru-RU" smtClean="0"/>
              <a:t>03.02.2022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79E004E-3758-41DD-9093-A1CFF6972E1C}" type="slidenum">
              <a:rPr lang="ru-RU" smtClean="0"/>
              <a:t>‹#›</a:t>
            </a:fld>
            <a:endParaRPr lang="ru-RU"/>
          </a:p>
        </p:txBody>
      </p:sp>
    </p:spTree>
    <p:extLst>
      <p:ext uri="{BB962C8B-B14F-4D97-AF65-F5344CB8AC3E}">
        <p14:creationId xmlns:p14="http://schemas.microsoft.com/office/powerpoint/2010/main" val="6582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CB0220A-2328-415B-B179-C2C7C73811C4}" type="datetimeFigureOut">
              <a:rPr lang="ru-RU" smtClean="0"/>
              <a:t>03.02.2022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79E004E-3758-41DD-9093-A1CFF6972E1C}" type="slidenum">
              <a:rPr lang="ru-RU" smtClean="0"/>
              <a:t>‹#›</a:t>
            </a:fld>
            <a:endParaRPr lang="ru-RU"/>
          </a:p>
        </p:txBody>
      </p:sp>
    </p:spTree>
    <p:extLst>
      <p:ext uri="{BB962C8B-B14F-4D97-AF65-F5344CB8AC3E}">
        <p14:creationId xmlns:p14="http://schemas.microsoft.com/office/powerpoint/2010/main" val="364919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CB0220A-2328-415B-B179-C2C7C73811C4}" type="datetimeFigureOut">
              <a:rPr lang="ru-RU" smtClean="0"/>
              <a:t>03.02.2022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79E004E-3758-41DD-9093-A1CFF6972E1C}" type="slidenum">
              <a:rPr lang="ru-RU" smtClean="0"/>
              <a:t>‹#›</a:t>
            </a:fld>
            <a:endParaRPr lang="ru-RU"/>
          </a:p>
        </p:txBody>
      </p:sp>
    </p:spTree>
    <p:extLst>
      <p:ext uri="{BB962C8B-B14F-4D97-AF65-F5344CB8AC3E}">
        <p14:creationId xmlns:p14="http://schemas.microsoft.com/office/powerpoint/2010/main" val="114653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CB0220A-2328-415B-B179-C2C7C73811C4}" type="datetimeFigureOut">
              <a:rPr lang="ru-RU" smtClean="0"/>
              <a:t>03.02.2022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79E004E-3758-41DD-9093-A1CFF6972E1C}" type="slidenum">
              <a:rPr lang="ru-RU" smtClean="0"/>
              <a:t>‹#›</a:t>
            </a:fld>
            <a:endParaRPr lang="ru-RU"/>
          </a:p>
        </p:txBody>
      </p:sp>
    </p:spTree>
    <p:extLst>
      <p:ext uri="{BB962C8B-B14F-4D97-AF65-F5344CB8AC3E}">
        <p14:creationId xmlns:p14="http://schemas.microsoft.com/office/powerpoint/2010/main" val="102441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CB0220A-2328-415B-B179-C2C7C73811C4}" type="datetimeFigureOut">
              <a:rPr lang="ru-RU" smtClean="0"/>
              <a:t>03.02.2022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79E004E-3758-41DD-9093-A1CFF6972E1C}" type="slidenum">
              <a:rPr lang="ru-RU" smtClean="0"/>
              <a:t>‹#›</a:t>
            </a:fld>
            <a:endParaRPr lang="ru-RU"/>
          </a:p>
        </p:txBody>
      </p:sp>
    </p:spTree>
    <p:extLst>
      <p:ext uri="{BB962C8B-B14F-4D97-AF65-F5344CB8AC3E}">
        <p14:creationId xmlns:p14="http://schemas.microsoft.com/office/powerpoint/2010/main" val="387696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CB0220A-2328-415B-B179-C2C7C73811C4}" type="datetimeFigureOut">
              <a:rPr lang="ru-RU" smtClean="0"/>
              <a:t>03.02.2022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79E004E-3758-41DD-9093-A1CFF6972E1C}" type="slidenum">
              <a:rPr lang="ru-RU" smtClean="0"/>
              <a:t>‹#›</a:t>
            </a:fld>
            <a:endParaRPr lang="ru-RU"/>
          </a:p>
        </p:txBody>
      </p:sp>
    </p:spTree>
    <p:extLst>
      <p:ext uri="{BB962C8B-B14F-4D97-AF65-F5344CB8AC3E}">
        <p14:creationId xmlns:p14="http://schemas.microsoft.com/office/powerpoint/2010/main" val="26215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CB0220A-2328-415B-B179-C2C7C73811C4}" type="datetimeFigureOut">
              <a:rPr lang="ru-RU" smtClean="0"/>
              <a:t>03.02.2022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79E004E-3758-41DD-9093-A1CFF6972E1C}" type="slidenum">
              <a:rPr lang="ru-RU" smtClean="0"/>
              <a:t>‹#›</a:t>
            </a:fld>
            <a:endParaRPr lang="ru-RU"/>
          </a:p>
        </p:txBody>
      </p:sp>
    </p:spTree>
    <p:extLst>
      <p:ext uri="{BB962C8B-B14F-4D97-AF65-F5344CB8AC3E}">
        <p14:creationId xmlns:p14="http://schemas.microsoft.com/office/powerpoint/2010/main" val="102269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CB0220A-2328-415B-B179-C2C7C73811C4}" type="datetimeFigureOut">
              <a:rPr lang="ru-RU" smtClean="0"/>
              <a:t>03.02.2022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79E004E-3758-41DD-9093-A1CFF6972E1C}" type="slidenum">
              <a:rPr lang="ru-RU" smtClean="0"/>
              <a:t>‹#›</a:t>
            </a:fld>
            <a:endParaRPr lang="ru-RU"/>
          </a:p>
        </p:txBody>
      </p:sp>
    </p:spTree>
    <p:extLst>
      <p:ext uri="{BB962C8B-B14F-4D97-AF65-F5344CB8AC3E}">
        <p14:creationId xmlns:p14="http://schemas.microsoft.com/office/powerpoint/2010/main" val="178402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0220A-2328-415B-B179-C2C7C73811C4}" type="datetimeFigureOut">
              <a:rPr lang="ru-RU" smtClean="0"/>
              <a:t>03.02.2022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004E-3758-41DD-9093-A1CFF6972E1C}" type="slidenum">
              <a:rPr lang="ru-RU" smtClean="0"/>
              <a:t>‹#›</a:t>
            </a:fld>
            <a:endParaRPr lang="ru-RU"/>
          </a:p>
        </p:txBody>
      </p:sp>
    </p:spTree>
    <p:extLst>
      <p:ext uri="{BB962C8B-B14F-4D97-AF65-F5344CB8AC3E}">
        <p14:creationId xmlns:p14="http://schemas.microsoft.com/office/powerpoint/2010/main" val="275431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Группа 15"/>
          <p:cNvGrpSpPr/>
          <p:nvPr/>
        </p:nvGrpSpPr>
        <p:grpSpPr>
          <a:xfrm>
            <a:off x="162276" y="122365"/>
            <a:ext cx="7778196" cy="4666917"/>
            <a:chOff x="162276" y="122365"/>
            <a:chExt cx="7778196" cy="4666917"/>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76" y="122365"/>
              <a:ext cx="7778196" cy="4666917"/>
            </a:xfrm>
            <a:prstGeom prst="rect">
              <a:avLst/>
            </a:prstGeom>
          </p:spPr>
        </p:pic>
        <p:grpSp>
          <p:nvGrpSpPr>
            <p:cNvPr id="5" name="Группа 4"/>
            <p:cNvGrpSpPr/>
            <p:nvPr/>
          </p:nvGrpSpPr>
          <p:grpSpPr>
            <a:xfrm>
              <a:off x="5513560" y="211560"/>
              <a:ext cx="2337085" cy="1010658"/>
              <a:chOff x="5990141" y="-10391"/>
              <a:chExt cx="2337085" cy="1010658"/>
            </a:xfrm>
          </p:grpSpPr>
          <p:sp>
            <p:nvSpPr>
              <p:cNvPr id="6" name="Прямоугольник 5"/>
              <p:cNvSpPr/>
              <p:nvPr/>
            </p:nvSpPr>
            <p:spPr>
              <a:xfrm>
                <a:off x="5990141" y="9525"/>
                <a:ext cx="2304848" cy="99074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a:p>
            </p:txBody>
          </p:sp>
          <p:sp>
            <p:nvSpPr>
              <p:cNvPr id="7" name="Прямоугольник 6"/>
              <p:cNvSpPr/>
              <p:nvPr/>
            </p:nvSpPr>
            <p:spPr>
              <a:xfrm>
                <a:off x="6074601" y="132955"/>
                <a:ext cx="90000" cy="90000"/>
              </a:xfrm>
              <a:prstGeom prst="rect">
                <a:avLst/>
              </a:prstGeom>
              <a:solidFill>
                <a:srgbClr val="FEA5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Равнобедренный треугольник 7"/>
              <p:cNvSpPr/>
              <p:nvPr/>
            </p:nvSpPr>
            <p:spPr>
              <a:xfrm>
                <a:off x="7361367" y="122738"/>
                <a:ext cx="126000" cy="108000"/>
              </a:xfrm>
              <a:prstGeom prst="triangle">
                <a:avLst/>
              </a:prstGeom>
              <a:solidFill>
                <a:srgbClr val="828B8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6076110" y="669011"/>
                <a:ext cx="97200" cy="97200"/>
              </a:xfrm>
              <a:prstGeom prst="ellipse">
                <a:avLst/>
              </a:prstGeom>
              <a:solidFill>
                <a:srgbClr val="0000FE"/>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Ромб 9"/>
              <p:cNvSpPr/>
              <p:nvPr/>
            </p:nvSpPr>
            <p:spPr>
              <a:xfrm>
                <a:off x="7363456" y="651247"/>
                <a:ext cx="118800" cy="108000"/>
              </a:xfrm>
              <a:prstGeom prst="diamond">
                <a:avLst/>
              </a:prstGeom>
              <a:solidFill>
                <a:srgbClr val="66CD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7541146" y="-10391"/>
                <a:ext cx="772328" cy="403637"/>
              </a:xfrm>
              <a:prstGeom prst="rect">
                <a:avLst/>
              </a:prstGeom>
            </p:spPr>
            <p:txBody>
              <a:bodyPr wrap="square">
                <a:spAutoFit/>
              </a:bodyPr>
              <a:lstStyle/>
              <a:p>
                <a:pPr algn="ctr">
                  <a:lnSpc>
                    <a:spcPct val="70000"/>
                  </a:lnSpc>
                </a:pPr>
                <a:r>
                  <a:rPr lang="en-US" sz="1400" dirty="0" smtClean="0"/>
                  <a:t>rocky littoral</a:t>
                </a:r>
                <a:endParaRPr lang="ru-RU" sz="1400" dirty="0"/>
              </a:p>
            </p:txBody>
          </p:sp>
          <p:sp>
            <p:nvSpPr>
              <p:cNvPr id="12" name="Прямоугольник 11"/>
              <p:cNvSpPr/>
              <p:nvPr/>
            </p:nvSpPr>
            <p:spPr>
              <a:xfrm>
                <a:off x="6228953" y="541627"/>
                <a:ext cx="772328" cy="403637"/>
              </a:xfrm>
              <a:prstGeom prst="rect">
                <a:avLst/>
              </a:prstGeom>
            </p:spPr>
            <p:txBody>
              <a:bodyPr wrap="square">
                <a:spAutoFit/>
              </a:bodyPr>
              <a:lstStyle/>
              <a:p>
                <a:pPr algn="ctr">
                  <a:lnSpc>
                    <a:spcPct val="70000"/>
                  </a:lnSpc>
                </a:pPr>
                <a:r>
                  <a:rPr lang="en-US" sz="1400" dirty="0"/>
                  <a:t>m</a:t>
                </a:r>
                <a:r>
                  <a:rPr lang="en-US" sz="1400" dirty="0" smtClean="0"/>
                  <a:t>ussel bed</a:t>
                </a:r>
                <a:endParaRPr lang="ru-RU" sz="1400" dirty="0"/>
              </a:p>
            </p:txBody>
          </p:sp>
          <p:sp>
            <p:nvSpPr>
              <p:cNvPr id="13" name="Прямоугольник 12"/>
              <p:cNvSpPr/>
              <p:nvPr/>
            </p:nvSpPr>
            <p:spPr>
              <a:xfrm>
                <a:off x="7554898" y="536596"/>
                <a:ext cx="772328" cy="403637"/>
              </a:xfrm>
              <a:prstGeom prst="rect">
                <a:avLst/>
              </a:prstGeom>
            </p:spPr>
            <p:txBody>
              <a:bodyPr wrap="square">
                <a:spAutoFit/>
              </a:bodyPr>
              <a:lstStyle/>
              <a:p>
                <a:pPr algn="ctr">
                  <a:lnSpc>
                    <a:spcPct val="70000"/>
                  </a:lnSpc>
                </a:pPr>
                <a:r>
                  <a:rPr lang="en-US" sz="1400" dirty="0"/>
                  <a:t>k</a:t>
                </a:r>
                <a:r>
                  <a:rPr lang="en-US" sz="1400" dirty="0" smtClean="0"/>
                  <a:t>elp</a:t>
                </a:r>
              </a:p>
              <a:p>
                <a:pPr algn="ctr">
                  <a:lnSpc>
                    <a:spcPct val="70000"/>
                  </a:lnSpc>
                </a:pPr>
                <a:r>
                  <a:rPr lang="en-US" sz="1400" dirty="0" smtClean="0"/>
                  <a:t>forests</a:t>
                </a:r>
                <a:endParaRPr lang="ru-RU" sz="1400" dirty="0"/>
              </a:p>
            </p:txBody>
          </p:sp>
          <p:sp>
            <p:nvSpPr>
              <p:cNvPr id="14" name="Прямоугольник 13"/>
              <p:cNvSpPr/>
              <p:nvPr/>
            </p:nvSpPr>
            <p:spPr>
              <a:xfrm>
                <a:off x="6074601" y="44106"/>
                <a:ext cx="1084729" cy="403637"/>
              </a:xfrm>
              <a:prstGeom prst="rect">
                <a:avLst/>
              </a:prstGeom>
            </p:spPr>
            <p:txBody>
              <a:bodyPr wrap="square">
                <a:spAutoFit/>
              </a:bodyPr>
              <a:lstStyle/>
              <a:p>
                <a:pPr algn="ctr">
                  <a:lnSpc>
                    <a:spcPct val="70000"/>
                  </a:lnSpc>
                </a:pPr>
                <a:r>
                  <a:rPr lang="en-US" sz="1400" dirty="0" smtClean="0"/>
                  <a:t>littoral sandbanks</a:t>
                </a:r>
                <a:endParaRPr lang="ru-RU" sz="1400" dirty="0"/>
              </a:p>
            </p:txBody>
          </p:sp>
        </p:grpSp>
      </p:grpSp>
      <p:sp>
        <p:nvSpPr>
          <p:cNvPr id="15" name="Прямоугольник 14"/>
          <p:cNvSpPr/>
          <p:nvPr/>
        </p:nvSpPr>
        <p:spPr>
          <a:xfrm>
            <a:off x="198490" y="4630575"/>
            <a:ext cx="7619918" cy="707886"/>
          </a:xfrm>
          <a:prstGeom prst="rect">
            <a:avLst/>
          </a:prstGeom>
        </p:spPr>
        <p:txBody>
          <a:bodyPr wrap="square">
            <a:spAutoFit/>
          </a:bodyPr>
          <a:lstStyle/>
          <a:p>
            <a:r>
              <a:rPr lang="ru-RU" sz="1000" b="1" dirty="0" smtClean="0"/>
              <a:t>Я: </a:t>
            </a:r>
            <a:r>
              <a:rPr lang="en-US" sz="1000" b="1" dirty="0" smtClean="0"/>
              <a:t>Fig.  .</a:t>
            </a:r>
            <a:r>
              <a:rPr lang="ru-RU" sz="1000" b="1" dirty="0" smtClean="0"/>
              <a:t> </a:t>
            </a:r>
            <a:r>
              <a:rPr lang="en-US" sz="1000" b="1" dirty="0" smtClean="0"/>
              <a:t>The relationship between demographic, </a:t>
            </a:r>
            <a:r>
              <a:rPr lang="en-US" sz="1000" b="1" dirty="0" smtClean="0">
                <a:solidFill>
                  <a:srgbClr val="FF0000"/>
                </a:solidFill>
              </a:rPr>
              <a:t>taxonomic</a:t>
            </a:r>
            <a:r>
              <a:rPr lang="ru-RU" sz="1000" b="1" dirty="0" smtClean="0">
                <a:solidFill>
                  <a:srgbClr val="FF0000"/>
                </a:solidFill>
              </a:rPr>
              <a:t>?</a:t>
            </a:r>
            <a:r>
              <a:rPr lang="en-US" sz="1000" b="1" dirty="0" smtClean="0"/>
              <a:t> and environmental parameters of mussel settlements in 2009-2010 visualized by CCA. </a:t>
            </a:r>
            <a:r>
              <a:rPr lang="en-US" sz="1000" dirty="0" smtClean="0"/>
              <a:t>Ordination in constrained axes with type III (symmetric) scaling is shown. Each point represent individual mussel settlement, colors and shapes of point</a:t>
            </a:r>
            <a:r>
              <a:rPr lang="ru-RU" sz="1000" dirty="0" smtClean="0"/>
              <a:t> </a:t>
            </a:r>
            <a:r>
              <a:rPr lang="en-US" sz="1000" dirty="0" smtClean="0"/>
              <a:t>correspond to characteristic mussel habitats (see legend), text markers - demographic and taxonomic parameters. Environmental constrains are represented by arrows. </a:t>
            </a:r>
            <a:r>
              <a:rPr lang="en-US" sz="1000" dirty="0" smtClean="0">
                <a:solidFill>
                  <a:srgbClr val="FF0000"/>
                </a:solidFill>
              </a:rPr>
              <a:t>The longer the arrow, the greater the influence of the environmental parameter. </a:t>
            </a:r>
          </a:p>
        </p:txBody>
      </p:sp>
      <p:sp>
        <p:nvSpPr>
          <p:cNvPr id="2" name="Прямоугольник 1"/>
          <p:cNvSpPr/>
          <p:nvPr/>
        </p:nvSpPr>
        <p:spPr>
          <a:xfrm>
            <a:off x="7912368" y="122365"/>
            <a:ext cx="4517679" cy="2092881"/>
          </a:xfrm>
          <a:prstGeom prst="rect">
            <a:avLst/>
          </a:prstGeom>
        </p:spPr>
        <p:txBody>
          <a:bodyPr wrap="square">
            <a:spAutoFit/>
          </a:bodyPr>
          <a:lstStyle/>
          <a:p>
            <a:r>
              <a:rPr lang="ru-RU" sz="1000" b="1" dirty="0" smtClean="0">
                <a:solidFill>
                  <a:srgbClr val="000000"/>
                </a:solidFill>
                <a:latin typeface="Arial" panose="020B0604020202020204" pitchFamily="34" charset="0"/>
              </a:rPr>
              <a:t>ПП: </a:t>
            </a:r>
            <a:r>
              <a:rPr lang="en-US" sz="1000" b="1" dirty="0" smtClean="0">
                <a:solidFill>
                  <a:srgbClr val="000000"/>
                </a:solidFill>
                <a:latin typeface="Arial" panose="020B0604020202020204" pitchFamily="34" charset="0"/>
              </a:rPr>
              <a:t>Fig</a:t>
            </a:r>
            <a:r>
              <a:rPr lang="en-US" sz="1000" b="1" dirty="0">
                <a:solidFill>
                  <a:srgbClr val="000000"/>
                </a:solidFill>
                <a:latin typeface="Arial" panose="020B0604020202020204" pitchFamily="34" charset="0"/>
              </a:rPr>
              <a:t>. Canonical correspondence analysis (CCA) diagram showing the relationships between demographic and </a:t>
            </a:r>
            <a:r>
              <a:rPr lang="en-US" sz="1000" b="1" dirty="0">
                <a:solidFill>
                  <a:srgbClr val="FF0000"/>
                </a:solidFill>
                <a:latin typeface="Arial" panose="020B0604020202020204" pitchFamily="34" charset="0"/>
              </a:rPr>
              <a:t>taxonomic</a:t>
            </a:r>
            <a:r>
              <a:rPr lang="en-US" sz="1000" b="1" dirty="0">
                <a:solidFill>
                  <a:srgbClr val="000000"/>
                </a:solidFill>
                <a:latin typeface="Arial" panose="020B0604020202020204" pitchFamily="34" charset="0"/>
              </a:rPr>
              <a:t> parameters of mussel settlements on the one hand, and their environmental parameters, on the other, in 2009-2010. </a:t>
            </a:r>
            <a:r>
              <a:rPr lang="en-US" sz="1000" dirty="0">
                <a:solidFill>
                  <a:srgbClr val="FF0000"/>
                </a:solidFill>
                <a:latin typeface="Arial" panose="020B0604020202020204" pitchFamily="34" charset="0"/>
              </a:rPr>
              <a:t>CCA1 explains ??%, CCA2 - ?? % of the canonical variance.</a:t>
            </a:r>
            <a:r>
              <a:rPr lang="en-US" sz="1000" dirty="0">
                <a:solidFill>
                  <a:srgbClr val="000000"/>
                </a:solidFill>
                <a:latin typeface="Arial" panose="020B0604020202020204" pitchFamily="34" charset="0"/>
              </a:rPr>
              <a:t> Each sign represent mussel settlement, settlements from the kelp forests, rocky littoral, sandbanks, and from the mussel bank are shown with signs of different form and color. Each text mark represent demographic and taxonomic parameter. Insignificant (p&gt;0.0??) environmental constrains are omitted, significant  are represented by arrows where direction and length of arrows shows the degree of correlation between environmental constrains and demographic and taxonomic parameters.</a:t>
            </a:r>
            <a:endParaRPr lang="ru-RU" sz="1000" dirty="0"/>
          </a:p>
        </p:txBody>
      </p:sp>
      <p:sp>
        <p:nvSpPr>
          <p:cNvPr id="3" name="Прямоугольник 2"/>
          <p:cNvSpPr/>
          <p:nvPr/>
        </p:nvSpPr>
        <p:spPr>
          <a:xfrm>
            <a:off x="428700" y="5675425"/>
            <a:ext cx="6096000" cy="1015663"/>
          </a:xfrm>
          <a:prstGeom prst="rect">
            <a:avLst/>
          </a:prstGeom>
        </p:spPr>
        <p:txBody>
          <a:bodyPr>
            <a:spAutoFit/>
          </a:bodyPr>
          <a:lstStyle/>
          <a:p>
            <a:r>
              <a:rPr lang="ru-RU" sz="1000" dirty="0" smtClean="0"/>
              <a:t>ВМ: </a:t>
            </a:r>
            <a:r>
              <a:rPr lang="en-US" sz="1000" dirty="0" err="1" smtClean="0"/>
              <a:t>Fig.Symmetrically</a:t>
            </a:r>
            <a:r>
              <a:rPr lang="en-US" sz="1000" dirty="0" smtClean="0"/>
              <a:t> </a:t>
            </a:r>
            <a:r>
              <a:rPr lang="en-US" sz="1000" dirty="0"/>
              <a:t>scaled Canonical correspondence analysis (CCA) of mussel populations described in terms of demographic and taxonomic parameters in 2009-2010. CCA1 explains 36.5%, CCA2 - 9.6 % of the total inertia. Shape and color of points indicate mussel settlement’s type (kelp forests, rocky littoral, sandbanks and mussel bed). Text markers represent demographic and taxonomic parameters. Arrows indicate </a:t>
            </a:r>
            <a:r>
              <a:rPr lang="en-US" sz="1000" dirty="0" err="1"/>
              <a:t>invironmental</a:t>
            </a:r>
            <a:r>
              <a:rPr lang="en-US" sz="1000" dirty="0"/>
              <a:t> constrains (direction and length of arrows shows the degree of association between canonical axes and environmental constrains).</a:t>
            </a:r>
            <a:endParaRPr lang="ru-RU" sz="1000" dirty="0"/>
          </a:p>
        </p:txBody>
      </p:sp>
    </p:spTree>
    <p:extLst>
      <p:ext uri="{BB962C8B-B14F-4D97-AF65-F5344CB8AC3E}">
        <p14:creationId xmlns:p14="http://schemas.microsoft.com/office/powerpoint/2010/main" val="213711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Рисунок 17"/>
          <p:cNvPicPr>
            <a:picLocks noChangeAspect="1"/>
          </p:cNvPicPr>
          <p:nvPr/>
        </p:nvPicPr>
        <p:blipFill>
          <a:blip r:embed="rId2"/>
          <a:stretch>
            <a:fillRect/>
          </a:stretch>
        </p:blipFill>
        <p:spPr>
          <a:xfrm>
            <a:off x="5727275" y="361613"/>
            <a:ext cx="6429417" cy="3859666"/>
          </a:xfrm>
          <a:prstGeom prst="rect">
            <a:avLst/>
          </a:prstGeom>
        </p:spPr>
      </p:pic>
      <p:grpSp>
        <p:nvGrpSpPr>
          <p:cNvPr id="4" name="Группа 3"/>
          <p:cNvGrpSpPr/>
          <p:nvPr/>
        </p:nvGrpSpPr>
        <p:grpSpPr>
          <a:xfrm>
            <a:off x="-70738" y="-24064"/>
            <a:ext cx="6014716" cy="4324097"/>
            <a:chOff x="-45265" y="351225"/>
            <a:chExt cx="7628972" cy="5943467"/>
          </a:xfrm>
        </p:grpSpPr>
        <p:grpSp>
          <p:nvGrpSpPr>
            <p:cNvPr id="5" name="Группа 4"/>
            <p:cNvGrpSpPr/>
            <p:nvPr/>
          </p:nvGrpSpPr>
          <p:grpSpPr>
            <a:xfrm>
              <a:off x="-45265" y="351225"/>
              <a:ext cx="7628972" cy="5943467"/>
              <a:chOff x="-45265" y="351225"/>
              <a:chExt cx="7628972" cy="5943467"/>
            </a:xfrm>
          </p:grpSpPr>
          <p:grpSp>
            <p:nvGrpSpPr>
              <p:cNvPr id="8" name="Группа 7"/>
              <p:cNvGrpSpPr/>
              <p:nvPr/>
            </p:nvGrpSpPr>
            <p:grpSpPr>
              <a:xfrm>
                <a:off x="-45265" y="351225"/>
                <a:ext cx="7628972" cy="5943467"/>
                <a:chOff x="-45265" y="351225"/>
                <a:chExt cx="7628972" cy="5943467"/>
              </a:xfrm>
            </p:grpSpPr>
            <p:pic>
              <p:nvPicPr>
                <p:cNvPr id="15" name="Рисунок 14"/>
                <p:cNvPicPr>
                  <a:picLocks noChangeAspect="1"/>
                </p:cNvPicPr>
                <p:nvPr/>
              </p:nvPicPr>
              <p:blipFill rotWithShape="1">
                <a:blip r:embed="rId3"/>
                <a:srcRect l="10000" b="4795"/>
                <a:stretch/>
              </p:blipFill>
              <p:spPr>
                <a:xfrm>
                  <a:off x="-45265" y="351225"/>
                  <a:ext cx="7628972" cy="5943467"/>
                </a:xfrm>
                <a:prstGeom prst="rect">
                  <a:avLst/>
                </a:prstGeom>
              </p:spPr>
            </p:pic>
            <p:sp>
              <p:nvSpPr>
                <p:cNvPr id="16" name="TextBox 15"/>
                <p:cNvSpPr txBox="1"/>
                <p:nvPr/>
              </p:nvSpPr>
              <p:spPr>
                <a:xfrm rot="6394677">
                  <a:off x="3292706" y="4577377"/>
                  <a:ext cx="1184505" cy="260404"/>
                </a:xfrm>
                <a:prstGeom prst="rect">
                  <a:avLst/>
                </a:prstGeom>
                <a:noFill/>
              </p:spPr>
              <p:txBody>
                <a:bodyPr wrap="square" rtlCol="0">
                  <a:spAutoFit/>
                </a:bodyPr>
                <a:lstStyle/>
                <a:p>
                  <a:r>
                    <a:rPr lang="ru-RU" sz="800" i="1" dirty="0" smtClean="0"/>
                    <a:t>Река </a:t>
                  </a:r>
                  <a:r>
                    <a:rPr lang="ru-RU" sz="800" i="1" dirty="0" err="1" smtClean="0"/>
                    <a:t>Тюва</a:t>
                  </a:r>
                  <a:endParaRPr lang="ru-RU" sz="800" i="1" dirty="0"/>
                </a:p>
              </p:txBody>
            </p:sp>
          </p:grpSp>
          <p:sp>
            <p:nvSpPr>
              <p:cNvPr id="9" name="Прямоугольник 8"/>
              <p:cNvSpPr/>
              <p:nvPr/>
            </p:nvSpPr>
            <p:spPr>
              <a:xfrm>
                <a:off x="6808206" y="5196689"/>
                <a:ext cx="579422" cy="841972"/>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6805730" y="4967547"/>
                <a:ext cx="579422" cy="316871"/>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6633676" y="4916944"/>
                <a:ext cx="904765" cy="281420"/>
              </a:xfrm>
              <a:prstGeom prst="rect">
                <a:avLst/>
              </a:prstGeom>
              <a:noFill/>
            </p:spPr>
            <p:txBody>
              <a:bodyPr wrap="square" rtlCol="0">
                <a:spAutoFit/>
              </a:bodyPr>
              <a:lstStyle/>
              <a:p>
                <a:pPr algn="ctr">
                  <a:lnSpc>
                    <a:spcPct val="70000"/>
                  </a:lnSpc>
                </a:pPr>
                <a:r>
                  <a:rPr lang="ru-RU" sz="600" dirty="0" smtClean="0">
                    <a:solidFill>
                      <a:srgbClr val="424649"/>
                    </a:solidFill>
                  </a:rPr>
                  <a:t>каменистая литораль</a:t>
                </a:r>
                <a:endParaRPr lang="ru-RU" sz="600" dirty="0">
                  <a:solidFill>
                    <a:srgbClr val="424649"/>
                  </a:solidFill>
                </a:endParaRPr>
              </a:p>
            </p:txBody>
          </p:sp>
          <p:sp>
            <p:nvSpPr>
              <p:cNvPr id="12" name="TextBox 11"/>
              <p:cNvSpPr txBox="1"/>
              <p:nvPr/>
            </p:nvSpPr>
            <p:spPr>
              <a:xfrm>
                <a:off x="6633676" y="5196434"/>
                <a:ext cx="904765" cy="361987"/>
              </a:xfrm>
              <a:prstGeom prst="rect">
                <a:avLst/>
              </a:prstGeom>
              <a:noFill/>
            </p:spPr>
            <p:txBody>
              <a:bodyPr wrap="square" rtlCol="0">
                <a:spAutoFit/>
              </a:bodyPr>
              <a:lstStyle/>
              <a:p>
                <a:pPr algn="ctr">
                  <a:lnSpc>
                    <a:spcPct val="70000"/>
                  </a:lnSpc>
                </a:pPr>
                <a:r>
                  <a:rPr lang="ru-RU" sz="600" dirty="0" smtClean="0">
                    <a:solidFill>
                      <a:srgbClr val="424649"/>
                    </a:solidFill>
                  </a:rPr>
                  <a:t>сообщество ламинариевых водорослей </a:t>
                </a:r>
                <a:endParaRPr lang="ru-RU" sz="600" dirty="0">
                  <a:solidFill>
                    <a:srgbClr val="424649"/>
                  </a:solidFill>
                </a:endParaRPr>
              </a:p>
            </p:txBody>
          </p:sp>
          <p:sp>
            <p:nvSpPr>
              <p:cNvPr id="13" name="TextBox 12"/>
              <p:cNvSpPr txBox="1"/>
              <p:nvPr/>
            </p:nvSpPr>
            <p:spPr>
              <a:xfrm>
                <a:off x="6677444" y="5548792"/>
                <a:ext cx="789480" cy="356790"/>
              </a:xfrm>
              <a:prstGeom prst="rect">
                <a:avLst/>
              </a:prstGeom>
              <a:noFill/>
            </p:spPr>
            <p:txBody>
              <a:bodyPr wrap="square" rtlCol="0">
                <a:spAutoFit/>
              </a:bodyPr>
              <a:lstStyle/>
              <a:p>
                <a:pPr algn="ctr">
                  <a:lnSpc>
                    <a:spcPct val="70000"/>
                  </a:lnSpc>
                </a:pPr>
                <a:r>
                  <a:rPr lang="ru-RU" sz="600" dirty="0" smtClean="0">
                    <a:solidFill>
                      <a:srgbClr val="424649"/>
                    </a:solidFill>
                  </a:rPr>
                  <a:t>илисто-песчаные отмели</a:t>
                </a:r>
                <a:endParaRPr lang="ru-RU" sz="600" dirty="0">
                  <a:solidFill>
                    <a:srgbClr val="424649"/>
                  </a:solidFill>
                </a:endParaRPr>
              </a:p>
            </p:txBody>
          </p:sp>
          <p:sp>
            <p:nvSpPr>
              <p:cNvPr id="14" name="TextBox 13"/>
              <p:cNvSpPr txBox="1"/>
              <p:nvPr/>
            </p:nvSpPr>
            <p:spPr>
              <a:xfrm>
                <a:off x="6691763" y="5837228"/>
                <a:ext cx="763588" cy="281420"/>
              </a:xfrm>
              <a:prstGeom prst="rect">
                <a:avLst/>
              </a:prstGeom>
              <a:noFill/>
            </p:spPr>
            <p:txBody>
              <a:bodyPr wrap="square" rtlCol="0">
                <a:spAutoFit/>
              </a:bodyPr>
              <a:lstStyle/>
              <a:p>
                <a:pPr algn="ctr">
                  <a:lnSpc>
                    <a:spcPct val="70000"/>
                  </a:lnSpc>
                </a:pPr>
                <a:r>
                  <a:rPr lang="ru-RU" sz="600" dirty="0" err="1">
                    <a:solidFill>
                      <a:srgbClr val="424649"/>
                    </a:solidFill>
                  </a:rPr>
                  <a:t>м</a:t>
                </a:r>
                <a:r>
                  <a:rPr lang="ru-RU" sz="600" dirty="0" err="1" smtClean="0">
                    <a:solidFill>
                      <a:srgbClr val="424649"/>
                    </a:solidFill>
                  </a:rPr>
                  <a:t>идиевая</a:t>
                </a:r>
                <a:r>
                  <a:rPr lang="ru-RU" sz="600" dirty="0" smtClean="0">
                    <a:solidFill>
                      <a:srgbClr val="424649"/>
                    </a:solidFill>
                  </a:rPr>
                  <a:t> банка</a:t>
                </a:r>
                <a:endParaRPr lang="ru-RU" sz="600" dirty="0">
                  <a:solidFill>
                    <a:srgbClr val="424649"/>
                  </a:solidFill>
                </a:endParaRPr>
              </a:p>
            </p:txBody>
          </p:sp>
        </p:grpSp>
        <p:sp>
          <p:nvSpPr>
            <p:cNvPr id="6" name="Прямоугольник 5"/>
            <p:cNvSpPr/>
            <p:nvPr/>
          </p:nvSpPr>
          <p:spPr>
            <a:xfrm>
              <a:off x="319760" y="6096305"/>
              <a:ext cx="72927" cy="68883"/>
            </a:xfrm>
            <a:prstGeom prst="rect">
              <a:avLst/>
            </a:prstGeom>
            <a:solidFill>
              <a:srgbClr val="DEEB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227196" y="6033559"/>
              <a:ext cx="308539" cy="191822"/>
            </a:xfrm>
            <a:prstGeom prst="rect">
              <a:avLst/>
            </a:prstGeom>
            <a:noFill/>
          </p:spPr>
          <p:txBody>
            <a:bodyPr wrap="square" rtlCol="0">
              <a:spAutoFit/>
            </a:bodyPr>
            <a:lstStyle/>
            <a:p>
              <a:r>
                <a:rPr lang="ru-RU" sz="400" dirty="0" smtClean="0"/>
                <a:t>до</a:t>
              </a:r>
              <a:endParaRPr lang="ru-RU" sz="400" dirty="0"/>
            </a:p>
          </p:txBody>
        </p:sp>
      </p:grpSp>
      <p:graphicFrame>
        <p:nvGraphicFramePr>
          <p:cNvPr id="17" name="Таблица 16"/>
          <p:cNvGraphicFramePr>
            <a:graphicFrameLocks noGrp="1"/>
          </p:cNvGraphicFramePr>
          <p:nvPr>
            <p:extLst>
              <p:ext uri="{D42A27DB-BD31-4B8C-83A1-F6EECF244321}">
                <p14:modId xmlns:p14="http://schemas.microsoft.com/office/powerpoint/2010/main" val="4068250705"/>
              </p:ext>
            </p:extLst>
          </p:nvPr>
        </p:nvGraphicFramePr>
        <p:xfrm>
          <a:off x="23394" y="4487243"/>
          <a:ext cx="3225800" cy="1143000"/>
        </p:xfrm>
        <a:graphic>
          <a:graphicData uri="http://schemas.openxmlformats.org/drawingml/2006/table">
            <a:tbl>
              <a:tblPr>
                <a:tableStyleId>{5C22544A-7EE6-4342-B048-85BDC9FD1C3A}</a:tableStyleId>
              </a:tblPr>
              <a:tblGrid>
                <a:gridCol w="787400"/>
                <a:gridCol w="609600"/>
                <a:gridCol w="609600"/>
                <a:gridCol w="609600"/>
                <a:gridCol w="609600"/>
              </a:tblGrid>
              <a:tr h="190500">
                <a:tc>
                  <a:txBody>
                    <a:bodyPr/>
                    <a:lstStyle/>
                    <a:p>
                      <a:pPr algn="l" fontAlgn="b"/>
                      <a:r>
                        <a:rPr lang="ru-RU" sz="1100" u="none" strike="noStrike" dirty="0">
                          <a:effectLst/>
                        </a:rPr>
                        <a:t> </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Estemate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z-statistic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p-value</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Intercept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-0.25145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0.10889</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-2.309</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smtClean="0">
                          <a:effectLst/>
                        </a:rPr>
                        <a:t>0.02</a:t>
                      </a:r>
                      <a:endParaRPr lang="ru-RU"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Depth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smtClean="0">
                          <a:effectLst/>
                        </a:rPr>
                        <a:t>-</a:t>
                      </a:r>
                      <a:r>
                        <a:rPr lang="ru-RU" sz="1100" u="none" strike="noStrike" dirty="0" smtClean="0">
                          <a:effectLst/>
                        </a:rPr>
                        <a:t>0.34771</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0.08205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smtClean="0">
                          <a:effectLst/>
                        </a:rPr>
                        <a:t>-</a:t>
                      </a:r>
                      <a:r>
                        <a:rPr lang="ru-RU" sz="1100" u="none" strike="noStrike" dirty="0" smtClean="0">
                          <a:effectLst/>
                        </a:rPr>
                        <a:t>4.238</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&lt; 0.001</a:t>
                      </a:r>
                      <a:endParaRPr lang="ru-RU"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Exposition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-0.51392</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0.17405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-2.953</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smtClean="0">
                          <a:effectLst/>
                        </a:rPr>
                        <a:t>0.003</a:t>
                      </a:r>
                      <a:endParaRPr lang="ru-RU"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Distance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0.18086</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0.08505</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2.127</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smtClean="0">
                          <a:effectLst/>
                        </a:rPr>
                        <a:t>0.03</a:t>
                      </a:r>
                      <a:endParaRPr lang="ru-RU"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Cover_algae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0.18613</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a:effectLst/>
                        </a:rPr>
                        <a:t>0.09166</a:t>
                      </a:r>
                      <a:endParaRPr lang="ru-RU"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a:effectLst/>
                        </a:rPr>
                        <a:t>2.031</a:t>
                      </a:r>
                      <a:endParaRPr lang="ru-RU"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ru-RU" sz="1100" u="none" strike="noStrike" dirty="0" smtClean="0">
                          <a:effectLst/>
                        </a:rPr>
                        <a:t>0.04</a:t>
                      </a:r>
                      <a:endParaRPr lang="ru-RU"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782234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Рисунок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8" y="-9054"/>
            <a:ext cx="8312739" cy="4987643"/>
          </a:xfrm>
          <a:prstGeom prst="rect">
            <a:avLst/>
          </a:prstGeom>
        </p:spPr>
      </p:pic>
      <p:sp>
        <p:nvSpPr>
          <p:cNvPr id="5" name="Прямоугольник 4"/>
          <p:cNvSpPr/>
          <p:nvPr/>
        </p:nvSpPr>
        <p:spPr>
          <a:xfrm>
            <a:off x="1692998" y="4120355"/>
            <a:ext cx="995882" cy="469751"/>
          </a:xfrm>
          <a:prstGeom prst="rect">
            <a:avLst/>
          </a:prstGeom>
          <a:solidFill>
            <a:srgbClr val="FEA50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654531" y="4180436"/>
            <a:ext cx="1090921" cy="381386"/>
          </a:xfrm>
          <a:prstGeom prst="rect">
            <a:avLst/>
          </a:prstGeom>
        </p:spPr>
        <p:txBody>
          <a:bodyPr wrap="square">
            <a:spAutoFit/>
          </a:bodyPr>
          <a:lstStyle/>
          <a:p>
            <a:pPr algn="ctr">
              <a:lnSpc>
                <a:spcPct val="70000"/>
              </a:lnSpc>
            </a:pPr>
            <a:r>
              <a:rPr lang="en-US" sz="1300" dirty="0" smtClean="0"/>
              <a:t>littoral sandbanks</a:t>
            </a:r>
            <a:endParaRPr lang="ru-RU" sz="1300" dirty="0"/>
          </a:p>
        </p:txBody>
      </p:sp>
      <p:sp>
        <p:nvSpPr>
          <p:cNvPr id="7" name="Прямоугольник 6"/>
          <p:cNvSpPr/>
          <p:nvPr/>
        </p:nvSpPr>
        <p:spPr>
          <a:xfrm>
            <a:off x="4418090" y="4207595"/>
            <a:ext cx="1050486" cy="347018"/>
          </a:xfrm>
          <a:prstGeom prst="rect">
            <a:avLst/>
          </a:prstGeom>
        </p:spPr>
        <p:txBody>
          <a:bodyPr wrap="square">
            <a:spAutoFit/>
          </a:bodyPr>
          <a:lstStyle/>
          <a:p>
            <a:pPr algn="ctr">
              <a:lnSpc>
                <a:spcPct val="70000"/>
              </a:lnSpc>
            </a:pPr>
            <a:r>
              <a:rPr lang="en-US" sz="1300" dirty="0"/>
              <a:t>m</a:t>
            </a:r>
            <a:r>
              <a:rPr lang="en-US" sz="1300" dirty="0" smtClean="0"/>
              <a:t>ussel bed</a:t>
            </a:r>
          </a:p>
          <a:p>
            <a:pPr algn="ctr">
              <a:lnSpc>
                <a:spcPct val="70000"/>
              </a:lnSpc>
            </a:pPr>
            <a:r>
              <a:rPr lang="en-US" sz="1000" dirty="0" smtClean="0"/>
              <a:t>sublittoral part</a:t>
            </a:r>
            <a:endParaRPr lang="ru-RU" sz="1000" dirty="0"/>
          </a:p>
        </p:txBody>
      </p:sp>
      <p:sp>
        <p:nvSpPr>
          <p:cNvPr id="8" name="Прямоугольник 7"/>
          <p:cNvSpPr/>
          <p:nvPr/>
        </p:nvSpPr>
        <p:spPr>
          <a:xfrm>
            <a:off x="7225795" y="4180436"/>
            <a:ext cx="1023042" cy="340093"/>
          </a:xfrm>
          <a:prstGeom prst="rect">
            <a:avLst/>
          </a:prstGeom>
        </p:spPr>
        <p:txBody>
          <a:bodyPr wrap="square">
            <a:spAutoFit/>
          </a:bodyPr>
          <a:lstStyle/>
          <a:p>
            <a:pPr algn="ctr">
              <a:lnSpc>
                <a:spcPct val="70000"/>
              </a:lnSpc>
            </a:pPr>
            <a:r>
              <a:rPr lang="en-US" sz="1300" dirty="0"/>
              <a:t>m</a:t>
            </a:r>
            <a:r>
              <a:rPr lang="en-US" sz="1300" dirty="0" smtClean="0"/>
              <a:t>ussel bed</a:t>
            </a:r>
          </a:p>
          <a:p>
            <a:pPr algn="ctr">
              <a:lnSpc>
                <a:spcPct val="70000"/>
              </a:lnSpc>
            </a:pPr>
            <a:r>
              <a:rPr lang="en-US" sz="1000" dirty="0" smtClean="0"/>
              <a:t>littoral part</a:t>
            </a:r>
            <a:endParaRPr lang="ru-RU" sz="1000" dirty="0"/>
          </a:p>
        </p:txBody>
      </p:sp>
      <p:sp>
        <p:nvSpPr>
          <p:cNvPr id="9" name="Прямоугольник 8"/>
          <p:cNvSpPr/>
          <p:nvPr/>
        </p:nvSpPr>
        <p:spPr>
          <a:xfrm>
            <a:off x="4457246" y="1640686"/>
            <a:ext cx="1001993" cy="459717"/>
          </a:xfrm>
          <a:prstGeom prst="rect">
            <a:avLst/>
          </a:prstGeom>
          <a:solidFill>
            <a:srgbClr val="828B8A">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p:cNvSpPr/>
          <p:nvPr/>
        </p:nvSpPr>
        <p:spPr>
          <a:xfrm>
            <a:off x="7235981" y="1631503"/>
            <a:ext cx="984565" cy="468899"/>
          </a:xfrm>
          <a:prstGeom prst="rect">
            <a:avLst/>
          </a:prstGeom>
          <a:solidFill>
            <a:srgbClr val="66CD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4456485" y="4129400"/>
            <a:ext cx="1002754" cy="468626"/>
          </a:xfrm>
          <a:prstGeom prst="rect">
            <a:avLst/>
          </a:prstGeom>
          <a:solidFill>
            <a:srgbClr val="0000FE">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p:cNvSpPr/>
          <p:nvPr/>
        </p:nvSpPr>
        <p:spPr>
          <a:xfrm>
            <a:off x="7226148" y="4139656"/>
            <a:ext cx="984565" cy="460221"/>
          </a:xfrm>
          <a:prstGeom prst="rect">
            <a:avLst/>
          </a:prstGeom>
          <a:solidFill>
            <a:srgbClr val="0000FE">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4552046" y="1702128"/>
            <a:ext cx="830497" cy="381386"/>
          </a:xfrm>
          <a:prstGeom prst="rect">
            <a:avLst/>
          </a:prstGeom>
        </p:spPr>
        <p:txBody>
          <a:bodyPr wrap="square">
            <a:spAutoFit/>
          </a:bodyPr>
          <a:lstStyle/>
          <a:p>
            <a:pPr algn="ctr">
              <a:lnSpc>
                <a:spcPct val="70000"/>
              </a:lnSpc>
            </a:pPr>
            <a:r>
              <a:rPr lang="en-US" sz="1300" dirty="0" smtClean="0"/>
              <a:t>rocky littoral</a:t>
            </a:r>
            <a:endParaRPr lang="ru-RU" sz="1300" dirty="0"/>
          </a:p>
        </p:txBody>
      </p:sp>
      <p:sp>
        <p:nvSpPr>
          <p:cNvPr id="14" name="Прямоугольник 13"/>
          <p:cNvSpPr/>
          <p:nvPr/>
        </p:nvSpPr>
        <p:spPr>
          <a:xfrm>
            <a:off x="7351152" y="1702418"/>
            <a:ext cx="772328" cy="381386"/>
          </a:xfrm>
          <a:prstGeom prst="rect">
            <a:avLst/>
          </a:prstGeom>
        </p:spPr>
        <p:txBody>
          <a:bodyPr wrap="square">
            <a:spAutoFit/>
          </a:bodyPr>
          <a:lstStyle/>
          <a:p>
            <a:pPr algn="ctr">
              <a:lnSpc>
                <a:spcPct val="70000"/>
              </a:lnSpc>
            </a:pPr>
            <a:r>
              <a:rPr lang="en-US" sz="1300" dirty="0"/>
              <a:t>k</a:t>
            </a:r>
            <a:r>
              <a:rPr lang="en-US" sz="1300" dirty="0" smtClean="0"/>
              <a:t>elp</a:t>
            </a:r>
          </a:p>
          <a:p>
            <a:pPr algn="ctr">
              <a:lnSpc>
                <a:spcPct val="70000"/>
              </a:lnSpc>
            </a:pPr>
            <a:r>
              <a:rPr lang="en-US" sz="1300" dirty="0" smtClean="0"/>
              <a:t>forests</a:t>
            </a:r>
            <a:endParaRPr lang="ru-RU" sz="1300" dirty="0"/>
          </a:p>
        </p:txBody>
      </p:sp>
      <p:sp>
        <p:nvSpPr>
          <p:cNvPr id="3" name="Прямоугольник 2"/>
          <p:cNvSpPr/>
          <p:nvPr/>
        </p:nvSpPr>
        <p:spPr>
          <a:xfrm>
            <a:off x="-6416" y="4859758"/>
            <a:ext cx="12276499" cy="707886"/>
          </a:xfrm>
          <a:prstGeom prst="rect">
            <a:avLst/>
          </a:prstGeom>
        </p:spPr>
        <p:txBody>
          <a:bodyPr wrap="square">
            <a:spAutoFit/>
          </a:bodyPr>
          <a:lstStyle/>
          <a:p>
            <a:r>
              <a:rPr lang="ru-RU" sz="1000" b="1" dirty="0" smtClean="0">
                <a:solidFill>
                  <a:srgbClr val="000000"/>
                </a:solidFill>
                <a:latin typeface="Calibri" panose="020F0502020204030204" pitchFamily="34" charset="0"/>
              </a:rPr>
              <a:t>ПП: </a:t>
            </a:r>
            <a:r>
              <a:rPr lang="en-US" sz="1000" b="1" dirty="0" smtClean="0">
                <a:solidFill>
                  <a:srgbClr val="000000"/>
                </a:solidFill>
                <a:latin typeface="Calibri" panose="020F0502020204030204" pitchFamily="34" charset="0"/>
              </a:rPr>
              <a:t>Fig</a:t>
            </a:r>
            <a:r>
              <a:rPr lang="en-US" sz="1000" b="1" dirty="0">
                <a:solidFill>
                  <a:srgbClr val="000000"/>
                </a:solidFill>
                <a:latin typeface="Calibri" panose="020F0502020204030204" pitchFamily="34" charset="0"/>
              </a:rPr>
              <a:t>. Correspondence Analysis (CA) plot based on demographic characteristics of mussel settlements in all surveys (data for the same settlements for different years are considered independently).</a:t>
            </a:r>
            <a:r>
              <a:rPr lang="en-US" sz="1000" dirty="0">
                <a:solidFill>
                  <a:srgbClr val="000000"/>
                </a:solidFill>
                <a:latin typeface="Calibri" panose="020F0502020204030204" pitchFamily="34" charset="0"/>
              </a:rPr>
              <a:t> </a:t>
            </a:r>
            <a:r>
              <a:rPr lang="en-US" sz="1000" dirty="0">
                <a:solidFill>
                  <a:srgbClr val="FF0000"/>
                </a:solidFill>
                <a:latin typeface="Calibri" panose="020F0502020204030204" pitchFamily="34" charset="0"/>
              </a:rPr>
              <a:t>CA1 explains ??%, CA2 - ??% of variance. </a:t>
            </a:r>
            <a:r>
              <a:rPr lang="en-US" sz="1000" dirty="0">
                <a:solidFill>
                  <a:srgbClr val="000000"/>
                </a:solidFill>
                <a:latin typeface="Calibri" panose="020F0502020204030204" pitchFamily="34" charset="0"/>
              </a:rPr>
              <a:t>(A) Original plot, signs are settlements, settlements from different habitats are depicted as on Fig. ?; ordination of demographic characteristics is shown by abbreviated names. B-F. Graphs identical to that on (A), but some of the points are hidden to show temporal changes in the settlements from certain habitats (B – Rocky littoral, C - Kelp forests, D – littoral sandbanks, E – sublittoral part of mussel bed, F - littoral part of mussel bed). The intensity of the color fill reflects the time period of sampling. The arrows on ?. show temporal changes in BS+05 studied in 2005, 2009, 2010, 2012,  and 2018. /(The arrows indicate temporal changes in the settlements studied more than twice).</a:t>
            </a:r>
            <a:endParaRPr lang="ru-RU" sz="1000" dirty="0"/>
          </a:p>
        </p:txBody>
      </p:sp>
    </p:spTree>
    <p:extLst>
      <p:ext uri="{BB962C8B-B14F-4D97-AF65-F5344CB8AC3E}">
        <p14:creationId xmlns:p14="http://schemas.microsoft.com/office/powerpoint/2010/main" val="322203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95004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254</Words>
  <Application>Microsoft Office PowerPoint</Application>
  <PresentationFormat>Широкоэкранный</PresentationFormat>
  <Paragraphs>53</Paragraphs>
  <Slides>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vt:i4>
      </vt:variant>
    </vt:vector>
  </HeadingPairs>
  <TitlesOfParts>
    <vt:vector size="8" baseType="lpstr">
      <vt:lpstr>Arial</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Марченко Юлия Тиграновна</dc:creator>
  <cp:lastModifiedBy>Марченко Юлия Тиграновна</cp:lastModifiedBy>
  <cp:revision>16</cp:revision>
  <dcterms:created xsi:type="dcterms:W3CDTF">2022-01-28T09:47:53Z</dcterms:created>
  <dcterms:modified xsi:type="dcterms:W3CDTF">2022-02-03T13:49:47Z</dcterms:modified>
</cp:coreProperties>
</file>