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00965" y="575310"/>
            <a:ext cx="5710555" cy="5156200"/>
            <a:chOff x="159" y="906"/>
            <a:chExt cx="8993" cy="8120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1170" y="906"/>
              <a:ext cx="7983" cy="8120"/>
              <a:chOff x="1170" y="906"/>
              <a:chExt cx="7983" cy="8120"/>
            </a:xfrm>
          </p:grpSpPr>
          <p:pic>
            <p:nvPicPr>
              <p:cNvPr id="3" name="Изображение 2"/>
              <p:cNvPicPr/>
              <p:nvPr/>
            </p:nvPicPr>
            <p:blipFill>
              <a:blip r:embed="rId1"/>
              <a:srcRect l="48859"/>
              <a:stretch>
                <a:fillRect/>
              </a:stretch>
            </p:blipFill>
            <p:spPr>
              <a:xfrm>
                <a:off x="2659" y="2530"/>
                <a:ext cx="3743" cy="3355"/>
              </a:xfrm>
              <a:prstGeom prst="rect">
                <a:avLst/>
              </a:prstGeom>
            </p:spPr>
          </p:pic>
          <p:sp>
            <p:nvSpPr>
              <p:cNvPr id="4" name="Текстовое поле 3"/>
              <p:cNvSpPr txBox="1"/>
              <p:nvPr/>
            </p:nvSpPr>
            <p:spPr>
              <a:xfrm>
                <a:off x="1170" y="90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ru-RU" altLang="en-US" b="1"/>
                  <a:t>Биотоп: Отдельная мидия</a:t>
                </a:r>
                <a:endParaRPr lang="ru-RU" altLang="en-US" b="1"/>
              </a:p>
            </p:txBody>
          </p:sp>
          <p:pic>
            <p:nvPicPr>
              <p:cNvPr id="6" name="Изображение 5"/>
              <p:cNvPicPr/>
              <p:nvPr/>
            </p:nvPicPr>
            <p:blipFill>
              <a:blip r:embed="rId1"/>
              <a:srcRect l="-396" r="75612"/>
              <a:stretch>
                <a:fillRect/>
              </a:stretch>
            </p:blipFill>
            <p:spPr>
              <a:xfrm rot="5400000">
                <a:off x="3463" y="5114"/>
                <a:ext cx="1814" cy="3355"/>
              </a:xfrm>
              <a:prstGeom prst="rect">
                <a:avLst/>
              </a:prstGeom>
            </p:spPr>
          </p:pic>
          <p:cxnSp>
            <p:nvCxnSpPr>
              <p:cNvPr id="7" name="Прямая со стрелкой 6"/>
              <p:cNvCxnSpPr/>
              <p:nvPr/>
            </p:nvCxnSpPr>
            <p:spPr>
              <a:xfrm>
                <a:off x="2816" y="7674"/>
                <a:ext cx="2768" cy="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" name="Прямое соединение 8"/>
              <p:cNvCxnSpPr/>
              <p:nvPr/>
            </p:nvCxnSpPr>
            <p:spPr>
              <a:xfrm>
                <a:off x="2800" y="6305"/>
                <a:ext cx="16" cy="1457"/>
              </a:xfrm>
              <a:prstGeom prst="line">
                <a:avLst/>
              </a:prstGeom>
              <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</a:gra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" name="Прямое соединение 9"/>
              <p:cNvCxnSpPr/>
              <p:nvPr/>
            </p:nvCxnSpPr>
            <p:spPr>
              <a:xfrm>
                <a:off x="5591" y="6379"/>
                <a:ext cx="16" cy="1457"/>
              </a:xfrm>
              <a:prstGeom prst="line">
                <a:avLst/>
              </a:prstGeom>
              <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</a:gra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Прямое соединение 10"/>
              <p:cNvCxnSpPr/>
              <p:nvPr/>
            </p:nvCxnSpPr>
            <p:spPr>
              <a:xfrm>
                <a:off x="5991" y="6379"/>
                <a:ext cx="16" cy="1457"/>
              </a:xfrm>
              <a:prstGeom prst="line">
                <a:avLst/>
              </a:prstGeom>
              <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</a:gra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 flipV="1">
                <a:off x="5584" y="7868"/>
                <a:ext cx="453" cy="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3" name="Текстовое поле 12"/>
              <p:cNvSpPr txBox="1"/>
              <p:nvPr/>
            </p:nvSpPr>
            <p:spPr>
              <a:xfrm>
                <a:off x="1480" y="8010"/>
                <a:ext cx="312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ru-RU" altLang="en-US"/>
                  <a:t>Размер за все предыдущие годы</a:t>
                </a:r>
                <a:endParaRPr lang="ru-RU" altLang="en-US"/>
              </a:p>
            </p:txBody>
          </p:sp>
          <p:sp>
            <p:nvSpPr>
              <p:cNvPr id="14" name="Текстовое поле 13"/>
              <p:cNvSpPr txBox="1"/>
              <p:nvPr/>
            </p:nvSpPr>
            <p:spPr>
              <a:xfrm>
                <a:off x="5607" y="8003"/>
                <a:ext cx="2891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ru-RU" altLang="en-US"/>
                  <a:t>Прирост за текущий год</a:t>
                </a:r>
                <a:endParaRPr lang="ru-RU" altLang="en-US"/>
              </a:p>
            </p:txBody>
          </p:sp>
          <p:sp>
            <p:nvSpPr>
              <p:cNvPr id="15" name="Текстовое поле 14"/>
              <p:cNvSpPr txBox="1"/>
              <p:nvPr/>
            </p:nvSpPr>
            <p:spPr>
              <a:xfrm>
                <a:off x="1945" y="1950"/>
                <a:ext cx="48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i="1"/>
                  <a:t>BTN1 </a:t>
                </a:r>
                <a:r>
                  <a:rPr lang="en-US" altLang="en-US"/>
                  <a:t>VS </a:t>
                </a:r>
                <a:r>
                  <a:rPr lang="en-US" altLang="en-US" i="1"/>
                  <a:t>BTN2</a:t>
                </a:r>
                <a:r>
                  <a:rPr lang="en-US" altLang="en-US"/>
                  <a:t> VS </a:t>
                </a:r>
                <a:r>
                  <a:rPr lang="ru-RU" altLang="en-US"/>
                  <a:t>Здоровая</a:t>
                </a:r>
                <a:endParaRPr lang="ru-RU" altLang="en-US"/>
              </a:p>
            </p:txBody>
          </p:sp>
          <p:sp>
            <p:nvSpPr>
              <p:cNvPr id="16" name="Текстовое поле 15"/>
              <p:cNvSpPr txBox="1"/>
              <p:nvPr/>
            </p:nvSpPr>
            <p:spPr>
              <a:xfrm>
                <a:off x="6263" y="4120"/>
                <a:ext cx="2891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ru-RU"/>
                  <a:t>Доля </a:t>
                </a:r>
                <a:r>
                  <a:rPr lang="en-US" altLang="en-US"/>
                  <a:t>Анеуплоид</a:t>
                </a:r>
                <a:r>
                  <a:rPr lang="ru-RU" altLang="en-US"/>
                  <a:t>ных клеток в гемолимфе</a:t>
                </a:r>
                <a:endParaRPr lang="ru-RU" altLang="en-US"/>
              </a:p>
            </p:txBody>
          </p:sp>
        </p:grpSp>
        <p:sp>
          <p:nvSpPr>
            <p:cNvPr id="17" name="Текстовое поле 16"/>
            <p:cNvSpPr txBox="1"/>
            <p:nvPr/>
          </p:nvSpPr>
          <p:spPr>
            <a:xfrm>
              <a:off x="159" y="4120"/>
              <a:ext cx="313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/>
                <a:t>Половая система:</a:t>
              </a:r>
              <a:endParaRPr lang="ru-RU" altLang="en-US"/>
            </a:p>
            <a:p>
              <a:pPr algn="ctr"/>
              <a:r>
                <a:rPr lang="ru-RU" altLang="en-US"/>
                <a:t>Самец </a:t>
              </a:r>
              <a:r>
                <a:rPr lang="en-US" altLang="en-US"/>
                <a:t>vs </a:t>
              </a:r>
              <a:r>
                <a:rPr lang="ru-RU" altLang="en-US"/>
                <a:t>Самка </a:t>
              </a:r>
              <a:r>
                <a:rPr lang="en-US" altLang="en-US"/>
                <a:t>vs </a:t>
              </a:r>
              <a:r>
                <a:rPr lang="ru-RU" altLang="en-US"/>
                <a:t>гаметы  не  выражены</a:t>
              </a:r>
              <a:endParaRPr lang="ru-RU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Группа 7"/>
          <p:cNvGrpSpPr/>
          <p:nvPr/>
        </p:nvGrpSpPr>
        <p:grpSpPr>
          <a:xfrm>
            <a:off x="187325" y="638175"/>
            <a:ext cx="11783695" cy="4706620"/>
            <a:chOff x="295" y="1005"/>
            <a:chExt cx="18557" cy="7412"/>
          </a:xfrm>
        </p:grpSpPr>
        <p:pic>
          <p:nvPicPr>
            <p:cNvPr id="4" name="Изображение 3" descr="IMG_20230703_133711"/>
            <p:cNvPicPr>
              <a:picLocks noChangeAspect="1"/>
            </p:cNvPicPr>
            <p:nvPr/>
          </p:nvPicPr>
          <p:blipFill>
            <a:blip r:embed="rId1"/>
            <a:srcRect l="16007" t="11185" r="11382" b="8380"/>
            <a:stretch>
              <a:fillRect/>
            </a:stretch>
          </p:blipFill>
          <p:spPr>
            <a:xfrm>
              <a:off x="4164" y="1783"/>
              <a:ext cx="7986" cy="6635"/>
            </a:xfrm>
            <a:prstGeom prst="rect">
              <a:avLst/>
            </a:prstGeom>
          </p:spPr>
        </p:pic>
        <p:sp>
          <p:nvSpPr>
            <p:cNvPr id="5" name="Текстовое поле 4"/>
            <p:cNvSpPr txBox="1"/>
            <p:nvPr/>
          </p:nvSpPr>
          <p:spPr>
            <a:xfrm>
              <a:off x="6400" y="1005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 b="1"/>
                <a:t>Биотоп: Поселение мидий</a:t>
              </a:r>
              <a:endParaRPr lang="ru-RU" altLang="en-US" b="1"/>
            </a:p>
          </p:txBody>
        </p:sp>
        <p:sp>
          <p:nvSpPr>
            <p:cNvPr id="6" name="Текстовое поле 5"/>
            <p:cNvSpPr txBox="1"/>
            <p:nvPr/>
          </p:nvSpPr>
          <p:spPr>
            <a:xfrm>
              <a:off x="295" y="1711"/>
              <a:ext cx="387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b="1"/>
                <a:t>Паразит:</a:t>
              </a:r>
              <a:endParaRPr lang="ru-RU" altLang="en-US" b="1"/>
            </a:p>
            <a:p>
              <a:r>
                <a:rPr lang="ru-RU" altLang="en-US"/>
                <a:t>Экстенсивность инвазии </a:t>
              </a:r>
              <a:r>
                <a:rPr lang="en-US" altLang="en-US"/>
                <a:t>BTN1 </a:t>
              </a:r>
              <a:r>
                <a:rPr lang="ru-RU" altLang="en-US"/>
                <a:t>и </a:t>
              </a:r>
              <a:r>
                <a:rPr lang="en-US" altLang="en-US"/>
                <a:t>BTN2</a:t>
              </a:r>
              <a:endParaRPr lang="en-US" altLang="en-US"/>
            </a:p>
          </p:txBody>
        </p:sp>
        <p:sp>
          <p:nvSpPr>
            <p:cNvPr id="7" name="Текстовое поле 6"/>
            <p:cNvSpPr txBox="1"/>
            <p:nvPr/>
          </p:nvSpPr>
          <p:spPr>
            <a:xfrm>
              <a:off x="12548" y="1711"/>
              <a:ext cx="6305" cy="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b="1"/>
                <a:t>Параметры биотопа (предикторы):</a:t>
              </a:r>
              <a:endParaRPr lang="ru-RU" altLang="en-US" b="1"/>
            </a:p>
            <a:p>
              <a:r>
                <a:rPr lang="ru-RU" altLang="en-US" i="1"/>
                <a:t>Биотические:</a:t>
              </a:r>
              <a:endParaRPr lang="ru-RU" alt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altLang="en-US"/>
                <a:t>Плотность поселения (локальная)</a:t>
              </a:r>
              <a:endParaRPr lang="ru-RU" alt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altLang="en-US"/>
                <a:t>Обилие в пределах локации (проективное покрытие)</a:t>
              </a:r>
              <a:endParaRPr lang="ru-RU" alt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altLang="en-US"/>
                <a:t>Размерная структура поселения</a:t>
              </a:r>
              <a:endParaRPr lang="ru-RU" alt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/>
                <a:t>OGP</a:t>
              </a:r>
              <a:endParaRPr lang="en-US" altLang="en-US"/>
            </a:p>
            <a:p>
              <a:endParaRPr lang="en-US" altLang="en-US"/>
            </a:p>
            <a:p>
              <a:r>
                <a:rPr lang="ru-RU" altLang="en-US" i="1"/>
                <a:t>Абиотические</a:t>
              </a:r>
              <a:r>
                <a:rPr lang="ru-RU" altLang="en-US"/>
                <a:t>:</a:t>
              </a:r>
              <a:endParaRPr lang="ru-RU" alt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altLang="en-US"/>
                <a:t>Соленость (почти нет вариации)</a:t>
              </a:r>
              <a:endParaRPr lang="ru-RU" alt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altLang="en-US"/>
                <a:t>Потенциальная прибойность (</a:t>
              </a:r>
              <a:r>
                <a:rPr lang="en-US" altLang="en-US"/>
                <a:t>Fetch)</a:t>
              </a:r>
              <a:endParaRPr lang="en-US" alt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altLang="en-US"/>
                <a:t>Расстояне вдоль береговой линии от порта в г.Магадан</a:t>
              </a:r>
              <a:endParaRPr lang="en-US" altLang="en-US"/>
            </a:p>
            <a:p>
              <a:endParaRPr lang="ru-RU" altLang="en-US"/>
            </a:p>
            <a:p>
              <a:r>
                <a:rPr lang="ru-RU" altLang="en-US"/>
                <a:t> </a:t>
              </a:r>
              <a:endParaRPr lang="ru-RU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WPS Presentation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google1599737165</cp:lastModifiedBy>
  <cp:revision>2</cp:revision>
  <dcterms:created xsi:type="dcterms:W3CDTF">2025-01-09T15:45:57Z</dcterms:created>
  <dcterms:modified xsi:type="dcterms:W3CDTF">2025-01-11T06:23:54Z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1049-12.2.0.19307</vt:lpwstr>
  </property>
  <property fmtid="{D5CDD505-2E9C-101B-9397-08002B2CF9AE}" pid="3" name="ICV">
    <vt:lpwstr>74D230E2D33E4662BA23F15AEAD59AEE_11</vt:lpwstr>
  </property>
</Properties>
</file>