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М" initials="В" lastIdx="2" clrIdx="0">
    <p:extLst>
      <p:ext uri="{19B8F6BF-5375-455C-9EA6-DF929625EA0E}">
        <p15:presenceInfo xmlns:p15="http://schemas.microsoft.com/office/powerpoint/2012/main" userId="В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57489-4191-407B-9B05-8D4EDEAC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4D3E4A-EE34-45C7-9C46-22D8F5C8E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F8A2F-E940-4AE1-B6A0-1DB95702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FE77C-0E52-4665-B42D-65D2DD8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A6B9-6AA5-450A-BBCE-D15AC14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85965-12B8-4965-8DEF-8B87EC27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7C022-A675-4300-AADC-3B64077F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9E653-4A9B-46E9-8FCA-8361CAC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CE8A1-1FA0-4668-874E-CBECDE5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03112-9756-4F0B-940A-8675A67E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D5C30-5636-485D-AB61-093EB5AC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64EC07-A6B5-4BB2-B491-E365608F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07E76-C8D8-45F0-B759-FF76D21D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3A9C5-982A-4509-A806-44ECE42E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C3DBD-7C7C-4346-B6C4-DE5D1BF4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4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73368-7197-41C4-801E-4C760A35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A845A-893E-412A-B03C-D6AEC521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DFFAD-A2B8-417A-8D96-4CB064D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33345-A968-4E28-9322-4123480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D8840-E02D-427B-8697-C196C96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08A79-9E28-4CAE-BF2B-71C3E08D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8F5692-7B6C-4E7A-9C33-51E744CE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63464-6DA9-41A0-AC23-D13AA062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2FD57-B260-46FC-A5D0-3D8E2B2E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BFBDC-FA73-454A-BBF9-7D3A2126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415C-2C80-4A22-A4C3-9EC60EC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5D837-3C0C-4AE6-ACB2-C7291C444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1659A-D661-409F-BC77-521B9202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BC73BD-8C8F-45A1-88E7-CA07B564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D8ACE-1822-4708-9A11-12CECBD7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D3097-BD23-4BF7-A930-C87C6397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1CAD4-6549-4984-9DC8-66E92765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5D56F-3873-4C61-9DF9-1A0087DB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3C8A99-AC17-4C45-9392-05614DD2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9BA74-85BE-49D7-AFDF-D7A19910D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7BB435-A654-49C4-9EEF-E52FBD214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ED2545-2419-4A88-A187-BC971D9C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50AFC0-B1AC-445D-A7AB-F4F5B22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4991C9-C15D-493F-88DC-D9DF0FD5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20E9E-AD99-4777-83EB-EF722FD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84D595-2EB0-4558-9A7A-3BDC6730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2E7260-03FA-4AD4-9430-990E1C9A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BE9358-2DDF-47C3-B4BF-271B0618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DA3FE9-399F-4855-8FF1-CFC5DF4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4D422E-D27C-4B2B-BB38-450F2A07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7D43EF-E13C-4E56-8FD7-94A0CD5F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1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3DDF0-2462-47C0-A3AB-F33C49A6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CB5AF-DB25-412E-90D4-D47387C9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CC6C22-772B-4571-871F-A5D8EEB6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3EC7F7-CB12-44BF-B83E-A7D43602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DFB521-6139-48F7-9389-3814339C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683A5-416C-4373-B7ED-A81262E6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CCD33-8955-4FFD-A1A6-C6F661B0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D7D502-CDD5-45C0-80ED-81D5B6F30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08426-7E87-4A21-B2AE-5DBD860C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DBF0C-67ED-44E0-8483-89EA1154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EA789-1A18-4B34-8F9E-848D46E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6A922C-F909-49EA-940A-F00C0E1A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8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3130-945B-497B-8527-22B1514F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1A137-510A-4FD2-8C78-0F539299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A24D5-B6AF-4211-A68B-C5E53976C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4BDC-29FB-4C1A-80C1-4B074F736444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A7456-2B5D-4FF9-B12A-74A526AB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00A0C-CD76-43D5-99B4-11EAD3B8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4A4E-7054-43CD-A5CB-3BA2B460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0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9ABB544-4FA0-4BD2-B24D-2378D54F6798}"/>
              </a:ext>
            </a:extLst>
          </p:cNvPr>
          <p:cNvGrpSpPr/>
          <p:nvPr/>
        </p:nvGrpSpPr>
        <p:grpSpPr>
          <a:xfrm>
            <a:off x="469901" y="303953"/>
            <a:ext cx="10542695" cy="4376871"/>
            <a:chOff x="469901" y="303953"/>
            <a:chExt cx="10542695" cy="437687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668A727-FCBD-4EEF-9303-F0686D61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396" y="466964"/>
              <a:ext cx="5791200" cy="4213860"/>
            </a:xfrm>
            <a:prstGeom prst="rect">
              <a:avLst/>
            </a:prstGeom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3A9A4B2-4BD5-43D8-81A2-93DACD74717F}"/>
                </a:ext>
              </a:extLst>
            </p:cNvPr>
            <p:cNvGrpSpPr/>
            <p:nvPr/>
          </p:nvGrpSpPr>
          <p:grpSpPr>
            <a:xfrm>
              <a:off x="469901" y="708262"/>
              <a:ext cx="4751495" cy="3771901"/>
              <a:chOff x="6193368" y="680719"/>
              <a:chExt cx="4751495" cy="377190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49E37D0-3E14-478D-B6A6-D03C0112B2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21"/>
              <a:stretch/>
            </p:blipFill>
            <p:spPr bwMode="auto">
              <a:xfrm>
                <a:off x="6193368" y="680719"/>
                <a:ext cx="4751495" cy="3771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BE99F9D-D2BE-458F-94C1-EAFD0AB37D42}"/>
                  </a:ext>
                </a:extLst>
              </p:cNvPr>
              <p:cNvSpPr/>
              <p:nvPr/>
            </p:nvSpPr>
            <p:spPr>
              <a:xfrm>
                <a:off x="6527800" y="2566669"/>
                <a:ext cx="901700" cy="8623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0365AC9C-6B34-439D-8BF5-47B59D034EB2}"/>
                  </a:ext>
                </a:extLst>
              </p:cNvPr>
              <p:cNvSpPr/>
              <p:nvPr/>
            </p:nvSpPr>
            <p:spPr>
              <a:xfrm>
                <a:off x="8381999" y="1384301"/>
                <a:ext cx="2489201" cy="2324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304F78-25AE-4DCE-9BA9-A8D79039C2D4}"/>
                  </a:ext>
                </a:extLst>
              </p:cNvPr>
              <p:cNvSpPr txBox="1"/>
              <p:nvPr/>
            </p:nvSpPr>
            <p:spPr>
              <a:xfrm>
                <a:off x="8731669" y="1823707"/>
                <a:ext cx="777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err="1"/>
                  <a:t>Сабетта</a:t>
                </a:r>
                <a:endParaRPr lang="ru-RU" sz="1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C40CFE-0902-4F5B-98F8-6A7DA6ED1C74}"/>
                  </a:ext>
                </a:extLst>
              </p:cNvPr>
              <p:cNvSpPr txBox="1"/>
              <p:nvPr/>
            </p:nvSpPr>
            <p:spPr>
              <a:xfrm>
                <a:off x="9427800" y="2392462"/>
                <a:ext cx="1101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Терминал </a:t>
                </a:r>
              </a:p>
              <a:p>
                <a:r>
                  <a:rPr lang="ru-RU" sz="1400" dirty="0"/>
                  <a:t>«Утренний»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CF5FC2-7D41-4840-8E5E-65D3DFD1412B}"/>
                </a:ext>
              </a:extLst>
            </p:cNvPr>
            <p:cNvSpPr txBox="1"/>
            <p:nvPr/>
          </p:nvSpPr>
          <p:spPr>
            <a:xfrm>
              <a:off x="601133" y="303953"/>
              <a:ext cx="454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Обская губа и точки потенциального </a:t>
              </a:r>
            </a:p>
            <a:p>
              <a:pPr algn="ctr"/>
              <a:r>
                <a:rPr lang="ru-RU" dirty="0"/>
                <a:t>заноса чужеродных видов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3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76607C25-BB85-46DE-B540-E9ED7C17B0C3}"/>
              </a:ext>
            </a:extLst>
          </p:cNvPr>
          <p:cNvGrpSpPr/>
          <p:nvPr/>
        </p:nvGrpSpPr>
        <p:grpSpPr>
          <a:xfrm>
            <a:off x="85852" y="-246888"/>
            <a:ext cx="11091672" cy="7104888"/>
            <a:chOff x="73152" y="-246888"/>
            <a:chExt cx="11091672" cy="7104888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67DC370-50EE-402A-9149-F9F587EF38C8}"/>
                </a:ext>
              </a:extLst>
            </p:cNvPr>
            <p:cNvSpPr/>
            <p:nvPr/>
          </p:nvSpPr>
          <p:spPr>
            <a:xfrm>
              <a:off x="73152" y="0"/>
              <a:ext cx="9180576" cy="671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5125A465-2601-4275-B4E7-1F5AFA9943C4}"/>
                </a:ext>
              </a:extLst>
            </p:cNvPr>
            <p:cNvGrpSpPr/>
            <p:nvPr/>
          </p:nvGrpSpPr>
          <p:grpSpPr>
            <a:xfrm>
              <a:off x="778933" y="0"/>
              <a:ext cx="8699500" cy="6718300"/>
              <a:chOff x="778933" y="0"/>
              <a:chExt cx="8699500" cy="671830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14BD0254-03D4-4E6D-9712-D80428E55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40"/>
              <a:stretch/>
            </p:blipFill>
            <p:spPr bwMode="auto">
              <a:xfrm>
                <a:off x="1295400" y="0"/>
                <a:ext cx="3725333" cy="646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728EB737-2EAB-41A5-83ED-83279D5175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5"/>
              <a:stretch/>
            </p:blipFill>
            <p:spPr bwMode="auto">
              <a:xfrm>
                <a:off x="5020733" y="0"/>
                <a:ext cx="3725334" cy="646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CCD9EC2-2A98-4B9D-8A6C-5201CE7F4D64}"/>
                  </a:ext>
                </a:extLst>
              </p:cNvPr>
              <p:cNvSpPr/>
              <p:nvPr/>
            </p:nvSpPr>
            <p:spPr>
              <a:xfrm>
                <a:off x="1295400" y="0"/>
                <a:ext cx="215900" cy="5753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A78C8D2-E8EE-4352-B9C2-3A3451DDD8FC}"/>
                  </a:ext>
                </a:extLst>
              </p:cNvPr>
              <p:cNvSpPr/>
              <p:nvPr/>
            </p:nvSpPr>
            <p:spPr>
              <a:xfrm>
                <a:off x="1403350" y="5245100"/>
                <a:ext cx="6692900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66B4C00-2681-4C79-B03B-69D1958C5ACE}"/>
                  </a:ext>
                </a:extLst>
              </p:cNvPr>
              <p:cNvSpPr/>
              <p:nvPr/>
            </p:nvSpPr>
            <p:spPr>
              <a:xfrm>
                <a:off x="5044531" y="0"/>
                <a:ext cx="166100" cy="5626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8B6705-B12D-4D92-8659-F001207133E8}"/>
                  </a:ext>
                </a:extLst>
              </p:cNvPr>
              <p:cNvSpPr/>
              <p:nvPr/>
            </p:nvSpPr>
            <p:spPr>
              <a:xfrm>
                <a:off x="778933" y="6210300"/>
                <a:ext cx="8699500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3FD244-C3C5-40A2-A8A6-60A2046EA32B}"/>
                  </a:ext>
                </a:extLst>
              </p:cNvPr>
              <p:cNvSpPr txBox="1"/>
              <p:nvPr/>
            </p:nvSpPr>
            <p:spPr>
              <a:xfrm>
                <a:off x="1403350" y="5568434"/>
                <a:ext cx="29157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Температура поверхности воды (С</a:t>
                </a:r>
                <a:r>
                  <a:rPr lang="ru-RU" sz="1400" baseline="30000" dirty="0"/>
                  <a:t>о</a:t>
                </a:r>
                <a:r>
                  <a:rPr lang="ru-RU" sz="1400" dirty="0"/>
                  <a:t>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A407B5-BF8F-4DA8-A7CA-EAF44CBF9E72}"/>
                  </a:ext>
                </a:extLst>
              </p:cNvPr>
              <p:cNvSpPr txBox="1"/>
              <p:nvPr/>
            </p:nvSpPr>
            <p:spPr>
              <a:xfrm>
                <a:off x="5231827" y="5586968"/>
                <a:ext cx="2753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Соленость поверхности воды (%</a:t>
                </a:r>
                <a:r>
                  <a:rPr lang="ru-RU" sz="900" dirty="0"/>
                  <a:t>0</a:t>
                </a:r>
                <a:r>
                  <a:rPr lang="ru-RU" sz="1400" dirty="0"/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897EA6-5351-4B6C-9779-3CBE216C0159}"/>
                  </a:ext>
                </a:extLst>
              </p:cNvPr>
              <p:cNvSpPr txBox="1"/>
              <p:nvPr/>
            </p:nvSpPr>
            <p:spPr>
              <a:xfrm>
                <a:off x="3346450" y="6153792"/>
                <a:ext cx="8258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50" dirty="0"/>
                  <a:t>0    2   4    6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2E133-DEBA-47B1-801F-259AEBCB504B}"/>
                  </a:ext>
                </a:extLst>
              </p:cNvPr>
              <p:cNvSpPr txBox="1"/>
              <p:nvPr/>
            </p:nvSpPr>
            <p:spPr>
              <a:xfrm>
                <a:off x="7071783" y="6153792"/>
                <a:ext cx="6591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50" dirty="0"/>
                  <a:t>10 20 30</a:t>
                </a:r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59AF06D-5BCB-4C2F-BAF9-CBB3DE2FEDC8}"/>
                  </a:ext>
                </a:extLst>
              </p:cNvPr>
              <p:cNvSpPr/>
              <p:nvPr/>
            </p:nvSpPr>
            <p:spPr>
              <a:xfrm>
                <a:off x="1552575" y="10477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Зима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9B0E44B-1027-4AB2-8EFF-D66FE6FDC6E9}"/>
                  </a:ext>
                </a:extLst>
              </p:cNvPr>
              <p:cNvSpPr/>
              <p:nvPr/>
            </p:nvSpPr>
            <p:spPr>
              <a:xfrm>
                <a:off x="3286654" y="112154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Весна</a:t>
                </a: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E89AD91-B20B-4443-A322-1C451CB4F7AA}"/>
                  </a:ext>
                </a:extLst>
              </p:cNvPr>
              <p:cNvSpPr/>
              <p:nvPr/>
            </p:nvSpPr>
            <p:spPr>
              <a:xfrm>
                <a:off x="1552575" y="271462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Лето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8425CFB-F55A-4DB0-9FCF-7E93141C2636}"/>
                  </a:ext>
                </a:extLst>
              </p:cNvPr>
              <p:cNvSpPr/>
              <p:nvPr/>
            </p:nvSpPr>
            <p:spPr>
              <a:xfrm>
                <a:off x="3296178" y="271462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Осень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FB466BE-8D60-4451-B08A-EEDDA5886B45}"/>
                  </a:ext>
                </a:extLst>
              </p:cNvPr>
              <p:cNvSpPr/>
              <p:nvPr/>
            </p:nvSpPr>
            <p:spPr>
              <a:xfrm>
                <a:off x="5277802" y="10477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Зима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6B83B69-5DE1-417F-86FC-4C3F9DEA0082}"/>
                  </a:ext>
                </a:extLst>
              </p:cNvPr>
              <p:cNvSpPr/>
              <p:nvPr/>
            </p:nvSpPr>
            <p:spPr>
              <a:xfrm>
                <a:off x="7011881" y="112154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Весна</a:t>
                </a: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92FADEF-E5D0-4E68-83AF-B797B915B02B}"/>
                  </a:ext>
                </a:extLst>
              </p:cNvPr>
              <p:cNvSpPr/>
              <p:nvPr/>
            </p:nvSpPr>
            <p:spPr>
              <a:xfrm>
                <a:off x="5277802" y="271462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Лето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CA74B83-0D3F-4B06-8EB4-A44AD1ADFA5F}"/>
                  </a:ext>
                </a:extLst>
              </p:cNvPr>
              <p:cNvSpPr/>
              <p:nvPr/>
            </p:nvSpPr>
            <p:spPr>
              <a:xfrm>
                <a:off x="7011880" y="2714625"/>
                <a:ext cx="1675257" cy="323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Осень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A34BF3-89EE-48D3-8216-6F3F0D09CEF5}"/>
                  </a:ext>
                </a:extLst>
              </p:cNvPr>
              <p:cNvSpPr txBox="1"/>
              <p:nvPr/>
            </p:nvSpPr>
            <p:spPr>
              <a:xfrm>
                <a:off x="1570122" y="1672650"/>
                <a:ext cx="5245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 err="1"/>
                  <a:t>Сабетта</a:t>
                </a:r>
                <a:endParaRPr lang="ru-RU" sz="1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12553-7472-4A0C-BE50-10C204D32C06}"/>
                  </a:ext>
                </a:extLst>
              </p:cNvPr>
              <p:cNvSpPr txBox="1"/>
              <p:nvPr/>
            </p:nvSpPr>
            <p:spPr>
              <a:xfrm>
                <a:off x="2512528" y="1672650"/>
                <a:ext cx="712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Терминал </a:t>
                </a:r>
              </a:p>
              <a:p>
                <a:r>
                  <a:rPr lang="ru-RU" sz="800" dirty="0"/>
                  <a:t>«Утренний»</a:t>
                </a: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7C6DD538-F42A-4983-8238-C26C1427CE25}"/>
                  </a:ext>
                </a:extLst>
              </p:cNvPr>
              <p:cNvSpPr/>
              <p:nvPr/>
            </p:nvSpPr>
            <p:spPr>
              <a:xfrm>
                <a:off x="1966913" y="1672650"/>
                <a:ext cx="60854" cy="75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09165A4-1B62-4275-8F00-8B473AED7A03}"/>
                  </a:ext>
                </a:extLst>
              </p:cNvPr>
              <p:cNvSpPr/>
              <p:nvPr/>
            </p:nvSpPr>
            <p:spPr>
              <a:xfrm>
                <a:off x="2491954" y="1797458"/>
                <a:ext cx="60854" cy="75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DAC37A9-B5C3-4F44-A0D6-1D26C1FC7B85}"/>
                </a:ext>
              </a:extLst>
            </p:cNvPr>
            <p:cNvSpPr/>
            <p:nvPr/>
          </p:nvSpPr>
          <p:spPr>
            <a:xfrm>
              <a:off x="73152" y="-246888"/>
              <a:ext cx="11091672" cy="710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5731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FEA2A4E-1E1C-4678-BCF2-7A4F688FCF5A}"/>
              </a:ext>
            </a:extLst>
          </p:cNvPr>
          <p:cNvGrpSpPr/>
          <p:nvPr/>
        </p:nvGrpSpPr>
        <p:grpSpPr>
          <a:xfrm>
            <a:off x="2895576" y="1142983"/>
            <a:ext cx="6400847" cy="4572033"/>
            <a:chOff x="2895576" y="1142983"/>
            <a:chExt cx="6400847" cy="457203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4175D7A-8599-46CD-BB68-D2F21166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76" y="1142983"/>
              <a:ext cx="6400847" cy="4572033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46C3BF4-446C-4658-858C-C2D3D5924590}"/>
                </a:ext>
              </a:extLst>
            </p:cNvPr>
            <p:cNvSpPr/>
            <p:nvPr/>
          </p:nvSpPr>
          <p:spPr>
            <a:xfrm>
              <a:off x="3327928" y="1209675"/>
              <a:ext cx="1910822" cy="212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Аборигенные виды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4F1F0C9-B6A1-4CA2-9397-1866C2ADCC36}"/>
                </a:ext>
              </a:extLst>
            </p:cNvPr>
            <p:cNvSpPr/>
            <p:nvPr/>
          </p:nvSpPr>
          <p:spPr>
            <a:xfrm>
              <a:off x="5314950" y="1209675"/>
              <a:ext cx="1910822" cy="212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Потенциальные вселенцы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860AAE8-B3F1-4B05-812F-9E01BEFA4830}"/>
                </a:ext>
              </a:extLst>
            </p:cNvPr>
            <p:cNvSpPr/>
            <p:nvPr/>
          </p:nvSpPr>
          <p:spPr>
            <a:xfrm>
              <a:off x="7301972" y="1209674"/>
              <a:ext cx="1910822" cy="212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ДНК в балластных водах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60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53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ВМ</dc:creator>
  <cp:lastModifiedBy>ВМ</cp:lastModifiedBy>
  <cp:revision>7</cp:revision>
  <dcterms:created xsi:type="dcterms:W3CDTF">2025-02-06T11:01:35Z</dcterms:created>
  <dcterms:modified xsi:type="dcterms:W3CDTF">2025-02-06T22:08:23Z</dcterms:modified>
</cp:coreProperties>
</file>