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9" r:id="rId3"/>
    <p:sldId id="257" r:id="rId4"/>
    <p:sldId id="256" r:id="rId5"/>
    <p:sldId id="258" r:id="rId6"/>
    <p:sldId id="259" r:id="rId7"/>
    <p:sldId id="260" r:id="rId8"/>
    <p:sldId id="261" r:id="rId9"/>
    <p:sldId id="325" r:id="rId10"/>
    <p:sldId id="328" r:id="rId11"/>
    <p:sldId id="33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FF"/>
    <a:srgbClr val="B3804D"/>
    <a:srgbClr val="009696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5EBD-1D65-460B-9A97-CDD2B0D80E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4559-F745-4D6C-BF87-9A3BA8AF88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5EBD-1D65-460B-9A97-CDD2B0D80E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4559-F745-4D6C-BF87-9A3BA8AF88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5EBD-1D65-460B-9A97-CDD2B0D80E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4559-F745-4D6C-BF87-9A3BA8AF88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5EBD-1D65-460B-9A97-CDD2B0D80E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4559-F745-4D6C-BF87-9A3BA8AF88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5EBD-1D65-460B-9A97-CDD2B0D80E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4559-F745-4D6C-BF87-9A3BA8AF88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5EBD-1D65-460B-9A97-CDD2B0D80E2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4559-F745-4D6C-BF87-9A3BA8AF88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5EBD-1D65-460B-9A97-CDD2B0D80E2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4559-F745-4D6C-BF87-9A3BA8AF88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5EBD-1D65-460B-9A97-CDD2B0D80E2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4559-F745-4D6C-BF87-9A3BA8AF88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5EBD-1D65-460B-9A97-CDD2B0D80E2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4559-F745-4D6C-BF87-9A3BA8AF88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5EBD-1D65-460B-9A97-CDD2B0D80E2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4559-F745-4D6C-BF87-9A3BA8AF88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5EBD-1D65-460B-9A97-CDD2B0D80E2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4559-F745-4D6C-BF87-9A3BA8AF884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65EBD-1D65-460B-9A97-CDD2B0D80E2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A4559-F745-4D6C-BF87-9A3BA8AF884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1380" y="590550"/>
            <a:ext cx="915026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b="1" dirty="0"/>
              <a:t>Preliminary </a:t>
            </a:r>
            <a:r>
              <a:rPr lang="nb-NO" sz="2400" b="1" dirty="0" err="1"/>
              <a:t>Results</a:t>
            </a:r>
            <a:r>
              <a:rPr lang="nb-NO" sz="2400" b="1" dirty="0"/>
              <a:t> Time Series </a:t>
            </a:r>
            <a:r>
              <a:rPr lang="nb-NO" sz="2400" b="1" dirty="0" err="1"/>
              <a:t>Macrofauna</a:t>
            </a:r>
            <a:r>
              <a:rPr lang="nb-NO" sz="2400" b="1" dirty="0"/>
              <a:t> Station MR from </a:t>
            </a:r>
            <a:r>
              <a:rPr lang="nb-NO" sz="2400" b="1" dirty="0" err="1"/>
              <a:t>Rijpfjord</a:t>
            </a:r>
            <a:endParaRPr lang="nb-NO" sz="2400" b="1" dirty="0"/>
          </a:p>
          <a:p>
            <a:r>
              <a:rPr lang="nb-NO" b="1" dirty="0" err="1"/>
              <a:t>Years</a:t>
            </a:r>
            <a:r>
              <a:rPr lang="nb-NO" b="1" dirty="0"/>
              <a:t>: 2007, 2010, 2015 and 2017</a:t>
            </a:r>
            <a:endParaRPr lang="nb-NO" b="1" dirty="0"/>
          </a:p>
          <a:p>
            <a:endParaRPr lang="nb-NO" b="1" dirty="0"/>
          </a:p>
          <a:p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"/>
          <a:srcRect l="43083" t="18455" r="44167" b="11129"/>
          <a:stretch>
            <a:fillRect/>
          </a:stretch>
        </p:blipFill>
        <p:spPr>
          <a:xfrm>
            <a:off x="3043492" y="1309245"/>
            <a:ext cx="4907280" cy="554875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414682" y="4482353"/>
            <a:ext cx="681318" cy="6902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59" y="1768748"/>
            <a:ext cx="3567957" cy="40404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5101" y="2883031"/>
            <a:ext cx="340659" cy="295835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102" y="1653986"/>
            <a:ext cx="340659" cy="295835"/>
          </a:xfrm>
          <a:prstGeom prst="rect">
            <a:avLst/>
          </a:prstGeom>
          <a:solidFill>
            <a:srgbClr val="B38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5101" y="2057394"/>
            <a:ext cx="340659" cy="29583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5101" y="2474251"/>
            <a:ext cx="340659" cy="29583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8516" y="280505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2017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9853" y="161634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2007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9853" y="202064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2010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9943" y="243750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2015</a:t>
            </a:r>
            <a:endParaRPr lang="en-US" b="1" dirty="0"/>
          </a:p>
        </p:txBody>
      </p:sp>
      <p:pic>
        <p:nvPicPr>
          <p:cNvPr id="13" name="Picture 12" descr="Chart, histogram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861" y="1768748"/>
            <a:ext cx="3567958" cy="4040476"/>
          </a:xfrm>
          <a:prstGeom prst="rect">
            <a:avLst/>
          </a:prstGeom>
        </p:spPr>
      </p:pic>
      <p:pic>
        <p:nvPicPr>
          <p:cNvPr id="15" name="Picture 14" descr="Char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226" y="1768748"/>
            <a:ext cx="3567957" cy="404047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45116" y="428966"/>
            <a:ext cx="426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/>
              <a:t>CTD </a:t>
            </a:r>
            <a:r>
              <a:rPr lang="nb-NO" b="1" dirty="0" err="1"/>
              <a:t>preliminary</a:t>
            </a:r>
            <a:r>
              <a:rPr lang="nb-NO" b="1" dirty="0"/>
              <a:t> </a:t>
            </a:r>
            <a:r>
              <a:rPr lang="nb-NO" b="1" dirty="0" err="1"/>
              <a:t>results</a:t>
            </a:r>
            <a:r>
              <a:rPr lang="nb-NO" b="1" dirty="0"/>
              <a:t> at MR </a:t>
            </a:r>
            <a:r>
              <a:rPr lang="nb-NO" b="1" dirty="0" err="1"/>
              <a:t>station</a:t>
            </a:r>
            <a:r>
              <a:rPr lang="nb-NO" b="1" dirty="0"/>
              <a:t> 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96317"/>
            <a:ext cx="12192000" cy="62616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4400" y="142875"/>
            <a:ext cx="290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/>
              <a:t>Phylum</a:t>
            </a:r>
            <a:r>
              <a:rPr lang="nb-NO" b="1" dirty="0"/>
              <a:t> by </a:t>
            </a:r>
            <a:r>
              <a:rPr lang="nb-NO" b="1" dirty="0" err="1"/>
              <a:t>Year</a:t>
            </a:r>
            <a:r>
              <a:rPr lang="nb-NO" b="1" dirty="0"/>
              <a:t> per </a:t>
            </a:r>
            <a:r>
              <a:rPr lang="nb-NO" b="1" dirty="0" err="1"/>
              <a:t>replicate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-227518" y="2670691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b="1" dirty="0"/>
              <a:t>(Ind. /m</a:t>
            </a:r>
            <a:r>
              <a:rPr lang="nb-NO" sz="1200" b="1" baseline="30000" dirty="0"/>
              <a:t>2</a:t>
            </a:r>
            <a:r>
              <a:rPr lang="nb-NO" sz="1200" b="1" dirty="0"/>
              <a:t>)</a:t>
            </a:r>
            <a:endParaRPr lang="en-US" sz="1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07708"/>
            <a:ext cx="12192000" cy="62616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97157" y="6454292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b="1" dirty="0"/>
              <a:t>(Ind. /m</a:t>
            </a:r>
            <a:r>
              <a:rPr lang="nb-NO" sz="1200" b="1" baseline="30000" dirty="0"/>
              <a:t>2</a:t>
            </a:r>
            <a:r>
              <a:rPr lang="nb-NO" sz="1200" b="1" dirty="0"/>
              <a:t>)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2581" y="5979444"/>
            <a:ext cx="999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 err="1"/>
              <a:t>Polychaeta</a:t>
            </a:r>
            <a:endParaRPr lang="nb-NO" sz="1200" b="1" dirty="0"/>
          </a:p>
          <a:p>
            <a:r>
              <a:rPr lang="nb-NO" sz="1200" b="1" dirty="0" err="1"/>
              <a:t>indet</a:t>
            </a:r>
            <a:r>
              <a:rPr lang="nb-NO" sz="1200" b="1" dirty="0"/>
              <a:t>.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92218" y="138376"/>
            <a:ext cx="280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/>
              <a:t>Polychaeta</a:t>
            </a:r>
            <a:r>
              <a:rPr lang="nb-NO" b="1" dirty="0"/>
              <a:t> Families by </a:t>
            </a:r>
            <a:r>
              <a:rPr lang="nb-NO" b="1" dirty="0" err="1"/>
              <a:t>Year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96317"/>
            <a:ext cx="12192000" cy="62616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30482" y="6542901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b="1" dirty="0"/>
              <a:t>(Ind. /m</a:t>
            </a:r>
            <a:r>
              <a:rPr lang="nb-NO" sz="1200" b="1" baseline="30000" dirty="0"/>
              <a:t>2</a:t>
            </a:r>
            <a:r>
              <a:rPr lang="nb-NO" sz="1200" b="1" dirty="0"/>
              <a:t>)</a:t>
            </a:r>
            <a:endParaRPr 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4481" y="5295900"/>
            <a:ext cx="999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 err="1"/>
              <a:t>Others</a:t>
            </a:r>
            <a:r>
              <a:rPr lang="nb-NO" sz="1200" b="1" dirty="0"/>
              <a:t> </a:t>
            </a:r>
            <a:r>
              <a:rPr lang="nb-NO" sz="1200" b="1" dirty="0" err="1"/>
              <a:t>indet</a:t>
            </a:r>
            <a:r>
              <a:rPr lang="nb-NO" sz="1200" b="1" dirty="0"/>
              <a:t>.</a:t>
            </a: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24400" y="142875"/>
            <a:ext cx="2742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/>
              <a:t>Arthropoda</a:t>
            </a:r>
            <a:r>
              <a:rPr lang="nb-NO" b="1" dirty="0"/>
              <a:t> </a:t>
            </a:r>
            <a:r>
              <a:rPr lang="nb-NO" b="1" dirty="0" err="1"/>
              <a:t>Orders</a:t>
            </a:r>
            <a:r>
              <a:rPr lang="nb-NO" b="1" dirty="0"/>
              <a:t> by </a:t>
            </a:r>
            <a:r>
              <a:rPr lang="nb-NO" b="1" dirty="0" err="1"/>
              <a:t>Year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9608"/>
            <a:ext cx="12192000" cy="62616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40007" y="6416192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b="1" dirty="0"/>
              <a:t>(Ind. /m</a:t>
            </a:r>
            <a:r>
              <a:rPr lang="nb-NO" sz="1200" b="1" baseline="30000" dirty="0"/>
              <a:t>2</a:t>
            </a:r>
            <a:r>
              <a:rPr lang="nb-NO" sz="1200" b="1" dirty="0"/>
              <a:t>)</a:t>
            </a:r>
            <a:endParaRPr 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8731" y="5200650"/>
            <a:ext cx="999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 err="1"/>
              <a:t>Ophiuroidea</a:t>
            </a:r>
            <a:r>
              <a:rPr lang="nb-NO" sz="1200" b="1" dirty="0"/>
              <a:t> </a:t>
            </a:r>
            <a:r>
              <a:rPr lang="nb-NO" sz="1200" b="1" dirty="0" err="1"/>
              <a:t>indet</a:t>
            </a:r>
            <a:r>
              <a:rPr lang="nb-NO" sz="1200" b="1" dirty="0"/>
              <a:t>.</a:t>
            </a: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87382" y="126709"/>
            <a:ext cx="301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/>
              <a:t>Echinoderma</a:t>
            </a:r>
            <a:r>
              <a:rPr lang="nb-NO" b="1" dirty="0"/>
              <a:t> Families by </a:t>
            </a:r>
            <a:r>
              <a:rPr lang="nb-NO" b="1" dirty="0" err="1"/>
              <a:t>Year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0083"/>
            <a:ext cx="12192000" cy="62616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97157" y="6406667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b="1" dirty="0"/>
              <a:t>(Ind. /m</a:t>
            </a:r>
            <a:r>
              <a:rPr lang="nb-NO" sz="1200" b="1" baseline="30000" dirty="0"/>
              <a:t>2</a:t>
            </a:r>
            <a:r>
              <a:rPr lang="nb-NO" sz="1200" b="1" dirty="0"/>
              <a:t>)</a:t>
            </a:r>
            <a:endParaRPr lang="en-US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5432" y="5758967"/>
            <a:ext cx="1008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b="1" dirty="0" err="1"/>
              <a:t>Indet</a:t>
            </a:r>
            <a:r>
              <a:rPr lang="nb-NO" sz="1200" b="1" dirty="0"/>
              <a:t>. </a:t>
            </a:r>
            <a:r>
              <a:rPr lang="nb-NO" sz="1200" b="1" dirty="0" err="1"/>
              <a:t>others</a:t>
            </a: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83813" y="122210"/>
            <a:ext cx="262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/>
              <a:t>Mollusca</a:t>
            </a:r>
            <a:r>
              <a:rPr lang="nb-NO" b="1" dirty="0"/>
              <a:t> Families by </a:t>
            </a:r>
            <a:r>
              <a:rPr lang="nb-NO" b="1" dirty="0" err="1"/>
              <a:t>Year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004" y="553269"/>
            <a:ext cx="11572875" cy="59437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01449" y="172667"/>
            <a:ext cx="546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Cluster </a:t>
            </a:r>
            <a:r>
              <a:rPr lang="nb-NO" b="1" dirty="0" err="1"/>
              <a:t>analysis</a:t>
            </a:r>
            <a:r>
              <a:rPr lang="nb-NO" b="1" dirty="0"/>
              <a:t> </a:t>
            </a:r>
            <a:r>
              <a:rPr lang="nb-NO" b="1" dirty="0" err="1"/>
              <a:t>with</a:t>
            </a:r>
            <a:r>
              <a:rPr lang="nb-NO" b="1" dirty="0"/>
              <a:t> </a:t>
            </a:r>
            <a:r>
              <a:rPr lang="nb-NO" b="1" dirty="0" err="1"/>
              <a:t>abundances</a:t>
            </a:r>
            <a:r>
              <a:rPr lang="nb-NO" b="1" dirty="0"/>
              <a:t> hellinger </a:t>
            </a:r>
            <a:r>
              <a:rPr lang="nb-NO" b="1" dirty="0" err="1"/>
              <a:t>transformed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235995" y="172667"/>
            <a:ext cx="27163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/>
              <a:t>Simprof</a:t>
            </a:r>
            <a:r>
              <a:rPr lang="nb-NO" sz="1600" dirty="0"/>
              <a:t> test:</a:t>
            </a:r>
            <a:endParaRPr lang="nb-NO" sz="1600" dirty="0"/>
          </a:p>
          <a:p>
            <a:r>
              <a:rPr lang="nb-NO" sz="1600" dirty="0" err="1"/>
              <a:t>Method.cluster</a:t>
            </a:r>
            <a:r>
              <a:rPr lang="nb-NO" sz="1600" dirty="0"/>
              <a:t>=«</a:t>
            </a:r>
            <a:r>
              <a:rPr lang="nb-NO" sz="1600" dirty="0" err="1"/>
              <a:t>average</a:t>
            </a:r>
            <a:r>
              <a:rPr lang="nb-NO" sz="1600" dirty="0"/>
              <a:t>»</a:t>
            </a:r>
            <a:endParaRPr lang="nb-NO" sz="1600" dirty="0"/>
          </a:p>
          <a:p>
            <a:r>
              <a:rPr lang="nb-NO" sz="1600" dirty="0" err="1"/>
              <a:t>Method.distance</a:t>
            </a:r>
            <a:r>
              <a:rPr lang="nb-NO" sz="1600" dirty="0"/>
              <a:t>=«</a:t>
            </a:r>
            <a:r>
              <a:rPr lang="nb-NO" sz="1600" dirty="0" err="1"/>
              <a:t>euclidean</a:t>
            </a:r>
            <a:r>
              <a:rPr lang="nb-NO" sz="1600" dirty="0"/>
              <a:t>»</a:t>
            </a:r>
            <a:endParaRPr lang="nb-NO" sz="1600" dirty="0"/>
          </a:p>
          <a:p>
            <a:r>
              <a:rPr lang="nb-NO" sz="1600" dirty="0"/>
              <a:t>Alpha=0.05</a:t>
            </a:r>
            <a:endParaRPr lang="nb-NO" sz="1600" dirty="0"/>
          </a:p>
          <a:p>
            <a:r>
              <a:rPr lang="nb-NO" sz="1600" dirty="0" err="1"/>
              <a:t>Num.expected</a:t>
            </a:r>
            <a:r>
              <a:rPr lang="nb-NO" sz="1600" dirty="0"/>
              <a:t>=1000</a:t>
            </a:r>
            <a:endParaRPr lang="nb-NO" sz="1600" dirty="0"/>
          </a:p>
          <a:p>
            <a:r>
              <a:rPr lang="nb-NO" sz="1600" dirty="0" err="1"/>
              <a:t>Num.simulated</a:t>
            </a:r>
            <a:r>
              <a:rPr lang="nb-NO" sz="1600" dirty="0"/>
              <a:t>=999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47400" y="566056"/>
            <a:ext cx="204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600" b="1" dirty="0"/>
              <a:t>Station: MR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10230180" y="2034284"/>
            <a:ext cx="233363" cy="24709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230180" y="2318702"/>
            <a:ext cx="233363" cy="247090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230180" y="2603120"/>
            <a:ext cx="233363" cy="2470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230180" y="2887538"/>
            <a:ext cx="233363" cy="247090"/>
          </a:xfrm>
          <a:prstGeom prst="rect">
            <a:avLst/>
          </a:prstGeom>
          <a:solidFill>
            <a:srgbClr val="66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230180" y="3171956"/>
            <a:ext cx="233363" cy="24709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230180" y="3456374"/>
            <a:ext cx="233363" cy="24709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230179" y="3740792"/>
            <a:ext cx="233363" cy="24709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230179" y="4025210"/>
            <a:ext cx="233363" cy="2470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463542" y="1980582"/>
            <a:ext cx="1593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b="1" dirty="0" err="1"/>
              <a:t>Very</a:t>
            </a:r>
            <a:r>
              <a:rPr lang="nb-NO" sz="1400" b="1" dirty="0"/>
              <a:t> Close Drift </a:t>
            </a:r>
            <a:r>
              <a:rPr lang="nb-NO" sz="1400" b="1" dirty="0" err="1"/>
              <a:t>Ice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463542" y="2291923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b="1" dirty="0"/>
              <a:t>Close Drift </a:t>
            </a:r>
            <a:r>
              <a:rPr lang="nb-NO" sz="1400" b="1" dirty="0" err="1"/>
              <a:t>Ice</a:t>
            </a:r>
            <a:endParaRPr 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457130" y="2581854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b="1" dirty="0"/>
              <a:t>Open Drift </a:t>
            </a:r>
            <a:r>
              <a:rPr lang="nb-NO" sz="1400" b="1" dirty="0" err="1"/>
              <a:t>Ice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462644" y="2851849"/>
            <a:ext cx="1599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b="1" dirty="0" err="1"/>
              <a:t>Very</a:t>
            </a:r>
            <a:r>
              <a:rPr lang="nb-NO" sz="1400" b="1" dirty="0"/>
              <a:t> Open Drift </a:t>
            </a:r>
            <a:r>
              <a:rPr lang="nb-NO" sz="1400" b="1" dirty="0" err="1"/>
              <a:t>Ice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457130" y="3164376"/>
            <a:ext cx="1086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b="1" dirty="0"/>
              <a:t>Open Water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463542" y="3430271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b="1" dirty="0" err="1"/>
              <a:t>Ice</a:t>
            </a:r>
            <a:r>
              <a:rPr lang="nb-NO" sz="1400" b="1" dirty="0"/>
              <a:t> </a:t>
            </a:r>
            <a:r>
              <a:rPr lang="nb-NO" sz="1400" b="1" dirty="0" err="1"/>
              <a:t>Free</a:t>
            </a:r>
            <a:endParaRPr 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0457130" y="3691755"/>
            <a:ext cx="735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b="1" dirty="0"/>
              <a:t>Fast </a:t>
            </a:r>
            <a:r>
              <a:rPr lang="nb-NO" sz="1400" b="1" dirty="0" err="1"/>
              <a:t>Ice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444252" y="4001851"/>
            <a:ext cx="1759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b="1" dirty="0" err="1"/>
              <a:t>Unkown</a:t>
            </a:r>
            <a:r>
              <a:rPr lang="nb-NO" sz="1400" b="1" dirty="0"/>
              <a:t>/</a:t>
            </a:r>
            <a:r>
              <a:rPr lang="nb-NO" sz="1400" b="1" dirty="0" err="1"/>
              <a:t>Unavailable</a:t>
            </a:r>
            <a:endParaRPr lang="en-US" sz="1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-27962" y="498184"/>
            <a:ext cx="10175362" cy="6244571"/>
            <a:chOff x="-27962" y="298159"/>
            <a:chExt cx="10175362" cy="624457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"/>
            <a:srcRect l="3825" r="16770" b="7067"/>
            <a:stretch>
              <a:fillRect/>
            </a:stretch>
          </p:blipFill>
          <p:spPr>
            <a:xfrm>
              <a:off x="466344" y="298159"/>
              <a:ext cx="9681056" cy="5819178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/>
          </p:nvGrpSpPr>
          <p:grpSpPr>
            <a:xfrm>
              <a:off x="150895" y="609981"/>
              <a:ext cx="468688" cy="1195238"/>
              <a:chOff x="150895" y="628269"/>
              <a:chExt cx="468688" cy="1195238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203531" y="1608063"/>
                <a:ext cx="3481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800" b="1" dirty="0"/>
                  <a:t>JAN</a:t>
                </a:r>
                <a:endParaRPr lang="en-US" sz="800" b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08340" y="1513771"/>
                <a:ext cx="33855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800" b="1" dirty="0"/>
                  <a:t>FEB</a:t>
                </a:r>
                <a:endParaRPr lang="en-US" sz="8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0895" y="1422355"/>
                <a:ext cx="39466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800" b="1" dirty="0"/>
                  <a:t>MAR</a:t>
                </a:r>
                <a:endParaRPr lang="en-US" sz="800" b="1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86651" y="1331061"/>
                <a:ext cx="3593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APR</a:t>
                </a:r>
                <a:endParaRPr lang="en-US" sz="800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67531" y="1244081"/>
                <a:ext cx="398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MAY</a:t>
                </a:r>
                <a:endParaRPr lang="en-US" sz="800" b="1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03507" y="1157223"/>
                <a:ext cx="398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JUN</a:t>
                </a:r>
                <a:endParaRPr lang="en-US" sz="800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21495" y="1071803"/>
                <a:ext cx="398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JUL</a:t>
                </a:r>
                <a:endParaRPr lang="en-US" sz="800" b="1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76298" y="980381"/>
                <a:ext cx="398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AUG</a:t>
                </a:r>
                <a:endParaRPr lang="en-US" sz="800" b="1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21268" y="887527"/>
                <a:ext cx="398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SEP</a:t>
                </a:r>
                <a:endParaRPr lang="en-US" sz="800" b="1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99596" y="802107"/>
                <a:ext cx="398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OCT</a:t>
                </a:r>
                <a:endParaRPr lang="en-US" sz="800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76297" y="716687"/>
                <a:ext cx="398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NOV</a:t>
                </a:r>
                <a:endParaRPr lang="en-US" sz="800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99596" y="628269"/>
                <a:ext cx="398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DEC</a:t>
                </a:r>
                <a:endParaRPr lang="en-US" sz="800" b="1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52824" y="2040115"/>
              <a:ext cx="468688" cy="1195238"/>
              <a:chOff x="150895" y="628269"/>
              <a:chExt cx="468688" cy="1195238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203531" y="1608063"/>
                <a:ext cx="3481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800" b="1" dirty="0"/>
                  <a:t>JAN</a:t>
                </a:r>
                <a:endParaRPr lang="en-US" sz="8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08340" y="1513771"/>
                <a:ext cx="33855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800" b="1" dirty="0"/>
                  <a:t>FEB</a:t>
                </a:r>
                <a:endParaRPr lang="en-US" sz="8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50895" y="1422355"/>
                <a:ext cx="39466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800" b="1" dirty="0"/>
                  <a:t>MAR</a:t>
                </a:r>
                <a:endParaRPr lang="en-US" sz="8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86651" y="1331061"/>
                <a:ext cx="3593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APR</a:t>
                </a:r>
                <a:endParaRPr lang="en-US" sz="800" b="1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67531" y="1244081"/>
                <a:ext cx="398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MAY</a:t>
                </a:r>
                <a:endParaRPr lang="en-US" sz="800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03507" y="1157223"/>
                <a:ext cx="398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JUN</a:t>
                </a:r>
                <a:endParaRPr lang="en-US" sz="800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21495" y="1071803"/>
                <a:ext cx="398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JUL</a:t>
                </a:r>
                <a:endParaRPr lang="en-US" sz="800" b="1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76298" y="980381"/>
                <a:ext cx="398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AUG</a:t>
                </a:r>
                <a:endParaRPr lang="en-US" sz="800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21268" y="887527"/>
                <a:ext cx="398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SEP</a:t>
                </a:r>
                <a:endParaRPr lang="en-US" sz="800" b="1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99596" y="802107"/>
                <a:ext cx="398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OCT</a:t>
                </a:r>
                <a:endParaRPr lang="en-US" sz="800" b="1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76297" y="716687"/>
                <a:ext cx="398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NOV</a:t>
                </a:r>
                <a:endParaRPr lang="en-US" sz="800" b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9596" y="628269"/>
                <a:ext cx="398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DEC</a:t>
                </a:r>
                <a:endParaRPr lang="en-US" sz="800" b="1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47886" y="3481482"/>
              <a:ext cx="468688" cy="1195238"/>
              <a:chOff x="150895" y="628269"/>
              <a:chExt cx="468688" cy="1195238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203531" y="1608063"/>
                <a:ext cx="3481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800" b="1" dirty="0"/>
                  <a:t>JAN</a:t>
                </a:r>
                <a:endParaRPr lang="en-US" sz="800" b="1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08340" y="1513771"/>
                <a:ext cx="33855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800" b="1" dirty="0"/>
                  <a:t>FEB</a:t>
                </a:r>
                <a:endParaRPr lang="en-US" sz="800" b="1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50895" y="1422355"/>
                <a:ext cx="39466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800" b="1" dirty="0"/>
                  <a:t>MAR</a:t>
                </a:r>
                <a:endParaRPr lang="en-US" sz="800" b="1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86651" y="1331061"/>
                <a:ext cx="3593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APR</a:t>
                </a:r>
                <a:endParaRPr lang="en-US" sz="800" b="1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67531" y="1244081"/>
                <a:ext cx="398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MAY</a:t>
                </a:r>
                <a:endParaRPr lang="en-US" sz="800" b="1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03507" y="1157223"/>
                <a:ext cx="398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JUN</a:t>
                </a:r>
                <a:endParaRPr lang="en-US" sz="800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21495" y="1071803"/>
                <a:ext cx="398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JUL</a:t>
                </a:r>
                <a:endParaRPr lang="en-US" sz="8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76298" y="980381"/>
                <a:ext cx="398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AUG</a:t>
                </a:r>
                <a:endParaRPr lang="en-US" sz="800" b="1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21268" y="887527"/>
                <a:ext cx="398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SEP</a:t>
                </a:r>
                <a:endParaRPr lang="en-US" sz="800" b="1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99596" y="802107"/>
                <a:ext cx="398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OCT</a:t>
                </a:r>
                <a:endParaRPr lang="en-US" sz="800" b="1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76297" y="716687"/>
                <a:ext cx="398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NOV</a:t>
                </a:r>
                <a:endParaRPr lang="en-US" sz="8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99596" y="628269"/>
                <a:ext cx="398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DEC</a:t>
                </a:r>
                <a:endParaRPr lang="en-US" sz="800" b="1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149143" y="4911616"/>
              <a:ext cx="468688" cy="1195238"/>
              <a:chOff x="150895" y="628269"/>
              <a:chExt cx="468688" cy="1195238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203531" y="1608063"/>
                <a:ext cx="34817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800" b="1" dirty="0"/>
                  <a:t>JAN</a:t>
                </a:r>
                <a:endParaRPr lang="en-US" sz="800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08340" y="1513771"/>
                <a:ext cx="33855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800" b="1" dirty="0"/>
                  <a:t>FEB</a:t>
                </a:r>
                <a:endParaRPr lang="en-US" sz="800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50895" y="1422355"/>
                <a:ext cx="39466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800" b="1" dirty="0"/>
                  <a:t>MAR</a:t>
                </a:r>
                <a:endParaRPr lang="en-US" sz="800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186651" y="1331061"/>
                <a:ext cx="3593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APR</a:t>
                </a:r>
                <a:endParaRPr lang="en-US" sz="8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67531" y="1244081"/>
                <a:ext cx="398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MAY</a:t>
                </a:r>
                <a:endParaRPr lang="en-US" sz="800" b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03507" y="1157223"/>
                <a:ext cx="398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JUN</a:t>
                </a:r>
                <a:endParaRPr lang="en-US" sz="800" b="1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21495" y="1071803"/>
                <a:ext cx="398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JUL</a:t>
                </a:r>
                <a:endParaRPr lang="en-US" sz="800" b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76298" y="980381"/>
                <a:ext cx="398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AUG</a:t>
                </a:r>
                <a:endParaRPr lang="en-US" sz="800" b="1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21268" y="887527"/>
                <a:ext cx="398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SEP</a:t>
                </a:r>
                <a:endParaRPr lang="en-US" sz="800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99596" y="802107"/>
                <a:ext cx="398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OCT</a:t>
                </a:r>
                <a:endParaRPr lang="en-US" sz="800" b="1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76297" y="716687"/>
                <a:ext cx="398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NOV</a:t>
                </a:r>
                <a:endParaRPr lang="en-US" sz="800" b="1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99596" y="628269"/>
                <a:ext cx="39808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800" b="1" dirty="0"/>
                  <a:t>DEC</a:t>
                </a:r>
                <a:endParaRPr lang="en-US" sz="800" b="1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432292" y="6076074"/>
              <a:ext cx="2457077" cy="215444"/>
              <a:chOff x="432292" y="6094362"/>
              <a:chExt cx="2457077" cy="21544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432292" y="6094362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800" b="1" dirty="0"/>
                  <a:t>01</a:t>
                </a:r>
                <a:endParaRPr lang="en-US" sz="800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100081" y="6094362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800" b="1" dirty="0"/>
                  <a:t>10</a:t>
                </a:r>
                <a:endParaRPr lang="en-US" sz="800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851096" y="6094362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800" b="1" dirty="0"/>
                  <a:t>20</a:t>
                </a:r>
                <a:endParaRPr lang="en-US" sz="800" b="1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602111" y="6094362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800" b="1" dirty="0"/>
                  <a:t>30</a:t>
                </a:r>
                <a:endParaRPr lang="en-US" sz="800" b="1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850538" y="6076074"/>
              <a:ext cx="2457077" cy="215444"/>
              <a:chOff x="432292" y="6094362"/>
              <a:chExt cx="2457077" cy="215444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432292" y="6094362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800" b="1" dirty="0"/>
                  <a:t>01</a:t>
                </a:r>
                <a:endParaRPr lang="en-US" sz="800" b="1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100081" y="6094362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800" b="1" dirty="0"/>
                  <a:t>10</a:t>
                </a:r>
                <a:endParaRPr lang="en-US" sz="800" b="1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851096" y="6094362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800" b="1" dirty="0"/>
                  <a:t>20</a:t>
                </a:r>
                <a:endParaRPr lang="en-US" sz="800" b="1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602111" y="6094362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800" b="1" dirty="0"/>
                  <a:t>30</a:t>
                </a:r>
                <a:endParaRPr lang="en-US" sz="800" b="1" dirty="0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5270429" y="6076074"/>
              <a:ext cx="2457077" cy="215444"/>
              <a:chOff x="432292" y="6094362"/>
              <a:chExt cx="2457077" cy="215444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432292" y="6094362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800" b="1" dirty="0"/>
                  <a:t>01</a:t>
                </a:r>
                <a:endParaRPr lang="en-US" sz="800" b="1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100081" y="6094362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800" b="1" dirty="0"/>
                  <a:t>10</a:t>
                </a:r>
                <a:endParaRPr lang="en-US" sz="800" b="1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851096" y="6094362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800" b="1" dirty="0"/>
                  <a:t>20</a:t>
                </a:r>
                <a:endParaRPr lang="en-US" sz="800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602111" y="6094362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800" b="1" dirty="0"/>
                  <a:t>30</a:t>
                </a:r>
                <a:endParaRPr lang="en-US" sz="800" b="1" dirty="0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7690322" y="6076074"/>
              <a:ext cx="2457077" cy="215444"/>
              <a:chOff x="432292" y="6094362"/>
              <a:chExt cx="2457077" cy="215444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432292" y="6094362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800" b="1" dirty="0"/>
                  <a:t>01</a:t>
                </a:r>
                <a:endParaRPr lang="en-US" sz="800" b="1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00081" y="6094362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800" b="1" dirty="0"/>
                  <a:t>10</a:t>
                </a:r>
                <a:endParaRPr lang="en-US" sz="800" b="1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851096" y="6094362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800" b="1" dirty="0"/>
                  <a:t>20</a:t>
                </a:r>
                <a:endParaRPr lang="en-US" sz="800" b="1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602111" y="6094362"/>
                <a:ext cx="28725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800" b="1" dirty="0"/>
                  <a:t>30</a:t>
                </a:r>
                <a:endParaRPr lang="en-US" sz="800" b="1" dirty="0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5103072" y="6296509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DAY</a:t>
              </a:r>
              <a:endParaRPr lang="en-US" sz="1000" dirty="0"/>
            </a:p>
          </p:txBody>
        </p:sp>
        <p:sp>
          <p:nvSpPr>
            <p:cNvPr id="94" name="TextBox 93"/>
            <p:cNvSpPr txBox="1"/>
            <p:nvPr/>
          </p:nvSpPr>
          <p:spPr>
            <a:xfrm rot="16200000">
              <a:off x="-211185" y="3108428"/>
              <a:ext cx="6126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MONTH</a:t>
              </a:r>
              <a:endParaRPr lang="en-US" sz="1000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64522" y="140494"/>
            <a:ext cx="10958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 err="1"/>
              <a:t>Daily</a:t>
            </a:r>
            <a:r>
              <a:rPr lang="nb-NO" b="1" dirty="0"/>
              <a:t> </a:t>
            </a:r>
            <a:r>
              <a:rPr lang="nb-NO" b="1" dirty="0" err="1"/>
              <a:t>sea</a:t>
            </a:r>
            <a:r>
              <a:rPr lang="nb-NO" b="1" dirty="0"/>
              <a:t> </a:t>
            </a:r>
            <a:r>
              <a:rPr lang="nb-NO" b="1" dirty="0" err="1"/>
              <a:t>ice</a:t>
            </a:r>
            <a:r>
              <a:rPr lang="nb-NO" b="1" dirty="0"/>
              <a:t> type </a:t>
            </a:r>
            <a:r>
              <a:rPr lang="nb-NO" b="1" dirty="0" err="1"/>
              <a:t>station</a:t>
            </a:r>
            <a:r>
              <a:rPr lang="nb-NO" b="1" dirty="0"/>
              <a:t> MR from 2003 to 2018 </a:t>
            </a:r>
            <a:r>
              <a:rPr lang="nb-NO" b="1" dirty="0" err="1"/>
              <a:t>calculated</a:t>
            </a:r>
            <a:r>
              <a:rPr lang="nb-NO" b="1" dirty="0"/>
              <a:t> from </a:t>
            </a:r>
            <a:r>
              <a:rPr lang="nb-NO" b="1" dirty="0" err="1"/>
              <a:t>ice</a:t>
            </a:r>
            <a:r>
              <a:rPr lang="nb-NO" b="1" dirty="0"/>
              <a:t> </a:t>
            </a:r>
            <a:r>
              <a:rPr lang="nb-NO" b="1" dirty="0" err="1"/>
              <a:t>charts</a:t>
            </a:r>
            <a:r>
              <a:rPr lang="nb-NO" b="1" dirty="0"/>
              <a:t> from Norwegian </a:t>
            </a:r>
            <a:r>
              <a:rPr lang="nb-NO" b="1" dirty="0" err="1"/>
              <a:t>Meteorological</a:t>
            </a:r>
            <a:r>
              <a:rPr lang="nb-NO" b="1" dirty="0"/>
              <a:t> </a:t>
            </a:r>
            <a:r>
              <a:rPr lang="nb-NO" b="1" dirty="0" err="1"/>
              <a:t>Institute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l="43083" t="18455" r="44167" b="11129"/>
          <a:stretch>
            <a:fillRect/>
          </a:stretch>
        </p:blipFill>
        <p:spPr>
          <a:xfrm>
            <a:off x="228574" y="1196583"/>
            <a:ext cx="4907280" cy="55487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2667"/>
          <a:stretch>
            <a:fillRect/>
          </a:stretch>
        </p:blipFill>
        <p:spPr>
          <a:xfrm>
            <a:off x="5052112" y="1438074"/>
            <a:ext cx="5943626" cy="532427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2967318" y="4164587"/>
            <a:ext cx="2099982" cy="62256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42266" y="1132663"/>
            <a:ext cx="204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/>
              <a:t>Station: MR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16237" y="4164586"/>
            <a:ext cx="2044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050" b="1" dirty="0"/>
              <a:t>RIJPFJORD</a:t>
            </a:r>
            <a:endParaRPr lang="en-US" sz="1050" b="1" dirty="0"/>
          </a:p>
        </p:txBody>
      </p:sp>
      <p:sp>
        <p:nvSpPr>
          <p:cNvPr id="20" name="Rectangle 19"/>
          <p:cNvSpPr/>
          <p:nvPr/>
        </p:nvSpPr>
        <p:spPr>
          <a:xfrm>
            <a:off x="7484727" y="186643"/>
            <a:ext cx="233363" cy="24709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84727" y="471061"/>
            <a:ext cx="233363" cy="247090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84727" y="755479"/>
            <a:ext cx="233363" cy="2470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84727" y="1039897"/>
            <a:ext cx="233363" cy="247090"/>
          </a:xfrm>
          <a:prstGeom prst="rect">
            <a:avLst/>
          </a:prstGeom>
          <a:solidFill>
            <a:srgbClr val="66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723102" y="174313"/>
            <a:ext cx="233363" cy="247090"/>
          </a:xfrm>
          <a:prstGeom prst="rect">
            <a:avLst/>
          </a:prstGeom>
          <a:solidFill>
            <a:srgbClr val="33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723102" y="458731"/>
            <a:ext cx="233363" cy="24709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723101" y="743149"/>
            <a:ext cx="233363" cy="24709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723101" y="1027567"/>
            <a:ext cx="233363" cy="2470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718089" y="132941"/>
            <a:ext cx="1593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b="1" dirty="0" err="1"/>
              <a:t>Very</a:t>
            </a:r>
            <a:r>
              <a:rPr lang="nb-NO" sz="1400" b="1" dirty="0"/>
              <a:t> Close Drift </a:t>
            </a:r>
            <a:r>
              <a:rPr lang="nb-NO" sz="1400" b="1" dirty="0" err="1"/>
              <a:t>Ice</a:t>
            </a:r>
            <a:endParaRPr 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718089" y="444282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b="1" dirty="0"/>
              <a:t>Close Drift </a:t>
            </a:r>
            <a:r>
              <a:rPr lang="nb-NO" sz="1400" b="1" dirty="0" err="1"/>
              <a:t>Ice</a:t>
            </a:r>
            <a:endParaRPr 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711677" y="734213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b="1" dirty="0"/>
              <a:t>Open Drift </a:t>
            </a:r>
            <a:r>
              <a:rPr lang="nb-NO" sz="1400" b="1" dirty="0" err="1"/>
              <a:t>Ice</a:t>
            </a:r>
            <a:endParaRPr 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717191" y="1004208"/>
            <a:ext cx="1599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b="1" dirty="0" err="1"/>
              <a:t>Very</a:t>
            </a:r>
            <a:r>
              <a:rPr lang="nb-NO" sz="1400" b="1" dirty="0"/>
              <a:t> Open Drift </a:t>
            </a:r>
            <a:r>
              <a:rPr lang="nb-NO" sz="1400" b="1" dirty="0" err="1"/>
              <a:t>Ice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950052" y="166733"/>
            <a:ext cx="1086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b="1" dirty="0"/>
              <a:t>Open Water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9956464" y="432628"/>
            <a:ext cx="761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b="1" dirty="0" err="1"/>
              <a:t>Ice</a:t>
            </a:r>
            <a:r>
              <a:rPr lang="nb-NO" sz="1400" b="1" dirty="0"/>
              <a:t> </a:t>
            </a:r>
            <a:r>
              <a:rPr lang="nb-NO" sz="1400" b="1" dirty="0" err="1"/>
              <a:t>Free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950052" y="694112"/>
            <a:ext cx="735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b="1" dirty="0"/>
              <a:t>Fast </a:t>
            </a:r>
            <a:r>
              <a:rPr lang="nb-NO" sz="1400" b="1" dirty="0" err="1"/>
              <a:t>Ice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937174" y="1004208"/>
            <a:ext cx="1759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b="1" dirty="0" err="1"/>
              <a:t>Unkown</a:t>
            </a:r>
            <a:r>
              <a:rPr lang="nb-NO" sz="1400" b="1" dirty="0"/>
              <a:t>/</a:t>
            </a:r>
            <a:r>
              <a:rPr lang="nb-NO" sz="1400" b="1" dirty="0" err="1"/>
              <a:t>Unavailable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45115" y="658235"/>
            <a:ext cx="490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/>
              <a:t>Total </a:t>
            </a:r>
            <a:r>
              <a:rPr lang="nb-NO" b="1" dirty="0" err="1"/>
              <a:t>sea</a:t>
            </a:r>
            <a:r>
              <a:rPr lang="nb-NO" b="1" dirty="0"/>
              <a:t> </a:t>
            </a:r>
            <a:r>
              <a:rPr lang="nb-NO" b="1" dirty="0" err="1"/>
              <a:t>ice</a:t>
            </a:r>
            <a:r>
              <a:rPr lang="nb-NO" b="1" dirty="0"/>
              <a:t> type </a:t>
            </a:r>
            <a:r>
              <a:rPr lang="nb-NO" b="1" dirty="0" err="1"/>
              <a:t>days</a:t>
            </a:r>
            <a:r>
              <a:rPr lang="nb-NO" b="1" dirty="0"/>
              <a:t> per </a:t>
            </a:r>
            <a:r>
              <a:rPr lang="nb-NO" b="1" dirty="0" err="1"/>
              <a:t>year</a:t>
            </a:r>
            <a:r>
              <a:rPr lang="nb-NO" b="1" dirty="0"/>
              <a:t> at </a:t>
            </a:r>
            <a:r>
              <a:rPr lang="nb-NO" b="1" dirty="0" err="1"/>
              <a:t>station</a:t>
            </a:r>
            <a:r>
              <a:rPr lang="nb-NO" b="1" dirty="0"/>
              <a:t> MR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1158</Words>
  <Application>WPS Presentation</Application>
  <PresentationFormat>Widescreen</PresentationFormat>
  <Paragraphs>227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Calibri Light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Jorda Molina</dc:creator>
  <cp:lastModifiedBy>Vadim Khaitov</cp:lastModifiedBy>
  <cp:revision>10</cp:revision>
  <dcterms:created xsi:type="dcterms:W3CDTF">2020-12-10T10:53:00Z</dcterms:created>
  <dcterms:modified xsi:type="dcterms:W3CDTF">2020-12-11T06:53:46Z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1049-11.2.0.9747</vt:lpwstr>
  </property>
</Properties>
</file>