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16"/>
  </p:notesMasterIdLst>
  <p:handoutMasterIdLst>
    <p:handoutMasterId r:id="rId17"/>
  </p:handoutMasterIdLst>
  <p:sldIdLst>
    <p:sldId id="256" r:id="rId4"/>
    <p:sldId id="257" r:id="rId5"/>
    <p:sldId id="258" r:id="rId6"/>
    <p:sldId id="261" r:id="rId7"/>
    <p:sldId id="259" r:id="rId8"/>
    <p:sldId id="260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345" y="1322705"/>
            <a:ext cx="11638915" cy="2186940"/>
          </a:xfrm>
        </p:spPr>
        <p:txBody>
          <a:bodyPr>
            <a:noAutofit/>
          </a:bodyPr>
          <a:lstStyle/>
          <a:p>
            <a:r>
              <a:rPr lang="en-US" sz="4000" b="1"/>
              <a:t>Оптимизация водного теста для оценки срока начала кладки у гаги обыкновенной на островах</a:t>
            </a:r>
            <a:br>
              <a:rPr lang="en-US" sz="4000" b="1"/>
            </a:br>
            <a:r>
              <a:rPr lang="en-US" sz="4000" b="1"/>
              <a:t>вершины Кандалакшского залива</a:t>
            </a:r>
            <a:endParaRPr lang="en-US" sz="4000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4108450"/>
            <a:ext cx="9144000" cy="1149350"/>
          </a:xfrm>
        </p:spPr>
        <p:txBody>
          <a:bodyPr/>
          <a:lstStyle/>
          <a:p>
            <a:r>
              <a:rPr lang="ru-RU" altLang="en-US"/>
              <a:t>Вадим Хайтов</a:t>
            </a:r>
            <a:endParaRPr lang="ru-RU" altLang="en-US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rcRect b="31426"/>
          <a:stretch>
            <a:fillRect/>
          </a:stretch>
        </p:blipFill>
        <p:spPr>
          <a:xfrm>
            <a:off x="5215890" y="4989195"/>
            <a:ext cx="1759585" cy="1689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Замещающее содержимое 3"/>
          <p:cNvPicPr>
            <a:picLocks noChangeAspect="1"/>
          </p:cNvPicPr>
          <p:nvPr>
            <p:ph sz="quarter" idx="13"/>
          </p:nvPr>
        </p:nvPicPr>
        <p:blipFill>
          <a:blip r:embed="rId1"/>
          <a:srcRect l="1128"/>
          <a:stretch>
            <a:fillRect/>
          </a:stretch>
        </p:blipFill>
        <p:spPr>
          <a:xfrm>
            <a:off x="369570" y="1325880"/>
            <a:ext cx="7121525" cy="5241925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p>
            <a:r>
              <a:rPr lang="ru-RU" altLang="ru-RU" b="1"/>
              <a:t>Сопоставление сроков начала кладки в популяции и в симулированных выборках</a:t>
            </a:r>
            <a:endParaRPr lang="ru-RU" altLang="ru-RU" b="1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034415" y="5260975"/>
            <a:ext cx="2687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Популяционная средняя</a:t>
            </a:r>
            <a:endParaRPr lang="ru-RU" altLang="en-US"/>
          </a:p>
        </p:txBody>
      </p:sp>
      <p:sp>
        <p:nvSpPr>
          <p:cNvPr id="7" name="Стрелка вниз 6"/>
          <p:cNvSpPr/>
          <p:nvPr/>
        </p:nvSpPr>
        <p:spPr>
          <a:xfrm>
            <a:off x="3228340" y="3698875"/>
            <a:ext cx="456565" cy="8724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8002270" y="1384300"/>
            <a:ext cx="388493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 sz="2400"/>
              <a:t>Чем больше гнезд в симулированной выборке, тем ближе результат к реальному среднему значению </a:t>
            </a:r>
            <a:r>
              <a:rPr lang="en-US" altLang="en-US" sz="2400"/>
              <a:t>DOY.</a:t>
            </a:r>
            <a:endParaRPr lang="ru-RU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 sz="2400"/>
              <a:t>Минимальное количество гнезд, которое необходимо изучить с помощью водного теста  - около </a:t>
            </a:r>
            <a:r>
              <a:rPr lang="ru-RU" altLang="en-US" sz="2400" b="1"/>
              <a:t>30 гнезд.</a:t>
            </a:r>
            <a:endParaRPr lang="ru-RU" altLang="en-US" sz="24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altLang="en-US"/>
          </a:p>
          <a:p>
            <a:pPr marL="285750" indent="-285750"/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C</a:t>
            </a:r>
            <a:r>
              <a:rPr lang="ru-RU" altLang="en-US"/>
              <a:t>aution</a:t>
            </a:r>
            <a:r>
              <a:rPr lang="en-US" altLang="ru-RU"/>
              <a:t>!</a:t>
            </a:r>
            <a:endParaRPr lang="en-US" altLang="ru-RU"/>
          </a:p>
        </p:txBody>
      </p:sp>
      <p:sp>
        <p:nvSpPr>
          <p:cNvPr id="2" name="Замещающее содержимое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Применять такой подход к оптимизации надо осторожно и неформально</a:t>
            </a:r>
            <a:endParaRPr lang="en-US" alt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620" y="2766060"/>
            <a:ext cx="10515600" cy="1325563"/>
          </a:xfrm>
        </p:spPr>
        <p:txBody>
          <a:bodyPr/>
          <a:p>
            <a:pPr algn="ctr"/>
            <a:r>
              <a:rPr lang="ru-RU" altLang="en-US"/>
              <a:t>Спасибо за внимание!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p>
            <a:r>
              <a:rPr lang="ru-RU" altLang="en-US"/>
              <a:t>Учет гнездящихся птиц на островах </a:t>
            </a:r>
            <a:endParaRPr lang="ru-RU" altLang="en-US"/>
          </a:p>
        </p:txBody>
      </p:sp>
      <p:pic>
        <p:nvPicPr>
          <p:cNvPr id="4" name="Изображение 3" descr="Учет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05" y="1307465"/>
            <a:ext cx="2678430" cy="2009140"/>
          </a:xfrm>
          <a:prstGeom prst="rect">
            <a:avLst/>
          </a:prstGeom>
        </p:spPr>
      </p:pic>
      <p:pic>
        <p:nvPicPr>
          <p:cNvPr id="5" name="Изображение 4" descr="Учет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545" y="1318895"/>
            <a:ext cx="2677795" cy="2009140"/>
          </a:xfrm>
          <a:prstGeom prst="rect">
            <a:avLst/>
          </a:prstGeom>
        </p:spPr>
      </p:pic>
      <p:pic>
        <p:nvPicPr>
          <p:cNvPr id="6" name="Изображение 5" descr="Уче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460" y="1318895"/>
            <a:ext cx="2670810" cy="2003425"/>
          </a:xfrm>
          <a:prstGeom prst="rect">
            <a:avLst/>
          </a:prstGeom>
        </p:spPr>
      </p:pic>
      <p:pic>
        <p:nvPicPr>
          <p:cNvPr id="7" name="Изображение 6" descr="Учет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9120" y="1307465"/>
            <a:ext cx="2677795" cy="2009140"/>
          </a:xfrm>
          <a:prstGeom prst="rect">
            <a:avLst/>
          </a:prstGeom>
        </p:spPr>
      </p:pic>
      <p:pic>
        <p:nvPicPr>
          <p:cNvPr id="8" name="Изображение 7" descr="Смешанная кладка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130" y="3602355"/>
            <a:ext cx="4015740" cy="30118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Водный тест</a:t>
            </a:r>
            <a:endParaRPr lang="ru-RU" altLang="en-US"/>
          </a:p>
        </p:txBody>
      </p:sp>
      <p:pic>
        <p:nvPicPr>
          <p:cNvPr id="4" name="Изображение 3" descr="water_te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130" y="1584325"/>
            <a:ext cx="5080000" cy="3810000"/>
          </a:xfrm>
          <a:prstGeom prst="rect">
            <a:avLst/>
          </a:prstGeom>
        </p:spPr>
      </p:pic>
      <p:pic>
        <p:nvPicPr>
          <p:cNvPr id="5" name="Изображение 4" descr="water_test_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060" y="172085"/>
            <a:ext cx="5294630" cy="6337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Что может дать водный тест?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Можно реконструировать срок начала кладки.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Можно проанализировать связь сроков начала гнездования с параметрами популяции гаги и факторами внешней среды. 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Может являться дополнительным источником информации о смешанных кладках, сформированных несколькими самками. 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Прямоугольник 2"/>
          <p:cNvSpPr/>
          <p:nvPr/>
        </p:nvSpPr>
        <p:spPr>
          <a:xfrm>
            <a:off x="5141595" y="1466850"/>
            <a:ext cx="6380480" cy="5213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 fontScale="90000"/>
          </a:bodyPr>
          <a:p>
            <a:r>
              <a:rPr lang="ru-RU" altLang="en-US"/>
              <a:t>Полное описание всех гнезд приводит к огромным затратам времени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26"/>
          <a:stretch>
            <a:fillRect/>
          </a:stretch>
        </p:blipFill>
        <p:spPr>
          <a:xfrm>
            <a:off x="5335905" y="1584325"/>
            <a:ext cx="6786245" cy="496125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325755" y="1634490"/>
            <a:ext cx="477964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2400"/>
              <a:t>Каждое гнездо, в среднем, увеличивает время учета (без затрат времени на перемещение группы) на </a:t>
            </a:r>
            <a:r>
              <a:rPr lang="ru-RU" altLang="ru-RU" sz="2400" b="1"/>
              <a:t>0.4 минуты</a:t>
            </a:r>
            <a:r>
              <a:rPr lang="ru-RU" altLang="ru-RU" sz="2400"/>
              <a:t>.</a:t>
            </a:r>
            <a:endParaRPr lang="ru-RU" altLang="ru-RU" sz="2400"/>
          </a:p>
          <a:p>
            <a:endParaRPr lang="ru-RU" altLang="ru-RU" sz="2400"/>
          </a:p>
          <a:p>
            <a:r>
              <a:rPr lang="ru-RU" altLang="ru-RU" sz="2400"/>
              <a:t>При высокой численности гнезд (</a:t>
            </a:r>
            <a:r>
              <a:rPr lang="en-US" altLang="ru-RU" sz="2400"/>
              <a:t>max 336) </a:t>
            </a:r>
            <a:r>
              <a:rPr lang="ru-RU" altLang="ru-RU" sz="2400"/>
              <a:t>только обработка гнезд занимает около </a:t>
            </a:r>
            <a:r>
              <a:rPr lang="ru-RU" altLang="ru-RU" sz="2400" b="1"/>
              <a:t>2 часов.</a:t>
            </a:r>
            <a:r>
              <a:rPr lang="ru-RU" altLang="ru-RU" sz="2400"/>
              <a:t> </a:t>
            </a:r>
            <a:endParaRPr lang="ru-RU" altLang="ru-RU" sz="2400"/>
          </a:p>
          <a:p>
            <a:endParaRPr lang="ru-RU" altLang="ru-RU" sz="2400"/>
          </a:p>
          <a:p>
            <a:r>
              <a:rPr lang="ru-RU" altLang="ru-RU" sz="2400"/>
              <a:t>Требуются усилия минимум двух человек (оптимально - около 10). </a:t>
            </a:r>
            <a:endParaRPr lang="ru-RU" altLang="ru-RU" sz="2400"/>
          </a:p>
          <a:p>
            <a:endParaRPr lang="ru-RU" altLang="ru-RU" sz="2400"/>
          </a:p>
          <a:p>
            <a:endParaRPr lang="ru-RU" altLang="ru-RU" sz="2400"/>
          </a:p>
          <a:p>
            <a:endParaRPr lang="ru-RU" altLang="ru-RU" sz="2400"/>
          </a:p>
          <a:p>
            <a:endParaRPr lang="ru-RU" altLang="ru-RU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606425"/>
          </a:xfrm>
        </p:spPr>
        <p:txBody>
          <a:bodyPr>
            <a:normAutofit fontScale="90000"/>
          </a:bodyPr>
          <a:p>
            <a:r>
              <a:rPr lang="ru-RU" altLang="en-US"/>
              <a:t>Подход к оптимизации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038225"/>
            <a:ext cx="10515600" cy="5139055"/>
          </a:xfrm>
        </p:spPr>
        <p:txBody>
          <a:bodyPr/>
          <a:p>
            <a:r>
              <a:rPr lang="ru-RU" altLang="en-US"/>
              <a:t>Из программы учета удалить те или иные острова нельзя! </a:t>
            </a:r>
            <a:endParaRPr lang="ru-RU" altLang="en-US"/>
          </a:p>
          <a:p>
            <a:endParaRPr lang="ru-RU" altLang="en-US"/>
          </a:p>
          <a:p>
            <a:r>
              <a:rPr lang="ru-RU" altLang="en-US"/>
              <a:t>Можно сократить количество гнезд, вовлеченных в водный тест. </a:t>
            </a:r>
            <a:endParaRPr lang="ru-RU" altLang="en-US"/>
          </a:p>
          <a:p>
            <a:endParaRPr lang="ru-RU" altLang="en-US"/>
          </a:p>
          <a:p>
            <a:r>
              <a:rPr lang="ru-RU" altLang="en-US"/>
              <a:t>Сколько гнезд достаточно?</a:t>
            </a:r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База данных по результатам водного теста</a:t>
            </a:r>
            <a:endParaRPr lang="ru-RU" altLang="en-US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rcRect r="18502"/>
          <a:stretch>
            <a:fillRect/>
          </a:stretch>
        </p:blipFill>
        <p:spPr>
          <a:xfrm>
            <a:off x="1209040" y="1584325"/>
            <a:ext cx="8799830" cy="3453130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1176655" y="5127625"/>
            <a:ext cx="87229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400"/>
              <a:t>Всего 9560 гнезд, 24793 яйца</a:t>
            </a:r>
            <a:endParaRPr lang="ru-RU" altLang="en-US" sz="2400"/>
          </a:p>
          <a:p>
            <a:pPr indent="0">
              <a:buFont typeface="Arial" panose="020B0604020202020204" pitchFamily="34" charset="0"/>
              <a:buNone/>
            </a:pPr>
            <a:endParaRPr lang="ru-RU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sz="2400"/>
              <a:t>Только на применение водного теста было потрачено около 64 часов.  </a:t>
            </a:r>
            <a:endParaRPr lang="ru-RU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Популяционная средняя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Для каждого яйца была рассчитана дата его откладки 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Эта величина была выражена, как число календарных дней, прошедших с 1 января (</a:t>
            </a:r>
            <a:r>
              <a:rPr lang="en-US" altLang="en-US"/>
              <a:t>D</a:t>
            </a:r>
            <a:r>
              <a:rPr lang="ru-RU" altLang="en-US"/>
              <a:t>ay of year - </a:t>
            </a:r>
            <a:r>
              <a:rPr lang="ru-RU" altLang="en-US" b="1" i="1"/>
              <a:t>DOY</a:t>
            </a:r>
            <a:r>
              <a:rPr lang="ru-RU" altLang="en-US"/>
              <a:t>). 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Для каждого гнезда было вычислено среднее значение DOY, которое характеризовало приблизительную дату начала откладки яиц в данном гнезде.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Общепопуляционное среднее составляет DOY = 153.8 (первые числа июня), 95% доверительный интервал: 153.56, 154.05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Симуляционная процедура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Из всего массива гнезд, обработанных </a:t>
            </a:r>
            <a:r>
              <a:rPr lang="ru-RU" altLang="en-US" i="1"/>
              <a:t>на каждом из островов </a:t>
            </a:r>
            <a:r>
              <a:rPr lang="ru-RU" altLang="en-US"/>
              <a:t>в каждый из годов, было случайным образом отобрано из базы данных по 10, 20, 30, 40, 50, 60 гнезд. </a:t>
            </a:r>
            <a:endParaRPr lang="ru-RU" altLang="en-US"/>
          </a:p>
          <a:p>
            <a:r>
              <a:rPr lang="ru-RU" altLang="en-US"/>
              <a:t>Процедура ресамплинга повторялась 3 раза.</a:t>
            </a:r>
            <a:endParaRPr lang="ru-RU" altLang="en-US"/>
          </a:p>
          <a:p>
            <a:endParaRPr lang="ru-RU" altLang="en-US"/>
          </a:p>
          <a:p>
            <a:r>
              <a:rPr lang="ru-RU" altLang="en-US"/>
              <a:t>Далее на основе симулированной выборки для каждого из островов было вычислено среднее значение DOY</a:t>
            </a:r>
            <a:r>
              <a:rPr lang="en-US" altLang="en-US" baseline="-25000"/>
              <a:t>Resampl</a:t>
            </a:r>
            <a:r>
              <a:rPr lang="ru-RU" altLang="en-US"/>
              <a:t>. 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2213</Words>
  <Application>WPS Presentation</Application>
  <PresentationFormat>宽屏</PresentationFormat>
  <Paragraphs>75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Специальное оформление</vt:lpstr>
      <vt:lpstr>Оптимизация водного теста для оценки срока начала кладки у гаги обыкновенной на островах вершины Кандалакшского залива</vt:lpstr>
      <vt:lpstr>Учет гнездящихся птиц на островах </vt:lpstr>
      <vt:lpstr>Водный тест</vt:lpstr>
      <vt:lpstr>Что может дать водный тест?</vt:lpstr>
      <vt:lpstr>Полное описание всех гнезд приводит к огромным затратам времени</vt:lpstr>
      <vt:lpstr>Подход к оптимизации</vt:lpstr>
      <vt:lpstr>База данных по результатам водного теста</vt:lpstr>
      <vt:lpstr>Популяционная средняя</vt:lpstr>
      <vt:lpstr>Симуляционная процедура</vt:lpstr>
      <vt:lpstr>Сопоставление сроков начала кладки в популяции и в симулированных выборках</vt:lpstr>
      <vt:lpstr>Caution!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polyd</cp:lastModifiedBy>
  <cp:revision>7</cp:revision>
  <dcterms:created xsi:type="dcterms:W3CDTF">2022-09-14T12:40:00Z</dcterms:created>
  <dcterms:modified xsi:type="dcterms:W3CDTF">2022-09-20T05:23:51Z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1049-11.2.0.11130</vt:lpwstr>
  </property>
  <property fmtid="{D5CDD505-2E9C-101B-9397-08002B2CF9AE}" pid="3" name="ICV">
    <vt:lpwstr>9B28E42305914E62A0E5BC3BF3FE5101</vt:lpwstr>
  </property>
</Properties>
</file>