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package/2006/relationships/metadata/core-properties" Target="docProps/core.xml"/>
<Relationship Id="rId3" Type="http://schemas.openxmlformats.org/package/2006/relationships/metadata/extended-properties" Target="docProps/app.xml"/>
<Relationship Id="rId4" Type="http://schemas.openxmlformats.org/officeDocument/2006/relationships/custom-properties" Target="docProps/custom.xml"/>
</Relationships>
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2" Type="http://schemas.openxmlformats.org/officeDocument/2006/relationships/slide" Target="slides/slide1.xml"/>
<Relationship Id="rId3" Type="http://schemas.openxmlformats.org/officeDocument/2006/relationships/slide" Target="slides/slide2.xml"/>
<Relationship Id="rId4" Type="http://schemas.openxmlformats.org/officeDocument/2006/relationships/slide" Target="slides/slide3.xml"/>
<Relationship Id="rId5" Type="http://schemas.openxmlformats.org/officeDocument/2006/relationships/slide" Target="slides/slide4.xml"/>
<Relationship Id="rId6" Type="http://schemas.openxmlformats.org/officeDocument/2006/relationships/slide" Target="slides/slide5.xml"/>
<Relationship Id="rId7" Type="http://schemas.openxmlformats.org/officeDocument/2006/relationships/slide" Target="slides/slide6.xml"/>
<Relationship Id="rId8" Type="http://schemas.openxmlformats.org/officeDocument/2006/relationships/slide" Target="slides/slide7.xml"/>
<Relationship Id="rId9" Type="http://schemas.openxmlformats.org/officeDocument/2006/relationships/slide" Target="slides/slide8.xml"/>
<Relationship Id="rId10" Type="http://schemas.openxmlformats.org/officeDocument/2006/relationships/slide" Target="slides/slide9.xml"/>
<Relationship Id="rId11" Type="http://schemas.openxmlformats.org/officeDocument/2006/relationships/slide" Target="slides/slide10.xml"/>
<Relationship Id="rId12" Type="http://schemas.openxmlformats.org/officeDocument/2006/relationships/slide" Target="slides/slide11.xml"/>
<Relationship Id="rId13" Type="http://schemas.openxmlformats.org/officeDocument/2006/relationships/slide" Target="slides/slide12.xml"/>
<Relationship Id="rId14" Type="http://schemas.openxmlformats.org/officeDocument/2006/relationships/slide" Target="slides/slide13.xml"/>
<Relationship Id="rId15" Type="http://schemas.openxmlformats.org/officeDocument/2006/relationships/slide" Target="slides/slide14.xml"/>
<Relationship Id="rId16" Type="http://schemas.openxmlformats.org/officeDocument/2006/relationships/slide" Target="slides/slide15.xml"/>
<Relationship Id="rId17" Type="http://schemas.openxmlformats.org/officeDocument/2006/relationships/slide" Target="slides/slide16.xml"/>
<Relationship Id="rId18" Type="http://schemas.openxmlformats.org/officeDocument/2006/relationships/slide" Target="slides/slide17.xml"/>
<Relationship Id="rId19" Type="http://schemas.openxmlformats.org/officeDocument/2006/relationships/slide" Target="slides/slide18.xml"/>
<Relationship Id="rId20" Type="http://schemas.openxmlformats.org/officeDocument/2006/relationships/slide" Target="slides/slide19.xml"/>
<Relationship Id="rId21" Type="http://schemas.openxmlformats.org/officeDocument/2006/relationships/slide" Target="slides/slide20.xml"/>
<Relationship Id="rId22" Type="http://schemas.openxmlformats.org/officeDocument/2006/relationships/slide" Target="slides/slide21.xml"/>
<Relationship Id="rId23" Type="http://schemas.openxmlformats.org/officeDocument/2006/relationships/slide" Target="slides/slide22.xml"/>
<Relationship Id="rId24" Type="http://schemas.openxmlformats.org/officeDocument/2006/relationships/slide" Target="slides/slide23.xml"/>
<Relationship Id="rId25" Type="http://schemas.openxmlformats.org/officeDocument/2006/relationships/slide" Target="slides/slide24.xml"/>
<Relationship Id="rId26" Type="http://schemas.openxmlformats.org/officeDocument/2006/relationships/slide" Target="slides/slide25.xml"/>
<Relationship Id="rId27" Type="http://schemas.openxmlformats.org/officeDocument/2006/relationships/slide" Target="slides/slide26.xml"/>
<Relationship Id="rId28" Type="http://schemas.openxmlformats.org/officeDocument/2006/relationships/slide" Target="slides/slide27.xml"/>
<Relationship Id="rId29" Type="http://schemas.openxmlformats.org/officeDocument/2006/relationships/slide" Target="slides/slide28.xml"/>
<Relationship Id="rId30" Type="http://schemas.openxmlformats.org/officeDocument/2006/relationships/slide" Target="slides/slide29.xml"/>
<Relationship Id="rId31" Type="http://schemas.openxmlformats.org/officeDocument/2006/relationships/slide" Target="slides/slide30.xml"/>
<Relationship Id="rId33" Type="http://schemas.openxmlformats.org/officeDocument/2006/relationships/viewProps" Target="viewProps.xml"/>
<Relationship Id="rId32" Type="http://schemas.openxmlformats.org/officeDocument/2006/relationships/presProps" Target="presProps.xml"/>
<Relationship Id="rId1" Type="http://schemas.openxmlformats.org/officeDocument/2006/relationships/slideMaster" Target="slideMasters/slideMaster1.xml"/>
<Relationship Id="rId35" Type="http://schemas.openxmlformats.org/officeDocument/2006/relationships/tableStyles" Target="tableStyles.xml"/>
<Relationship Id="rId34" Type="http://schemas.openxmlformats.org/officeDocument/2006/relationships/theme" Target="theme/them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1.xml"/>
</Relationships>

</file>

<file path=ppt/slides/_rels/slide1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3" Type="http://schemas.openxmlformats.org/officeDocument/2006/relationships/image" Target="../media/image6.png"/>
<Relationship Id="rId2" Type="http://schemas.openxmlformats.org/officeDocument/2006/relationships/image" Target="../media/image5.png"/>
</Relationships>

</file>

<file path=ppt/slides/_rels/slide1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1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7.png"/>
</Relationships>

</file>

<file path=ppt/slides/_rels/slide1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3.png"/>
</Relationships>

</file>

<file path=ppt/slides/_rels/slide1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3.png"/>
</Relationships>

</file>

<file path=ppt/slides/_rels/slide1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8.png"/>
</Relationships>

</file>

<file path=ppt/slides/_rels/slide1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9.png"/>
</Relationships>

</file>

<file path=ppt/slides/_rels/slide1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1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10.png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1.png"/>
</Relationships>

</file>

<file path=ppt/slides/_rels/slide2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11.png"/>
</Relationships>

</file>

<file path=ppt/slides/_rels/slide2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12.png"/>
</Relationships>

</file>

<file path=ppt/slides/_rels/slide2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2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3.png"/>
</Relationships>

</file>

<file path=ppt/slides/_rels/slide2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13.png"/>
</Relationships>

</file>

<file path=ppt/slides/_rels/slide2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2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3" Type="http://schemas.openxmlformats.org/officeDocument/2006/relationships/image" Target="../media/image15.png"/>
<Relationship Id="rId2" Type="http://schemas.openxmlformats.org/officeDocument/2006/relationships/image" Target="../media/image14.png"/>
</Relationships>

</file>

<file path=ppt/slides/_rels/slide2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3" Type="http://schemas.openxmlformats.org/officeDocument/2006/relationships/image" Target="../media/image17.png"/>
<Relationship Id="rId2" Type="http://schemas.openxmlformats.org/officeDocument/2006/relationships/image" Target="../media/image16.png"/>
</Relationships>

</file>

<file path=ppt/slides/_rels/slide2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1.png"/>
</Relationships>

</file>

<file path=ppt/slides/_rels/slide30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1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_rels/slide6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3.xml"/>
</Relationships>

</file>

<file path=ppt/slides/_rels/slide7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2.png"/>
</Relationships>

</file>

<file path=ppt/slides/_rels/slide8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image3.png"/>
</Relationships>

</file>

<file path=ppt/slides/_rels/slide9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4.xml"/>
<Relationship Id="rId2" Type="http://schemas.openxmlformats.org/officeDocument/2006/relationships/image" Target="../media/image4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Экологические аспекты распространения трансмиссивной неоплазии двустворчатых моллюсков (BTN) в поселениях мидий Тауйской губы Охотского моря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  <a:r>
              <a:rPr/>
              <a:t>В.М.Хайтов, Ю.Т.Маченко, И.В.Кожин, М.А.Майорова, С.С.Маловенда, П.П.Стрелков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Частота BTN в окрестностях Магадана</a:t>
            </a:r>
          </a:p>
        </p:txBody>
      </p:sp>
      <p:pic>
        <p:nvPicPr>
          <p:cNvPr descr="KISS_2025_PPTX_presentation_files/figure-pptx/unnamed-chunk-12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Распределение инвазии: частота невелика</a:t>
            </a:r>
          </a:p>
        </p:txBody>
      </p:sp>
      <p:pic>
        <p:nvPicPr>
          <p:cNvPr descr="KISS_2025_PPTX_presentation_files/figure-pptx/unnamed-chunk-13-1.png" id="5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32400" y="1193800"/>
            <a:ext cx="2882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Частота BTN варьирует вдоль побережья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Связь частоты BTN1 и BTN2 с факторами среды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Возможные предикторы</a:t>
            </a:r>
          </a:p>
        </p:txBody>
      </p:sp>
      <p:pic>
        <p:nvPicPr>
          <p:cNvPr descr="KISS_2025_PPTX_presentation_files/figure-pptx/unnamed-chunk-14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Соленость варьирует в очень узких пределах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Возможные предикторы</a:t>
            </a:r>
          </a:p>
        </p:txBody>
      </p:sp>
      <p:pic>
        <p:nvPicPr>
          <p:cNvPr descr="figure/Place_holder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Расстояние от морского порта Магадана - косвенная оценка антропогенного влияния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Возможные предикторы</a:t>
            </a:r>
          </a:p>
        </p:txBody>
      </p:sp>
      <p:pic>
        <p:nvPicPr>
          <p:cNvPr descr="figure/Place_holder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Fetch - открытость побепежья для прибоя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Возможные предикторы</a:t>
            </a:r>
          </a:p>
        </p:txBody>
      </p:sp>
      <p:pic>
        <p:nvPicPr>
          <p:cNvPr descr="KISS_2025_PPTX_presentation_files/figure-pptx/unnamed-chunk-19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044700" y="1193800"/>
            <a:ext cx="50419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Размерная структура - значительно различается между участками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Возможные предикторы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Размерная структура</a:t>
            </a:r>
          </a:p>
          <a:p>
            <a:pPr lvl="0"/>
            <a:r>
              <a:rPr/>
              <a:t>Матрица обилия размерных классов использована для компонентного анализа (PCA)</a:t>
            </a:r>
          </a:p>
          <a:p>
            <a:pPr lvl="0"/>
            <a:r>
              <a:rPr/>
              <a:t>Значения </a:t>
            </a:r>
            <a:r>
              <a:rPr b="1"/>
              <a:t>PC1</a:t>
            </a:r>
            <a:r>
              <a:rPr/>
              <a:t> (48% общей дисперсии) обобщенное описание размерной структуры</a:t>
            </a:r>
          </a:p>
          <a:p>
            <a:pPr lvl="0"/>
            <a:r>
              <a:rPr b="1"/>
              <a:t>PC1</a:t>
            </a:r>
            <a:r>
              <a:rPr/>
              <a:t> отражает обилие молоди</a:t>
            </a:r>
          </a:p>
        </p:txBody>
      </p:sp>
      <p:pic>
        <p:nvPicPr>
          <p:cNvPr descr="KISS_2025_PPTX_presentation_files/figure-pptx/unnamed-chunk-20-1.png" id="4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Cвязь доли молоди со значениями PC1.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Регрессионная модель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G</m:t>
                      </m:r>
                      <m:r>
                        <m:t>A</m:t>
                      </m:r>
                      <m:r>
                        <m:t>M</m:t>
                      </m:r>
                      <m:r>
                        <m:rPr>
                          <m:sty m:val="p"/>
                        </m:rPr>
                        <m:t>:</m:t>
                      </m:r>
                      <m:r>
                        <m:t>P</m:t>
                      </m:r>
                      <m:r>
                        <m:t>r</m:t>
                      </m:r>
                      <m:r>
                        <m:t>e</m:t>
                      </m:r>
                      <m:r>
                        <m:t>v</m:t>
                      </m:r>
                      <m:r>
                        <m:t>a</m:t>
                      </m:r>
                      <m:r>
                        <m:t>l</m:t>
                      </m:r>
                      <m:r>
                        <m:t>e</m:t>
                      </m:r>
                      <m:r>
                        <m:t>n</m:t>
                      </m:r>
                      <m:r>
                        <m:t>c</m:t>
                      </m:r>
                      <m:r>
                        <m:t>e</m:t>
                      </m:r>
                      <m:r>
                        <m:rPr>
                          <m:sty m:val="p"/>
                        </m:rPr>
                        <m:t>=</m:t>
                      </m:r>
                      <m:r>
                        <m:t>s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i</m:t>
                          </m:r>
                          <m:r>
                            <m:t>s</m:t>
                          </m:r>
                          <m:sSub>
                            <m:e>
                              <m:r>
                                <m:t>t</m:t>
                              </m:r>
                            </m:e>
                            <m:sub>
                              <m:r>
                                <m:t>P</m:t>
                              </m:r>
                              <m:r>
                                <m:t>o</m:t>
                              </m:r>
                              <m:r>
                                <m:t>r</m:t>
                              </m:r>
                              <m:r>
                                <m:t>t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L</m:t>
                          </m:r>
                          <m:r>
                            <m:t>i</m:t>
                          </m:r>
                          <m:r>
                            <m:t>n</m:t>
                          </m:r>
                          <m:r>
                            <m:t>e</m:t>
                          </m:r>
                          <m:r>
                            <m:t>a</m:t>
                          </m:r>
                          <m:r>
                            <m:t>g</m:t>
                          </m:r>
                          <m: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s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F</m:t>
                          </m:r>
                          <m:r>
                            <m:t>e</m:t>
                          </m:r>
                          <m:r>
                            <m:t>t</m:t>
                          </m:r>
                          <m:r>
                            <m:t>c</m:t>
                          </m:r>
                          <m:r>
                            <m:t>h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L</m:t>
                          </m:r>
                          <m:r>
                            <m:t>i</m:t>
                          </m:r>
                          <m:r>
                            <m:t>n</m:t>
                          </m:r>
                          <m:r>
                            <m:t>e</m:t>
                          </m:r>
                          <m:r>
                            <m:t>a</m:t>
                          </m:r>
                          <m:r>
                            <m:t>g</m:t>
                          </m:r>
                          <m: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s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P</m:t>
                          </m:r>
                          <m:r>
                            <m:t>C</m:t>
                          </m:r>
                          <m:r>
                            <m:t>1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L</m:t>
                          </m:r>
                          <m:r>
                            <m:t>i</m:t>
                          </m:r>
                          <m:r>
                            <m:t>n</m:t>
                          </m:r>
                          <m:r>
                            <m:t>e</m:t>
                          </m:r>
                          <m:r>
                            <m:t>a</m:t>
                          </m:r>
                          <m:r>
                            <m:t>g</m:t>
                          </m:r>
                          <m:r>
                            <m:t>e</m:t>
                          </m:r>
                        </m:e>
                      </m:d>
                      <m:r>
                        <m:rPr>
                          <m:sty m:val="p"/>
                        </m:rPr>
                        <m:t>+</m:t>
                      </m:r>
                      <m:r>
                        <m:t>L</m:t>
                      </m:r>
                      <m:r>
                        <m:t>i</m:t>
                      </m:r>
                      <m:r>
                        <m:t>n</m:t>
                      </m:r>
                      <m:r>
                        <m:t>e</m:t>
                      </m:r>
                      <m:r>
                        <m:t>a</m:t>
                      </m:r>
                      <m:r>
                        <m:t>g</m:t>
                      </m:r>
                      <m:r>
                        <m:t>e</m:t>
                      </m:r>
                    </m:oMath>
                  </m:oMathPara>
                </a14:m>
              </a:p>
              <a:p>
                <a:pPr lvl="0"/>
                <a:r>
                  <a:rPr/>
                  <a:t>Логистическая обобщенная аддитивная модель (GAM)</a:t>
                </a:r>
              </a:p>
              <a:p>
                <a:pPr lvl="0"/>
                <a:r>
                  <a:rPr/>
                  <a:t>Зависимая переменная (</a:t>
                </a:r>
                <a14:m>
                  <m:oMath xmlns:m="http://schemas.openxmlformats.org/officeDocument/2006/math">
                    <m:r>
                      <m:t>P</m:t>
                    </m:r>
                    <m:r>
                      <m:t>r</m:t>
                    </m:r>
                    <m:r>
                      <m:t>e</m:t>
                    </m:r>
                    <m:r>
                      <m:t>v</m:t>
                    </m:r>
                    <m:r>
                      <m:t>a</m:t>
                    </m:r>
                    <m:r>
                      <m:t>l</m:t>
                    </m:r>
                    <m:r>
                      <m:t>e</m:t>
                    </m:r>
                    <m:r>
                      <m:t>n</m:t>
                    </m:r>
                    <m:r>
                      <m:t>c</m:t>
                    </m:r>
                    <m:r>
                      <m:t>e</m:t>
                    </m:r>
                  </m:oMath>
                </a14:m>
                <a:r>
                  <a:rPr/>
                  <a:t>): Биномиальное распределение</a:t>
                </a:r>
              </a:p>
              <a:p>
                <a:pPr lvl="0"/>
                <a:r>
                  <a:rPr/>
                  <a:t>Cглаживающие функции подобраны для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T</m:t>
                    </m:r>
                    <m:r>
                      <m:t>N</m:t>
                    </m:r>
                    <m:r>
                      <m:t>1</m:t>
                    </m:r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T</m:t>
                    </m:r>
                    <m:r>
                      <m:t>N</m:t>
                    </m:r>
                    <m:r>
                      <m:t>2</m:t>
                    </m:r>
                  </m:oMath>
                </a14:m>
                <a:r>
                  <a:rPr/>
                  <a:t> отдельно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Регрессионная модель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Член модели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edf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ref.df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Chi.sq Statistic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p.value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s(Dist_Port):LineageBTN1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0.014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s(Dist_Port):LineageBTN2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0.274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s(fetch):LineageBTN1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s(fetch):LineageBTN2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0.573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s(PC1):LineageBTN1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0.031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s(PC1):LineageBTN2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Предсказание модели</a:t>
            </a:r>
          </a:p>
        </p:txBody>
      </p:sp>
      <p:pic>
        <p:nvPicPr>
          <p:cNvPr descr="KISS_2025_PPTX_presentation_files/figure-pptx/unnamed-chunk-24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Частота BTN1 убывает по мере приблежения к источникам антропогенного загрязнения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Bivalvia Transmissible Neoplasia (BTN) — Заразный рак у двустворчатых моллюсков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Раковые клетки гемолимфы являются инфекционным агентом</a:t>
            </a:r>
          </a:p>
          <a:p>
            <a:pPr lvl="0"/>
            <a:r>
              <a:rPr/>
              <a:t>Клон злокачественных клеток передается от одной особи к другой через морскую воду</a:t>
            </a:r>
          </a:p>
          <a:p>
            <a:pPr lvl="0"/>
            <a:r>
              <a:rPr/>
              <a:t>Впервые описано у </a:t>
            </a:r>
            <a:r>
              <a:rPr i="1"/>
              <a:t>Mya arenaria</a:t>
            </a:r>
          </a:p>
          <a:p>
            <a:pPr lvl="0"/>
            <a:r>
              <a:rPr/>
              <a:t>Заболевание выявлено у многих систематически далеких видов (</a:t>
            </a:r>
            <a:r>
              <a:rPr i="1"/>
              <a:t>Mytilus</a:t>
            </a:r>
            <a:r>
              <a:rPr/>
              <a:t>, </a:t>
            </a:r>
            <a:r>
              <a:rPr i="1"/>
              <a:t>Cerastoderma</a:t>
            </a:r>
            <a:r>
              <a:rPr/>
              <a:t> и др.)</a:t>
            </a:r>
          </a:p>
        </p:txBody>
      </p:sp>
      <p:pic>
        <p:nvPicPr>
          <p:cNvPr descr="./figure/Place_holder.png" id="4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Схема заражения BTN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Предсказание модели</a:t>
            </a:r>
          </a:p>
        </p:txBody>
      </p:sp>
      <p:pic>
        <p:nvPicPr>
          <p:cNvPr descr="KISS_2025_PPTX_presentation_files/figure-pptx/unnamed-chunk-25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Частота BTN1 увеличивается на участках открытых для прибоя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Предсказание модели</a:t>
            </a:r>
          </a:p>
        </p:txBody>
      </p:sp>
      <p:pic>
        <p:nvPicPr>
          <p:cNvPr descr="KISS_2025_PPTX_presentation_files/figure-pptx/unnamed-chunk-26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Частота BTN1 увеличивается на участках с высокой долей молоди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Стратегия BTN1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-342900" marL="342900">
                  <a:buAutoNum type="arabicPeriod"/>
                </a:pPr>
                <a:r>
                  <a:rPr/>
                  <a:t>Клетки </a:t>
                </a:r>
                <a14:m>
                  <m:oMath xmlns:m="http://schemas.openxmlformats.org/officeDocument/2006/math">
                    <m:r>
                      <m:t>B</m:t>
                    </m:r>
                    <m:r>
                      <m:t>T</m:t>
                    </m:r>
                    <m:r>
                      <m:t>N</m:t>
                    </m:r>
                    <m:r>
                      <m:t>1</m:t>
                    </m:r>
                  </m:oMath>
                </a14:m>
                <a:r>
                  <a:rPr/>
                  <a:t> циркулируют в поселениях мидий, которые представлены в наиболее благоприятных для хозяина условиях</a:t>
                </a:r>
              </a:p>
              <a:p>
                <a:pPr lvl="0" indent="-342900" marL="342900">
                  <a:buAutoNum type="arabicPeriod"/>
                </a:pPr>
                <a:r>
                  <a:rPr/>
                  <a:t>Альтернативное объяснение: клетки BTN1 могут быть детектированы только в тех условиях, где хозяин имеет максимальные шансы выжить.</a:t>
                </a:r>
              </a:p>
            </p:txBody>
          </p:sp>
        </mc:Choice>
      </mc:AlternateContent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Влияние BTN на хозяина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Показатели жизненных функций мидий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На материале 2021 и 2023 гг у мидий оценивали</a:t>
            </a:r>
          </a:p>
          <a:p>
            <a:pPr lvl="0"/>
            <a:r>
              <a:rPr/>
              <a:t>Репродуктивный статус (микроскопирование мазков гонад)</a:t>
            </a:r>
          </a:p>
          <a:p>
            <a:pPr lvl="0"/>
            <a:r>
              <a:rPr/>
              <a:t>Прирост последнего года и размер раковины до последнего кольца остановки роста</a:t>
            </a:r>
          </a:p>
        </p:txBody>
      </p:sp>
      <p:pic>
        <p:nvPicPr>
          <p:cNvPr descr="figure/Place_holder.png" id="4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08600" y="1193800"/>
            <a:ext cx="27178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BTN и репродуктивный статус хозяина</a:t>
            </a:r>
          </a:p>
        </p:txBody>
      </p:sp>
      <p:pic>
        <p:nvPicPr>
          <p:cNvPr descr="KISS_2025_PPTX_presentation_files/figure-pptx/unnamed-chunk-28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7686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У мидий, зараженных BTN, часто нарушено развитие гонад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Зависимость частоты нарушения развития гонад от степени развития заболевания</a:t>
            </a:r>
          </a:p>
        </p:txBody>
      </p:sp>
      <p:graphicFrame>
        <p:nvGraphicFramePr>
          <p:cNvPr id="3" name=""/>
          <p:cNvGraphicFramePr>
            <a:graphicFrameLocks noGrp="true"/>
          </p:cNvGraphicFramePr>
          <p:nvPr/>
        </p:nvGraphicFramePr>
        <p:xfrm rot="0">
          <a:off x="914400" y="1828800"/>
          <a:ext cx="9144000" cy="5486400"/>
        </p:xfrm>
        <a:graphic>
          <a:graphicData uri="http://schemas.openxmlformats.org/drawingml/2006/table">
            <a:tbl>
              <a:tblPr/>
              <a:tblGrid>
                <a:gridCol w="685800"/>
                <a:gridCol w="685800"/>
                <a:gridCol w="685800"/>
                <a:gridCol w="685800"/>
                <a:gridCol w="685800"/>
              </a:tblGrid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Член модели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edf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ref.df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Chi.sq Statistic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p.value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s(Aneuploid_Proportion):LineageBTN1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0.001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00">
                        <a:alpha val="100000"/>
                      </a:srgbClr>
                    </a:solidFill>
                  </a:tcPr>
                </a:tc>
              </a:tr>
              <a:tr h="22860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s(Aneuploid_Proportion):LineageBTN2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2.0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r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0.153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Пердсказание модели</a:t>
            </a:r>
          </a:p>
        </p:txBody>
      </p:sp>
      <p:pic>
        <p:nvPicPr>
          <p:cNvPr descr="KISS_2025_PPTX_presentation_files/figure-pptx/unnamed-chunk-31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Для BTN1 заметные нарушения наблюдаются только на самых поздних стадиях заболевания</a:t>
            </a:r>
          </a:p>
        </p:txBody>
      </p:sp>
      <p:pic>
        <p:nvPicPr>
          <p:cNvPr descr="KISS_2025_PPTX_presentation_files/figure-pptx/unnamed-chunk-32-1.png" id="5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64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Для BTN2 нарушения наблюдаются на всех стадиях заболевания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Влияние BTN на рост моллюсков</a:t>
            </a:r>
          </a:p>
        </p:txBody>
      </p:sp>
      <p:pic>
        <p:nvPicPr>
          <p:cNvPr descr="KISS_2025_PPTX_presentation_files/figure-pptx/unnamed-chunk-36-1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673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По мере увеличения размеров прирост последнего года закономерно снижается</a:t>
            </a:r>
          </a:p>
        </p:txBody>
      </p:sp>
      <p:pic>
        <p:nvPicPr>
          <p:cNvPr descr="KISS_2025_PPTX_presentation_files/figure-pptx/unnamed-chunk-37-1.png" id="5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864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6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Прирост последнего года у зараженных BTN2 оказывается выше, чем у зараженных BTN1 и у здоровых особей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Стратегия BTN2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Заражение BTN2, по-видимому, стимулирует рост хозяина.</a:t>
            </a:r>
          </a:p>
          <a:p>
            <a:pPr lvl="0"/>
            <a:r>
              <a:rPr/>
              <a:t>Этот эффект аналогичен феномену паразитарной кастрации</a:t>
            </a:r>
          </a:p>
          <a:p>
            <a:pPr lvl="0"/>
            <a:r>
              <a:rPr/>
              <a:t>Подобная стратегия может объяснять меньшую зависимость BTN2 от внешних условий: тонко настраивая использование ресурсов хозяина, клетки BTN2 получают больше энергии</a:t>
            </a:r>
          </a:p>
          <a:p>
            <a:pPr lvl="0"/>
            <a:r>
              <a:rPr/>
              <a:t>Это обеспечивает BTN2 более широкое распространение и меньшую зависимость от варьирования внешних факторов.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Клиническая картина заражения BTN у мидий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Зараженные моллюски внешне неотлчимы от здоровых</a:t>
            </a:r>
          </a:p>
          <a:p>
            <a:pPr lvl="0"/>
            <a:r>
              <a:rPr/>
              <a:t>Часто внешний вид мягких тканей выглядит “нездорово”</a:t>
            </a:r>
          </a:p>
          <a:p>
            <a:pPr lvl="0"/>
            <a:r>
              <a:rPr/>
              <a:t>На пункции гемолимфы из мускула замыкателя видны округлые клетки со слабой адгезией.</a:t>
            </a:r>
          </a:p>
        </p:txBody>
      </p:sp>
      <p:pic>
        <p:nvPicPr>
          <p:cNvPr descr="./figure/Place_holder.png" id="4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Внешний вид здоровых и раковых клеток гемолимфы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Спасибо за внимание!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Диагностика BTN с помощью проточной цитометрии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Проточная цитометрия (окраска DAPI) позволяет обнаружить крупные полиплоидные неопластичные клетки</a:t>
            </a:r>
          </a:p>
          <a:p>
            <a:pPr lvl="0"/>
            <a:r>
              <a:rPr/>
              <a:t>По соотношению “здоровых” и “неоплоидных” клеток можно судить о стадии заболевания</a:t>
            </a:r>
          </a:p>
        </p:txBody>
      </p:sp>
      <p:pic>
        <p:nvPicPr>
          <p:cNvPr descr="./figure/Place_holder.png" id="4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5118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Результаты проточной цитометрии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Две эволюционные линии BTN у </a:t>
            </a:r>
            <a:r>
              <a:rPr i="1"/>
              <a:t>Mytilus trossulus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/>
                <a:r>
                  <a:rPr/>
                  <a:t>BTN у </a:t>
                </a:r>
                <a:r>
                  <a:rPr i="1"/>
                  <a:t>M.trossulus</a:t>
                </a:r>
                <a:r>
                  <a:rPr/>
                  <a:t> возникал многократно.</a:t>
                </a:r>
              </a:p>
              <a:p>
                <a:pPr lvl="0"/>
                <a:r>
                  <a:rPr/>
                  <a:t>Сейчас известно две линии: </a:t>
                </a:r>
                <a14:m>
                  <m:oMath xmlns:m="http://schemas.openxmlformats.org/officeDocument/2006/math">
                    <m:sSub>
                      <m:e>
                        <m:r>
                          <m:t>​</m:t>
                        </m:r>
                      </m:e>
                      <m:sub>
                        <m:r>
                          <m:t>m</m:t>
                        </m:r>
                        <m:r>
                          <m:t>t</m:t>
                        </m:r>
                        <m:r>
                          <m:t>r</m:t>
                        </m:r>
                      </m:sub>
                    </m:sSub>
                    <m:r>
                      <m:t>B</m:t>
                    </m:r>
                    <m:r>
                      <m:t>T</m:t>
                    </m:r>
                    <m:r>
                      <m:t>N</m:t>
                    </m:r>
                    <m:r>
                      <m:t>1</m:t>
                    </m:r>
                  </m:oMath>
                </a14:m>
                <a:r>
                  <a:rPr/>
                  <a:t> и </a:t>
                </a:r>
                <a14:m>
                  <m:oMath xmlns:m="http://schemas.openxmlformats.org/officeDocument/2006/math">
                    <m:sSub>
                      <m:e>
                        <m:r>
                          <m:t>​</m:t>
                        </m:r>
                      </m:e>
                      <m:sub>
                        <m:r>
                          <m:t>m</m:t>
                        </m:r>
                        <m:r>
                          <m:t>t</m:t>
                        </m:r>
                        <m:r>
                          <m:t>r</m:t>
                        </m:r>
                      </m:sub>
                    </m:sSub>
                    <m:r>
                      <m:t>B</m:t>
                    </m:r>
                    <m:r>
                      <m:t>T</m:t>
                    </m:r>
                    <m:r>
                      <m:t>N</m:t>
                    </m:r>
                    <m:r>
                      <m:t>2</m:t>
                    </m:r>
                  </m:oMath>
                </a14:m>
                <a:br/>
              </a:p>
              <a:p>
                <a:pPr lvl="0"/>
                <a:r>
                  <a:rPr/>
                  <a:t>Диагностика двух линий происходит по молекулярным маркерам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BTN в окрестностях Магадана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Почему Магадан?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Много доступных поселений мидий</a:t>
            </a:r>
          </a:p>
          <a:p>
            <a:pPr lvl="0"/>
            <a:r>
              <a:rPr/>
              <a:t>Представлен только один вид </a:t>
            </a:r>
            <a:r>
              <a:rPr i="1"/>
              <a:t>Mytilus trossulus</a:t>
            </a:r>
          </a:p>
        </p:txBody>
      </p:sp>
      <p:pic>
        <p:nvPicPr>
          <p:cNvPr descr="KISS_2025_PPTX_presentation_files/figure-pptx/unnamed-chunk-6-1.png" id="4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Тауйская губа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Mytilus trossulus</a:t>
            </a:r>
            <a:r>
              <a:rPr/>
              <a:t> в окрестностях Магадана</a:t>
            </a:r>
          </a:p>
        </p:txBody>
      </p:sp>
      <p:pic>
        <p:nvPicPr>
          <p:cNvPr descr="figure/Place_holder.png" id="3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416300" y="1193800"/>
            <a:ext cx="23114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Внешний вид литоральных поселений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Обследованные точки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Всего обследовано 11 точек в 2021 г. и 15 в 2023 г (всего 20 локаций).</a:t>
            </a:r>
          </a:p>
          <a:p>
            <a:pPr lvl="0"/>
            <a:r>
              <a:rPr/>
              <a:t>На каждой точке собирали крупных мидий для отбора проб гемолимфы и оценки ростовых процессов</a:t>
            </a:r>
          </a:p>
          <a:p>
            <a:pPr lvl="0"/>
            <a:r>
              <a:rPr/>
              <a:t>Брали выборки для описания размерной структуры и плотности поселения мидий</a:t>
            </a:r>
          </a:p>
        </p:txBody>
      </p:sp>
      <p:pic>
        <p:nvPicPr>
          <p:cNvPr descr="KISS_2025_PPTX_presentation_files/figure-pptx/unnamed-chunk-7-1.png" id="4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864100" y="1193800"/>
            <a:ext cx="36068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TRUE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Экологические аспекты распространения трансмиссивной неоплазии двустворчатых моллюсков (BTN) в поселениях мидий Тауйской губы Охотского моря</dc:title>
  <dc:creator>В.М.Хайтов, Ю.Т.Маченко, И.В.Кожин, М.А.Майорова, С.С.Маловенда, П.П.Стрелков</dc:creator>
  <cp:keywords/>
  <dcterms:created xsi:type="dcterms:W3CDTF">2025-09-21T15:56:42Z</dcterms:created>
  <dcterms:modified xsi:type="dcterms:W3CDTF">2025-09-21T18:56:47Z</dcterms:modified>
  <cp:lastModifiedBy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date">
    <vt:lpwstr/>
  </property>
  <property fmtid="{D5CDD505-2E9C-101B-9397-08002B2CF9AE}" pid="3" name="output">
    <vt:lpwstr>officedown::rpptx_document</vt:lpwstr>
  </property>
</Properties>
</file>