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6" r:id="rId4"/>
    <p:sldId id="259" r:id="rId5"/>
  </p:sldIdLst>
  <p:sldSz cx="6858000" cy="990346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62" y="1620798"/>
            <a:ext cx="5143573" cy="34479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62" y="5201683"/>
            <a:ext cx="5143573" cy="23910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826" y="527275"/>
            <a:ext cx="1478777" cy="83928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94" y="527275"/>
            <a:ext cx="4350605" cy="83928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22" y="2469023"/>
            <a:ext cx="5915109" cy="41196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22" y="6627618"/>
            <a:ext cx="5915109" cy="216641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94" y="2636375"/>
            <a:ext cx="2914691" cy="62837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912" y="2636375"/>
            <a:ext cx="2914691" cy="62837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7" y="527275"/>
            <a:ext cx="5915109" cy="1914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7" y="2427758"/>
            <a:ext cx="2901296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7" y="3617565"/>
            <a:ext cx="2901296" cy="5320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912" y="2427758"/>
            <a:ext cx="291558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912" y="3617565"/>
            <a:ext cx="2915585" cy="5320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7" y="660240"/>
            <a:ext cx="2211915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85" y="1425935"/>
            <a:ext cx="3471912" cy="703797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7" y="2971080"/>
            <a:ext cx="2211915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7" y="660240"/>
            <a:ext cx="2211915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85" y="1425935"/>
            <a:ext cx="3471912" cy="70379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7" y="2971080"/>
            <a:ext cx="2211915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4" y="527275"/>
            <a:ext cx="5915109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4" y="2636375"/>
            <a:ext cx="5915109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94" y="9179170"/>
            <a:ext cx="1543072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45" y="9179170"/>
            <a:ext cx="2314608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531" y="9179170"/>
            <a:ext cx="1543072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Замещающее содержимое 9" descr="Candao_4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010300">
                  <a:alpha val="100000"/>
                </a:srgbClr>
              </a:clrFrom>
              <a:clrTo>
                <a:srgbClr val="010300">
                  <a:alpha val="100000"/>
                  <a:alpha val="0"/>
                </a:srgbClr>
              </a:clrTo>
            </a:clrChange>
          </a:blip>
          <a:srcRect l="7514" t="14532" r="7711" b="10272"/>
          <a:stretch>
            <a:fillRect/>
          </a:stretch>
        </p:blipFill>
        <p:spPr>
          <a:xfrm>
            <a:off x="258445" y="257810"/>
            <a:ext cx="5915025" cy="42735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Текстовое поле 4"/>
          <p:cNvSpPr txBox="1"/>
          <p:nvPr/>
        </p:nvSpPr>
        <p:spPr>
          <a:xfrm>
            <a:off x="411480" y="5157470"/>
            <a:ext cx="57302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Рисунок 1. Расположение опорных точек, использованных для геометрической морфометрии раковин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Прямая со стрелкой 63"/>
          <p:cNvCxnSpPr/>
          <p:nvPr/>
        </p:nvCxnSpPr>
        <p:spPr>
          <a:xfrm flipV="1">
            <a:off x="5055870" y="630555"/>
            <a:ext cx="11430" cy="2042795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V="1">
            <a:off x="3792220" y="1652270"/>
            <a:ext cx="2710815" cy="127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Группа 62"/>
          <p:cNvGrpSpPr/>
          <p:nvPr/>
        </p:nvGrpSpPr>
        <p:grpSpPr>
          <a:xfrm>
            <a:off x="293370" y="586740"/>
            <a:ext cx="6215323" cy="2630718"/>
            <a:chOff x="178" y="0"/>
            <a:chExt cx="10760" cy="4803"/>
          </a:xfrm>
        </p:grpSpPr>
        <p:pic>
          <p:nvPicPr>
            <p:cNvPr id="16" name="Изображение 1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8" y="0"/>
              <a:ext cx="6067" cy="4803"/>
            </a:xfrm>
            <a:prstGeom prst="rect">
              <a:avLst/>
            </a:prstGeom>
          </p:spPr>
        </p:pic>
        <p:grpSp>
          <p:nvGrpSpPr>
            <p:cNvPr id="53" name="Группа 52"/>
            <p:cNvGrpSpPr/>
            <p:nvPr/>
          </p:nvGrpSpPr>
          <p:grpSpPr>
            <a:xfrm rot="0">
              <a:off x="6245" y="80"/>
              <a:ext cx="4693" cy="3759"/>
              <a:chOff x="2653" y="1158"/>
              <a:chExt cx="13054" cy="8746"/>
            </a:xfrm>
          </p:grpSpPr>
          <p:sp>
            <p:nvSpPr>
              <p:cNvPr id="54" name="Прямоугольник 53"/>
              <p:cNvSpPr/>
              <p:nvPr/>
            </p:nvSpPr>
            <p:spPr>
              <a:xfrm>
                <a:off x="2653" y="1158"/>
                <a:ext cx="13055" cy="87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7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ru-RU" altLang="en-US" sz="2600"/>
              </a:p>
            </p:txBody>
          </p:sp>
          <p:grpSp>
            <p:nvGrpSpPr>
              <p:cNvPr id="55" name="Группа 54"/>
              <p:cNvGrpSpPr/>
              <p:nvPr/>
            </p:nvGrpSpPr>
            <p:grpSpPr>
              <a:xfrm>
                <a:off x="2653" y="1158"/>
                <a:ext cx="12678" cy="8455"/>
                <a:chOff x="350" y="818"/>
                <a:chExt cx="17598" cy="12574"/>
              </a:xfrm>
            </p:grpSpPr>
            <p:pic>
              <p:nvPicPr>
                <p:cNvPr id="56" name="Изображение 55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rcRect l="24361" t="17876" r="22716" b="20076"/>
                <a:stretch>
                  <a:fillRect/>
                </a:stretch>
              </p:blipFill>
              <p:spPr>
                <a:xfrm>
                  <a:off x="350" y="5298"/>
                  <a:ext cx="5531" cy="4061"/>
                </a:xfrm>
                <a:prstGeom prst="rect">
                  <a:avLst/>
                </a:prstGeom>
              </p:spPr>
            </p:pic>
            <p:pic>
              <p:nvPicPr>
                <p:cNvPr id="57" name="Изображение 56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rcRect l="24403" t="17203" r="20066" b="20358"/>
                <a:stretch>
                  <a:fillRect/>
                </a:stretch>
              </p:blipFill>
              <p:spPr>
                <a:xfrm>
                  <a:off x="5881" y="5283"/>
                  <a:ext cx="5864" cy="4076"/>
                </a:xfrm>
                <a:prstGeom prst="rect">
                  <a:avLst/>
                </a:prstGeom>
              </p:spPr>
            </p:pic>
            <p:pic>
              <p:nvPicPr>
                <p:cNvPr id="58" name="Изображение 57"/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rcRect l="23362" t="17448" r="19763" b="21553"/>
                <a:stretch>
                  <a:fillRect/>
                </a:stretch>
              </p:blipFill>
              <p:spPr>
                <a:xfrm>
                  <a:off x="11942" y="5377"/>
                  <a:ext cx="6006" cy="3982"/>
                </a:xfrm>
                <a:prstGeom prst="rect">
                  <a:avLst/>
                </a:prstGeom>
              </p:spPr>
            </p:pic>
            <p:pic>
              <p:nvPicPr>
                <p:cNvPr id="59" name="Изображение 58"/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rcRect l="23665" t="16483" r="19025" b="20588"/>
                <a:stretch>
                  <a:fillRect/>
                </a:stretch>
              </p:blipFill>
              <p:spPr>
                <a:xfrm>
                  <a:off x="5890" y="818"/>
                  <a:ext cx="6052" cy="4108"/>
                </a:xfrm>
                <a:prstGeom prst="rect">
                  <a:avLst/>
                </a:prstGeom>
              </p:spPr>
            </p:pic>
            <p:pic>
              <p:nvPicPr>
                <p:cNvPr id="60" name="Изображение 59"/>
                <p:cNvPicPr>
                  <a:picLocks noChangeAspect="1"/>
                </p:cNvPicPr>
                <p:nvPr/>
              </p:nvPicPr>
              <p:blipFill>
                <a:blip r:embed="rId6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rcRect l="25682" t="17647" r="21591" b="20588"/>
                <a:stretch>
                  <a:fillRect/>
                </a:stretch>
              </p:blipFill>
              <p:spPr>
                <a:xfrm>
                  <a:off x="5882" y="9360"/>
                  <a:ext cx="5568" cy="4032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67" name="Группа 66"/>
          <p:cNvGrpSpPr/>
          <p:nvPr/>
        </p:nvGrpSpPr>
        <p:grpSpPr>
          <a:xfrm>
            <a:off x="224790" y="3136265"/>
            <a:ext cx="6408420" cy="4239260"/>
            <a:chOff x="247" y="4907"/>
            <a:chExt cx="10092" cy="6676"/>
          </a:xfrm>
        </p:grpSpPr>
        <p:pic>
          <p:nvPicPr>
            <p:cNvPr id="24" name="Изображение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7" y="5323"/>
              <a:ext cx="10093" cy="6260"/>
            </a:xfrm>
            <a:prstGeom prst="rect">
              <a:avLst/>
            </a:prstGeom>
          </p:spPr>
        </p:pic>
        <p:sp>
          <p:nvSpPr>
            <p:cNvPr id="65" name="Текстовое поле 64"/>
            <p:cNvSpPr txBox="1"/>
            <p:nvPr/>
          </p:nvSpPr>
          <p:spPr>
            <a:xfrm>
              <a:off x="1014" y="4907"/>
              <a:ext cx="3984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ru-RU" altLang="en-US" sz="1000"/>
                <a:t>Мидии из рференсных выборок</a:t>
              </a:r>
              <a:endParaRPr lang="ru-RU" altLang="en-US" sz="1000"/>
            </a:p>
          </p:txBody>
        </p:sp>
        <p:sp>
          <p:nvSpPr>
            <p:cNvPr id="66" name="Текстовое поле 65"/>
            <p:cNvSpPr txBox="1"/>
            <p:nvPr/>
          </p:nvSpPr>
          <p:spPr>
            <a:xfrm>
              <a:off x="5991" y="4907"/>
              <a:ext cx="423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ru-RU" altLang="en-US" sz="1000"/>
                <a:t>Мидии из Гасейда</a:t>
              </a:r>
              <a:endParaRPr lang="ru-RU" altLang="en-US" sz="1000"/>
            </a:p>
          </p:txBody>
        </p:sp>
      </p:grpSp>
      <p:sp>
        <p:nvSpPr>
          <p:cNvPr id="73" name="Текстовое поле 72"/>
          <p:cNvSpPr txBox="1"/>
          <p:nvPr/>
        </p:nvSpPr>
        <p:spPr>
          <a:xfrm>
            <a:off x="441960" y="7443470"/>
            <a:ext cx="61112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200"/>
              <a:t>Рисунок 2. Вариация формы раковины мидий. </a:t>
            </a:r>
            <a:r>
              <a:rPr lang="en-US" altLang="ru-RU" sz="1200"/>
              <a:t>A</a:t>
            </a:r>
            <a:r>
              <a:rPr lang="ru-RU" altLang="en-US" sz="1200"/>
              <a:t>. Ординация мидий в морфопространстве первых двух главных компонент. Мидии из зоны контакта в Гасейде показаны серыми треугольниками. Пунктирные линни отсекают границы квартилей каждой из компонент. </a:t>
            </a:r>
            <a:r>
              <a:rPr lang="en-US" altLang="en-US" sz="1200"/>
              <a:t>B. </a:t>
            </a:r>
            <a:r>
              <a:rPr lang="ru-RU" altLang="en-US" sz="1200"/>
              <a:t>Консенснусная форма раковины мидии (центральный рисунок) и формы, соответствующие минимальным и максимальным значениям двух главных компонент. </a:t>
            </a:r>
            <a:r>
              <a:rPr lang="en-US" altLang="ru-RU" sz="1200"/>
              <a:t>C</a:t>
            </a:r>
            <a:r>
              <a:rPr lang="ru-RU" altLang="en-US" sz="1200"/>
              <a:t>. Значения первой компоненты у моллюсков из референсных выборок. </a:t>
            </a:r>
            <a:r>
              <a:rPr lang="en-US" altLang="en-US" sz="1200"/>
              <a:t>D</a:t>
            </a:r>
            <a:r>
              <a:rPr lang="en-US" altLang="en-US" sz="1200"/>
              <a:t>. Значения первой компоненты у моллюсков из </a:t>
            </a:r>
            <a:r>
              <a:rPr lang="ru-RU" altLang="en-US" sz="1200"/>
              <a:t>Гасейда</a:t>
            </a:r>
            <a:r>
              <a:rPr lang="en-US" altLang="en-US" sz="1200"/>
              <a:t>. </a:t>
            </a:r>
            <a:r>
              <a:rPr lang="ru-RU" altLang="en-US" sz="1200"/>
              <a:t>На </a:t>
            </a:r>
            <a:r>
              <a:rPr lang="en-US" altLang="en-US" sz="1200"/>
              <a:t>C</a:t>
            </a:r>
            <a:r>
              <a:rPr lang="ru-RU" altLang="en-US" sz="1200"/>
              <a:t> и</a:t>
            </a:r>
            <a:r>
              <a:rPr lang="en-US" altLang="en-US" sz="1200"/>
              <a:t> D</a:t>
            </a:r>
            <a:r>
              <a:rPr lang="ru-RU" altLang="en-US" sz="1200"/>
              <a:t> п</a:t>
            </a:r>
            <a:r>
              <a:rPr lang="en-US" altLang="en-US" sz="1200"/>
              <a:t>рерывистые горизонтальные линии отсекают границы квартилей PC1.</a:t>
            </a:r>
            <a:r>
              <a:rPr lang="ru-RU" altLang="en-US" sz="1200"/>
              <a:t> </a:t>
            </a:r>
            <a:endParaRPr lang="ru-RU" altLang="en-US" sz="1200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594995" y="630555"/>
            <a:ext cx="937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A</a:t>
            </a:r>
            <a:endParaRPr lang="en-US" altLang="ru-RU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743325" y="630555"/>
            <a:ext cx="937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B</a:t>
            </a:r>
            <a:endParaRPr lang="en-US" altLang="ru-RU"/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711835" y="3446145"/>
            <a:ext cx="937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C</a:t>
            </a:r>
            <a:endParaRPr lang="en-US" altLang="ru-RU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3860165" y="3446145"/>
            <a:ext cx="937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D</a:t>
            </a:r>
            <a:endParaRPr lang="en-US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Замещающее содержимое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7825" y="464185"/>
            <a:ext cx="5915025" cy="3668395"/>
          </a:xfrm>
          <a:prstGeom prst="rect">
            <a:avLst/>
          </a:prstGeom>
        </p:spPr>
      </p:pic>
      <p:sp>
        <p:nvSpPr>
          <p:cNvPr id="73" name="Текстовое поле 72"/>
          <p:cNvSpPr txBox="1"/>
          <p:nvPr/>
        </p:nvSpPr>
        <p:spPr>
          <a:xfrm>
            <a:off x="377825" y="4272280"/>
            <a:ext cx="61112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200"/>
              <a:t>Рисунок 3. Связь «классических» морфометрических признаков раковин мидий с вероятностью прсутствия в геноме аллелей </a:t>
            </a:r>
            <a:r>
              <a:rPr lang="en-US" altLang="en-US" sz="1200"/>
              <a:t>Ga. A. </a:t>
            </a:r>
            <a:r>
              <a:rPr lang="ru-RU" altLang="en-US" sz="1200"/>
              <a:t>Относительный размер замковой площадки. </a:t>
            </a:r>
            <a:r>
              <a:rPr lang="en-US" altLang="en-US" sz="1200"/>
              <a:t>B. </a:t>
            </a:r>
            <a:r>
              <a:rPr lang="ru-RU" altLang="en-US" sz="1200"/>
              <a:t>Относительная длина лигамента. Приведены значения коэффициента корреляции. </a:t>
            </a:r>
            <a:endParaRPr lang="ru-RU" altLang="en-US" sz="1200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708660" y="95885"/>
            <a:ext cx="937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A</a:t>
            </a:r>
            <a:endParaRPr lang="en-US" altLang="ru-RU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647440" y="95885"/>
            <a:ext cx="937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B</a:t>
            </a:r>
            <a:endParaRPr lang="en-US" alt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964</Words>
  <Application>WPS Presentation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Calibri Light</vt:lpstr>
      <vt:lpstr>Segoe Print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polyd</cp:lastModifiedBy>
  <cp:revision>9</cp:revision>
  <dcterms:created xsi:type="dcterms:W3CDTF">2020-11-28T07:02:00Z</dcterms:created>
  <dcterms:modified xsi:type="dcterms:W3CDTF">2020-12-01T21:45:58Z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1049-11.2.0.9747</vt:lpwstr>
  </property>
</Properties>
</file>