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21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0.xml"/><Relationship Id="rId1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Группа 8"/>
          <p:cNvGrpSpPr/>
          <p:nvPr/>
        </p:nvGrpSpPr>
        <p:grpSpPr>
          <a:xfrm>
            <a:off x="1718310" y="645795"/>
            <a:ext cx="7981950" cy="2983230"/>
            <a:chOff x="2706" y="1017"/>
            <a:chExt cx="12570" cy="4698"/>
          </a:xfrm>
        </p:grpSpPr>
        <p:pic>
          <p:nvPicPr>
            <p:cNvPr id="2" name="Изображение -2147482624"/>
            <p:cNvPicPr>
              <a:picLocks noChangeAspect="1"/>
            </p:cNvPicPr>
            <p:nvPr/>
          </p:nvPicPr>
          <p:blipFill>
            <a:blip r:embed="rId1"/>
            <a:srcRect l="19647" t="3737" r="21190" b="5652"/>
            <a:stretch>
              <a:fillRect/>
            </a:stretch>
          </p:blipFill>
          <p:spPr>
            <a:xfrm>
              <a:off x="2706" y="1367"/>
              <a:ext cx="4319" cy="411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" name="Изображение 3"/>
            <p:cNvPicPr>
              <a:picLocks noChangeAspect="1"/>
            </p:cNvPicPr>
            <p:nvPr/>
          </p:nvPicPr>
          <p:blipFill>
            <a:blip r:embed="rId2"/>
            <a:srcRect l="20171" r="20823"/>
            <a:stretch>
              <a:fillRect/>
            </a:stretch>
          </p:blipFill>
          <p:spPr>
            <a:xfrm>
              <a:off x="6966" y="1205"/>
              <a:ext cx="4260" cy="4511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5" name="Изображение 4"/>
            <p:cNvPicPr>
              <a:picLocks noChangeAspect="1"/>
            </p:cNvPicPr>
            <p:nvPr/>
          </p:nvPicPr>
          <p:blipFill>
            <a:blip r:embed="rId3"/>
            <a:srcRect l="16670" t="5111" r="18274" b="6033"/>
            <a:stretch>
              <a:fillRect/>
            </a:stretch>
          </p:blipFill>
          <p:spPr>
            <a:xfrm>
              <a:off x="11224" y="1393"/>
              <a:ext cx="4052" cy="398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" name="Текстовое поле 5"/>
            <p:cNvSpPr txBox="1"/>
            <p:nvPr/>
          </p:nvSpPr>
          <p:spPr>
            <a:xfrm>
              <a:off x="4459" y="1017"/>
              <a:ext cx="101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/>
                <a:t>2011</a:t>
              </a:r>
              <a:endParaRPr lang="ru-RU" altLang="en-US"/>
            </a:p>
          </p:txBody>
        </p:sp>
        <p:sp>
          <p:nvSpPr>
            <p:cNvPr id="7" name="Текстовое поле 6"/>
            <p:cNvSpPr txBox="1"/>
            <p:nvPr/>
          </p:nvSpPr>
          <p:spPr>
            <a:xfrm>
              <a:off x="8684" y="1017"/>
              <a:ext cx="101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/>
                <a:t>2013</a:t>
              </a:r>
              <a:endParaRPr lang="ru-RU" altLang="en-US"/>
            </a:p>
          </p:txBody>
        </p:sp>
        <p:sp>
          <p:nvSpPr>
            <p:cNvPr id="8" name="Текстовое поле 7"/>
            <p:cNvSpPr txBox="1"/>
            <p:nvPr/>
          </p:nvSpPr>
          <p:spPr>
            <a:xfrm>
              <a:off x="12909" y="1017"/>
              <a:ext cx="1012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1200"/>
                <a:t>2014</a:t>
              </a:r>
              <a:endParaRPr lang="ru-RU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Группа 9"/>
          <p:cNvGrpSpPr/>
          <p:nvPr/>
        </p:nvGrpSpPr>
        <p:grpSpPr>
          <a:xfrm>
            <a:off x="2110740" y="349250"/>
            <a:ext cx="5828030" cy="6038215"/>
            <a:chOff x="3324" y="550"/>
            <a:chExt cx="9178" cy="9509"/>
          </a:xfrm>
        </p:grpSpPr>
        <p:pic>
          <p:nvPicPr>
            <p:cNvPr id="4" name="Изображение 3" descr="Salinity_stations"/>
            <p:cNvPicPr>
              <a:picLocks noChangeAspect="1"/>
            </p:cNvPicPr>
            <p:nvPr/>
          </p:nvPicPr>
          <p:blipFill>
            <a:blip r:embed="rId1"/>
            <a:srcRect t="11007" b="12070"/>
            <a:stretch>
              <a:fillRect/>
            </a:stretch>
          </p:blipFill>
          <p:spPr>
            <a:xfrm>
              <a:off x="3324" y="550"/>
              <a:ext cx="9106" cy="4850"/>
            </a:xfrm>
            <a:prstGeom prst="rect">
              <a:avLst/>
            </a:prstGeom>
          </p:spPr>
        </p:pic>
        <p:pic>
          <p:nvPicPr>
            <p:cNvPr id="7" name="Изображение 6" descr="Salinity_map_2024"/>
            <p:cNvPicPr>
              <a:picLocks noChangeAspect="1"/>
            </p:cNvPicPr>
            <p:nvPr/>
          </p:nvPicPr>
          <p:blipFill>
            <a:blip r:embed="rId2"/>
            <a:srcRect l="36361" t="83680" r="27795" b="2649"/>
            <a:stretch>
              <a:fillRect/>
            </a:stretch>
          </p:blipFill>
          <p:spPr>
            <a:xfrm>
              <a:off x="6245" y="9197"/>
              <a:ext cx="3264" cy="862"/>
            </a:xfrm>
            <a:prstGeom prst="rect">
              <a:avLst/>
            </a:prstGeom>
          </p:spPr>
        </p:pic>
        <p:pic>
          <p:nvPicPr>
            <p:cNvPr id="3" name="Изображение 2" descr="Salinity_map_2015"/>
            <p:cNvPicPr>
              <a:picLocks noChangeAspect="1"/>
            </p:cNvPicPr>
            <p:nvPr/>
          </p:nvPicPr>
          <p:blipFill>
            <a:blip r:embed="rId3"/>
            <a:srcRect l="27872" t="1618" r="20261" b="30024"/>
            <a:stretch>
              <a:fillRect/>
            </a:stretch>
          </p:blipFill>
          <p:spPr>
            <a:xfrm>
              <a:off x="3984" y="5336"/>
              <a:ext cx="4220" cy="3852"/>
            </a:xfrm>
            <a:prstGeom prst="rect">
              <a:avLst/>
            </a:prstGeom>
          </p:spPr>
        </p:pic>
        <p:pic>
          <p:nvPicPr>
            <p:cNvPr id="9" name="Изображение 8" descr="Salinity_map_2024"/>
            <p:cNvPicPr>
              <a:picLocks noChangeAspect="1"/>
            </p:cNvPicPr>
            <p:nvPr/>
          </p:nvPicPr>
          <p:blipFill>
            <a:blip r:embed="rId4"/>
            <a:srcRect l="27795" t="1903" r="20020" b="29960"/>
            <a:stretch>
              <a:fillRect/>
            </a:stretch>
          </p:blipFill>
          <p:spPr>
            <a:xfrm>
              <a:off x="8242" y="5336"/>
              <a:ext cx="4260" cy="38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Замещающее содержимое 5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102485" y="233045"/>
            <a:ext cx="731520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Замещающее содержимое 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740410" y="1825625"/>
            <a:ext cx="4995545" cy="4351655"/>
          </a:xfrm>
          <a:prstGeom prst="rect">
            <a:avLst/>
          </a:prstGeom>
        </p:spPr>
      </p:pic>
      <p:pic>
        <p:nvPicPr>
          <p:cNvPr id="7" name="Замещающее содержимое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74410" y="1825625"/>
            <a:ext cx="499554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Замещающее содержимое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2113280" y="788035"/>
            <a:ext cx="6682740" cy="4744720"/>
          </a:xfrm>
          <a:prstGeom prst="rect">
            <a:avLst/>
          </a:prstGeom>
        </p:spPr>
      </p:pic>
      <p:sp>
        <p:nvSpPr>
          <p:cNvPr id="6" name="Стрелка вправо 5"/>
          <p:cNvSpPr/>
          <p:nvPr/>
        </p:nvSpPr>
        <p:spPr>
          <a:xfrm>
            <a:off x="3286125" y="760095"/>
            <a:ext cx="356235" cy="200025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Стрелка вправо 7"/>
          <p:cNvSpPr/>
          <p:nvPr/>
        </p:nvSpPr>
        <p:spPr>
          <a:xfrm rot="10800000">
            <a:off x="2929890" y="760095"/>
            <a:ext cx="356235" cy="200025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616835" y="327660"/>
            <a:ext cx="1377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 sz="1200"/>
              <a:t>Сброс из водохранилища </a:t>
            </a:r>
            <a:endParaRPr lang="ru-RU" altLang="en-US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4565650" y="4859655"/>
            <a:ext cx="412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/>
              <a:t>Количество обработанных проб</a:t>
            </a:r>
            <a:endParaRPr lang="ru-RU" altLang="ru-RU"/>
          </a:p>
        </p:txBody>
      </p:sp>
      <p:sp>
        <p:nvSpPr>
          <p:cNvPr id="5" name="Текстовое поле 4"/>
          <p:cNvSpPr txBox="1"/>
          <p:nvPr/>
        </p:nvSpPr>
        <p:spPr>
          <a:xfrm rot="16200000">
            <a:off x="739775" y="2611120"/>
            <a:ext cx="4128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/>
              <a:t>Накопленное число видов</a:t>
            </a:r>
            <a:endParaRPr lang="ru-RU" altLang="ru-RU"/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sz="quarter" idx="13"/>
          </p:nvPr>
        </p:nvPicPr>
        <p:blipFill>
          <a:blip r:embed="rId1"/>
          <a:srcRect l="5286" t="13847" r="4852" b="12556"/>
          <a:stretch>
            <a:fillRect/>
          </a:stretch>
        </p:blipFill>
        <p:spPr>
          <a:xfrm>
            <a:off x="2997200" y="1130300"/>
            <a:ext cx="6573520" cy="37293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Замещающее содержимое 4"/>
          <p:cNvPicPr>
            <a:picLocks noChangeAspect="1"/>
          </p:cNvPicPr>
          <p:nvPr>
            <p:ph sz="quarter" idx="13"/>
          </p:nvPr>
        </p:nvPicPr>
        <p:blipFill>
          <a:blip r:embed="rId1"/>
          <a:stretch>
            <a:fillRect/>
          </a:stretch>
        </p:blipFill>
        <p:spPr>
          <a:xfrm>
            <a:off x="1805305" y="589280"/>
            <a:ext cx="7315200" cy="5067300"/>
          </a:xfrm>
          <a:prstGeom prst="rect">
            <a:avLst/>
          </a:prstGeom>
        </p:spPr>
      </p:pic>
      <p:sp>
        <p:nvSpPr>
          <p:cNvPr id="6" name="Стрелка влево 5"/>
          <p:cNvSpPr/>
          <p:nvPr/>
        </p:nvSpPr>
        <p:spPr>
          <a:xfrm rot="5400000">
            <a:off x="3227070" y="5227320"/>
            <a:ext cx="513080" cy="3803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7" name="Стрелка влево 6"/>
          <p:cNvSpPr/>
          <p:nvPr/>
        </p:nvSpPr>
        <p:spPr>
          <a:xfrm rot="5400000">
            <a:off x="7004050" y="5256530"/>
            <a:ext cx="513080" cy="380365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Группа 9"/>
          <p:cNvGrpSpPr/>
          <p:nvPr/>
        </p:nvGrpSpPr>
        <p:grpSpPr>
          <a:xfrm>
            <a:off x="4093210" y="0"/>
            <a:ext cx="4004310" cy="6695440"/>
            <a:chOff x="6446" y="0"/>
            <a:chExt cx="6306" cy="10544"/>
          </a:xfrm>
        </p:grpSpPr>
        <p:pic>
          <p:nvPicPr>
            <p:cNvPr id="2" name="Изображение 1" descr="Community_map"/>
            <p:cNvPicPr>
              <a:picLocks noChangeAspect="1"/>
            </p:cNvPicPr>
            <p:nvPr/>
          </p:nvPicPr>
          <p:blipFill>
            <a:blip r:embed="rId1"/>
            <a:srcRect l="31094" r="28479" b="2370"/>
            <a:stretch>
              <a:fillRect/>
            </a:stretch>
          </p:blipFill>
          <p:spPr>
            <a:xfrm>
              <a:off x="6446" y="0"/>
              <a:ext cx="6307" cy="10544"/>
            </a:xfrm>
            <a:prstGeom prst="rect">
              <a:avLst/>
            </a:prstGeom>
          </p:spPr>
        </p:pic>
        <p:pic>
          <p:nvPicPr>
            <p:cNvPr id="4" name="Изображение 3" descr="Rplot02"/>
            <p:cNvPicPr>
              <a:picLocks noChangeAspect="1"/>
            </p:cNvPicPr>
            <p:nvPr/>
          </p:nvPicPr>
          <p:blipFill>
            <a:blip r:embed="rId2"/>
            <a:srcRect l="25762" t="5583" r="48818" b="14070"/>
            <a:stretch>
              <a:fillRect/>
            </a:stretch>
          </p:blipFill>
          <p:spPr>
            <a:xfrm>
              <a:off x="11629" y="204"/>
              <a:ext cx="501" cy="2486"/>
            </a:xfrm>
            <a:prstGeom prst="rect">
              <a:avLst/>
            </a:prstGeom>
          </p:spPr>
        </p:pic>
        <p:sp>
          <p:nvSpPr>
            <p:cNvPr id="5" name="Текстовое поле 4"/>
            <p:cNvSpPr txBox="1"/>
            <p:nvPr/>
          </p:nvSpPr>
          <p:spPr>
            <a:xfrm>
              <a:off x="12196" y="252"/>
              <a:ext cx="336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900"/>
                <a:t>1</a:t>
              </a:r>
              <a:endParaRPr lang="ru-RU" altLang="en-US" sz="900"/>
            </a:p>
          </p:txBody>
        </p:sp>
        <p:sp>
          <p:nvSpPr>
            <p:cNvPr id="6" name="Текстовое поле 5"/>
            <p:cNvSpPr txBox="1"/>
            <p:nvPr/>
          </p:nvSpPr>
          <p:spPr>
            <a:xfrm>
              <a:off x="12196" y="814"/>
              <a:ext cx="336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900"/>
                <a:t>2</a:t>
              </a:r>
              <a:endParaRPr lang="ru-RU" altLang="en-US" sz="900"/>
            </a:p>
          </p:txBody>
        </p:sp>
        <p:sp>
          <p:nvSpPr>
            <p:cNvPr id="7" name="Текстовое поле 6"/>
            <p:cNvSpPr txBox="1"/>
            <p:nvPr/>
          </p:nvSpPr>
          <p:spPr>
            <a:xfrm>
              <a:off x="12196" y="1266"/>
              <a:ext cx="336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900"/>
                <a:t>3</a:t>
              </a:r>
              <a:endParaRPr lang="ru-RU" altLang="en-US" sz="900"/>
            </a:p>
          </p:txBody>
        </p:sp>
        <p:sp>
          <p:nvSpPr>
            <p:cNvPr id="8" name="Текстовое поле 7"/>
            <p:cNvSpPr txBox="1"/>
            <p:nvPr/>
          </p:nvSpPr>
          <p:spPr>
            <a:xfrm>
              <a:off x="12196" y="1772"/>
              <a:ext cx="336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900"/>
                <a:t>4</a:t>
              </a:r>
              <a:endParaRPr lang="ru-RU" altLang="en-US" sz="900"/>
            </a:p>
          </p:txBody>
        </p:sp>
        <p:sp>
          <p:nvSpPr>
            <p:cNvPr id="9" name="Текстовое поле 8"/>
            <p:cNvSpPr txBox="1"/>
            <p:nvPr/>
          </p:nvSpPr>
          <p:spPr>
            <a:xfrm>
              <a:off x="12196" y="2280"/>
              <a:ext cx="336" cy="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en-US" sz="900"/>
                <a:t>5</a:t>
              </a:r>
              <a:endParaRPr lang="ru-RU" altLang="en-US" sz="90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Группа 8"/>
          <p:cNvGrpSpPr/>
          <p:nvPr/>
        </p:nvGrpSpPr>
        <p:grpSpPr>
          <a:xfrm>
            <a:off x="2770505" y="1176655"/>
            <a:ext cx="8289290" cy="4503420"/>
            <a:chOff x="4363" y="1853"/>
            <a:chExt cx="13054" cy="7092"/>
          </a:xfrm>
        </p:grpSpPr>
        <p:pic>
          <p:nvPicPr>
            <p:cNvPr id="4" name="Изображение 3" descr="Monitoring_samples_map"/>
            <p:cNvPicPr>
              <a:picLocks noChangeAspect="1"/>
            </p:cNvPicPr>
            <p:nvPr/>
          </p:nvPicPr>
          <p:blipFill>
            <a:blip r:embed="rId1"/>
            <a:srcRect l="4307" r="25967"/>
            <a:stretch>
              <a:fillRect/>
            </a:stretch>
          </p:blipFill>
          <p:spPr>
            <a:xfrm>
              <a:off x="4363" y="1853"/>
              <a:ext cx="7140" cy="7093"/>
            </a:xfrm>
            <a:prstGeom prst="rect">
              <a:avLst/>
            </a:prstGeom>
          </p:spPr>
        </p:pic>
        <p:sp>
          <p:nvSpPr>
            <p:cNvPr id="5" name="Прямоугольник 4"/>
            <p:cNvSpPr/>
            <p:nvPr/>
          </p:nvSpPr>
          <p:spPr>
            <a:xfrm>
              <a:off x="10602" y="4493"/>
              <a:ext cx="1124" cy="4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11137" y="4942"/>
              <a:ext cx="1124" cy="6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7" name="Текстовое поле 6"/>
            <p:cNvSpPr txBox="1"/>
            <p:nvPr/>
          </p:nvSpPr>
          <p:spPr>
            <a:xfrm>
              <a:off x="11017" y="4838"/>
              <a:ext cx="64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ru-RU" sz="1200"/>
                <a:t>Точки мониторинга Кандалакшского заповедника</a:t>
              </a:r>
              <a:endParaRPr lang="ru-RU" altLang="ru-RU" sz="1200"/>
            </a:p>
          </p:txBody>
        </p:sp>
        <p:sp>
          <p:nvSpPr>
            <p:cNvPr id="8" name="Текстовое поле 7"/>
            <p:cNvSpPr txBox="1"/>
            <p:nvPr/>
          </p:nvSpPr>
          <p:spPr>
            <a:xfrm>
              <a:off x="11017" y="5272"/>
              <a:ext cx="6400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ru-RU" altLang="ru-RU" sz="1200"/>
                <a:t>Точки мониторинга ЗИН РАН</a:t>
              </a:r>
              <a:endParaRPr lang="ru-RU" altLang="ru-RU" sz="12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WPS Presentation</Application>
  <PresentationFormat>宽屏</PresentationFormat>
  <Paragraphs>26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Linux Libertine</vt:lpstr>
      <vt:lpstr>Linux Libertine Display G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polyd</dc:creator>
  <cp:lastModifiedBy>polyd</cp:lastModifiedBy>
  <cp:revision>7</cp:revision>
  <dcterms:created xsi:type="dcterms:W3CDTF">2024-09-20T14:24:00Z</dcterms:created>
  <dcterms:modified xsi:type="dcterms:W3CDTF">2024-10-07T14:21:08Z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1049-12.2.0.18283</vt:lpwstr>
  </property>
  <property fmtid="{D5CDD505-2E9C-101B-9397-08002B2CF9AE}" pid="3" name="ICV">
    <vt:lpwstr>F82DB2AC211546058758AC997483C827_11</vt:lpwstr>
  </property>
</Properties>
</file>