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7559675" cy="1069149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3367"/>
        <p:guide pos="23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1572" y="1279525"/>
            <a:ext cx="244250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062571"/>
            <a:ext cx="5670000" cy="340965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96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000" y="5615776"/>
            <a:ext cx="5670000" cy="2581424"/>
          </a:xfrm>
        </p:spPr>
        <p:txBody>
          <a:bodyPr>
            <a:normAutofit/>
          </a:bodyPr>
          <a:lstStyle>
            <a:lvl1pPr marL="0" indent="0" algn="ctr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19750" y="859886"/>
            <a:ext cx="6520500" cy="8666742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30"/>
            <a:ext cx="6520500" cy="2066626"/>
          </a:xfrm>
        </p:spPr>
        <p:txBody>
          <a:bodyPr anchor="ctr" anchorCtr="0">
            <a:normAutofit/>
          </a:bodyPr>
          <a:lstStyle>
            <a:lvl1pPr>
              <a:defRPr sz="364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25" y="2846250"/>
            <a:ext cx="6520500" cy="6783976"/>
          </a:xfrm>
        </p:spPr>
        <p:txBody>
          <a:bodyPr>
            <a:normAutofit/>
          </a:bodyPr>
          <a:lstStyle>
            <a:lvl1pPr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12" y="5847930"/>
            <a:ext cx="6103519" cy="1265220"/>
          </a:xfrm>
        </p:spPr>
        <p:txBody>
          <a:bodyPr anchor="b">
            <a:noAutofit/>
          </a:bodyPr>
          <a:lstStyle>
            <a:lvl1pPr>
              <a:defRPr sz="496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12" y="7187288"/>
            <a:ext cx="4539937" cy="1009574"/>
          </a:xfrm>
        </p:spPr>
        <p:txBody>
          <a:bodyPr>
            <a:noAutofit/>
          </a:bodyPr>
          <a:lstStyle>
            <a:lvl1pPr marL="0" indent="0">
              <a:buNone/>
              <a:defRPr sz="1985">
                <a:solidFill>
                  <a:schemeClr val="bg1">
                    <a:lumMod val="50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25" y="402930"/>
            <a:ext cx="6520500" cy="2066626"/>
          </a:xfrm>
        </p:spPr>
        <p:txBody>
          <a:bodyPr>
            <a:normAutofit/>
          </a:bodyPr>
          <a:lstStyle>
            <a:lvl1pPr>
              <a:defRPr sz="364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625" y="2846250"/>
            <a:ext cx="3213000" cy="67839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31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4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9125" y="2846250"/>
            <a:ext cx="3213000" cy="67839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315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35" y="569250"/>
            <a:ext cx="6520500" cy="2066626"/>
          </a:xfrm>
        </p:spPr>
        <p:txBody>
          <a:bodyPr/>
          <a:lstStyle>
            <a:lvl1pPr>
              <a:defRPr sz="364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35" y="2720490"/>
            <a:ext cx="3198234" cy="128452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35" y="4077879"/>
            <a:ext cx="3198234" cy="55721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27250" y="2720490"/>
            <a:ext cx="3213985" cy="1284524"/>
          </a:xfrm>
        </p:spPr>
        <p:txBody>
          <a:bodyPr anchor="b"/>
          <a:lstStyle>
            <a:lvl1pPr marL="0" indent="0">
              <a:buNone/>
              <a:defRPr sz="1985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27250" y="4077879"/>
            <a:ext cx="3213985" cy="55721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50" y="4312688"/>
            <a:ext cx="6520500" cy="2066626"/>
          </a:xfrm>
        </p:spPr>
        <p:txBody>
          <a:bodyPr>
            <a:normAutofit/>
          </a:bodyPr>
          <a:lstStyle>
            <a:lvl1pPr algn="ctr">
              <a:defRPr sz="364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34" y="198000"/>
            <a:ext cx="2582752" cy="2494800"/>
          </a:xfrm>
        </p:spPr>
        <p:txBody>
          <a:bodyPr anchor="ctr" anchorCtr="0">
            <a:normAutofit/>
          </a:bodyPr>
          <a:lstStyle>
            <a:lvl1pPr>
              <a:defRPr sz="2645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488" y="1194788"/>
            <a:ext cx="3607231" cy="7942522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184" y="3207600"/>
            <a:ext cx="2582752" cy="59424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325"/>
            </a:lvl1pPr>
            <a:lvl2pPr marL="377825" indent="0">
              <a:buNone/>
              <a:defRPr sz="1155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1954" y="569250"/>
            <a:ext cx="948296" cy="9060976"/>
          </a:xfrm>
        </p:spPr>
        <p:txBody>
          <a:bodyPr vert="eaVert">
            <a:normAutofit/>
          </a:bodyPr>
          <a:lstStyle>
            <a:lvl1pPr>
              <a:defRPr sz="364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50" y="569250"/>
            <a:ext cx="5506273" cy="906097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50" y="569250"/>
            <a:ext cx="6520500" cy="206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50" y="2846250"/>
            <a:ext cx="6520500" cy="678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50" y="9909900"/>
            <a:ext cx="1701000" cy="56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50" y="9909900"/>
            <a:ext cx="2551500" cy="56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250" y="9909900"/>
            <a:ext cx="1701000" cy="569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305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756285" rtl="0" eaLnBrk="1" fontAlgn="auto" latinLnBrk="0" hangingPunct="1">
        <a:lnSpc>
          <a:spcPct val="90000"/>
        </a:lnSpc>
        <a:spcBef>
          <a:spcPts val="825"/>
        </a:spcBef>
        <a:spcAft>
          <a:spcPts val="0"/>
        </a:spcAft>
        <a:buClrTx/>
        <a:buSzTx/>
        <a:buFont typeface="Arial" panose="020B0604020202020204" pitchFamily="34" charset="0"/>
        <a:buNone/>
        <a:defRPr sz="2315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4488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32270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70116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3.GIF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Изображение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202565" y="309245"/>
            <a:ext cx="3299460" cy="1847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202565" y="2157095"/>
            <a:ext cx="33000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https://images.marinespecies.org/thumbs/65073_pontoporeia-cf-femorata.png?w=700</a:t>
            </a:r>
            <a:endParaRPr lang="ru-RU" altLang="en-US" sz="800"/>
          </a:p>
        </p:txBody>
      </p:sp>
      <p:pic>
        <p:nvPicPr>
          <p:cNvPr id="107" name="Изображение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4005580" y="309245"/>
            <a:ext cx="2482850" cy="1858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3948430" y="216789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https://images.marinespecies.org/thumbs/80851_monoporeia-cf-affinis.png?w=700</a:t>
            </a:r>
            <a:endParaRPr lang="ru-RU" altLang="en-US" sz="800"/>
          </a:p>
        </p:txBody>
      </p:sp>
      <p:pic>
        <p:nvPicPr>
          <p:cNvPr id="108" name="Изображение 107"/>
          <p:cNvPicPr/>
          <p:nvPr/>
        </p:nvPicPr>
        <p:blipFill>
          <a:blip r:embed="rId3"/>
          <a:stretch>
            <a:fillRect/>
          </a:stretch>
        </p:blipFill>
        <p:spPr>
          <a:xfrm rot="5400000">
            <a:off x="612140" y="2197100"/>
            <a:ext cx="1627505" cy="2446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201930" y="4336415"/>
            <a:ext cx="24472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https://encrypted-tbn0.gstatic.com/images?q=tbn:ANd9GcSeU9qLJNAcx34f3KHO62hcag1xmUIgrVqnCpCgoi6xMhTrAsaSzF1V63NETaQR5pG_fwQ&amp;usqp=CAU</a:t>
            </a:r>
            <a:endParaRPr lang="ru-RU" altLang="en-US" sz="800"/>
          </a:p>
        </p:txBody>
      </p:sp>
      <p:pic>
        <p:nvPicPr>
          <p:cNvPr id="109" name="Изображение 108"/>
          <p:cNvPicPr/>
          <p:nvPr/>
        </p:nvPicPr>
        <p:blipFill>
          <a:blip r:embed="rId4"/>
          <a:stretch>
            <a:fillRect/>
          </a:stretch>
        </p:blipFill>
        <p:spPr>
          <a:xfrm>
            <a:off x="2795270" y="2606675"/>
            <a:ext cx="3706495" cy="1628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Текстовое поле 9"/>
          <p:cNvSpPr txBox="1"/>
          <p:nvPr/>
        </p:nvSpPr>
        <p:spPr>
          <a:xfrm>
            <a:off x="2795270" y="43364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https://www.meerwasser-lexikon.de/imgHaupt/49299_57f61441b5051.jpg</a:t>
            </a:r>
            <a:endParaRPr lang="ru-RU" altLang="en-US" sz="800"/>
          </a:p>
        </p:txBody>
      </p:sp>
      <p:pic>
        <p:nvPicPr>
          <p:cNvPr id="110" name="Изображение 109"/>
          <p:cNvPicPr/>
          <p:nvPr/>
        </p:nvPicPr>
        <p:blipFill>
          <a:blip r:embed="rId5"/>
          <a:stretch>
            <a:fillRect/>
          </a:stretch>
        </p:blipFill>
        <p:spPr>
          <a:xfrm>
            <a:off x="202565" y="5022215"/>
            <a:ext cx="2447290" cy="254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Текстовое поле 10"/>
          <p:cNvSpPr txBox="1"/>
          <p:nvPr/>
        </p:nvSpPr>
        <p:spPr>
          <a:xfrm>
            <a:off x="111125" y="7571740"/>
            <a:ext cx="286639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https://assets.artdatabanken.se/image/_4/16312_247778_4.jpg</a:t>
            </a:r>
            <a:endParaRPr lang="ru-RU" altLang="en-US" sz="800"/>
          </a:p>
        </p:txBody>
      </p:sp>
      <p:pic>
        <p:nvPicPr>
          <p:cNvPr id="111" name="Изображение 110"/>
          <p:cNvPicPr/>
          <p:nvPr/>
        </p:nvPicPr>
        <p:blipFill>
          <a:blip r:embed="rId6"/>
          <a:stretch>
            <a:fillRect/>
          </a:stretch>
        </p:blipFill>
        <p:spPr>
          <a:xfrm>
            <a:off x="3090545" y="5022850"/>
            <a:ext cx="3397885" cy="2548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Текстовое поле 11"/>
          <p:cNvSpPr txBox="1"/>
          <p:nvPr/>
        </p:nvSpPr>
        <p:spPr>
          <a:xfrm>
            <a:off x="3104515" y="7571740"/>
            <a:ext cx="339725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800"/>
              <a:t>https://rkapeller.eu/bilder/MM/Portlandia_aestuariorum.jpg</a:t>
            </a:r>
            <a:endParaRPr lang="ru-RU" altLang="en-US" sz="80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294640" y="34544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A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109720" y="34544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B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94640" y="260667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C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3104515" y="260667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D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294640" y="502221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E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3094355" y="502221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F</a:t>
            </a:r>
            <a:endParaRPr lang="en-US" alt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" descr="http://www.sevin.ru/top100worst/priortargets/Arthropods/improvisus.gif"/>
          <p:cNvPicPr>
            <a:picLocks noChangeAspect="1" noChangeArrowheads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15920" y="489585"/>
            <a:ext cx="1905000" cy="162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" descr="http://www.sevin.ru/top100worst/priortargets/Arthropods/tigrinus.gif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835" y="490220"/>
            <a:ext cx="2668905" cy="1628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" descr="http://www.sevin.ru/top100worst/priortargets/Arthropods/harrisii.gif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" y="2197100"/>
            <a:ext cx="3194685" cy="2411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Picture" descr="http://www.sevin.ru/top100worst/priortargets/Arthropods/sinensis.gif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40" y="2197100"/>
            <a:ext cx="3569970" cy="2411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" descr="http://www.sevin.ru/top100worst/priortargets/Mollusca/polymorpha.gif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" y="4687570"/>
            <a:ext cx="3194050" cy="2235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Picture" descr="https://www.meerwasser-lexikon.de/imgHaupt/52049_58ddf591ae3e0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100" y="490220"/>
            <a:ext cx="2200910" cy="165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Picture" descr="http://www.sevin.ru/top100worst/priortargets/Mollusca/antipodarum.gif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040" y="4687570"/>
            <a:ext cx="3569335" cy="2237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262890" y="55880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A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3021965" y="55880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B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59985" y="55880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</a:rPr>
              <a:t>C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326390" y="229489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D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3680460" y="229489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</a:rPr>
              <a:t>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62890" y="480060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chemeClr val="bg1"/>
                </a:solidFill>
              </a:rPr>
              <a:t>F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3680460" y="4800600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</a:rPr>
              <a:t>G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Группа 41"/>
          <p:cNvGrpSpPr/>
          <p:nvPr/>
        </p:nvGrpSpPr>
        <p:grpSpPr>
          <a:xfrm>
            <a:off x="7785100" y="1414145"/>
            <a:ext cx="7218045" cy="5064760"/>
            <a:chOff x="370" y="324"/>
            <a:chExt cx="11367" cy="7976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940" y="2120"/>
              <a:ext cx="7659" cy="6180"/>
              <a:chOff x="1685" y="3066"/>
              <a:chExt cx="7659" cy="6180"/>
            </a:xfrm>
          </p:grpSpPr>
          <p:sp>
            <p:nvSpPr>
              <p:cNvPr id="24" name="Полилиния 23"/>
              <p:cNvSpPr/>
              <p:nvPr/>
            </p:nvSpPr>
            <p:spPr>
              <a:xfrm>
                <a:off x="1701" y="3242"/>
                <a:ext cx="5180" cy="4806"/>
              </a:xfrm>
              <a:custGeom>
                <a:avLst/>
                <a:gdLst>
                  <a:gd name="connsiteX0" fmla="*/ 5180 w 5180"/>
                  <a:gd name="connsiteY0" fmla="*/ 0 h 4806"/>
                  <a:gd name="connsiteX1" fmla="*/ 0 w 5180"/>
                  <a:gd name="connsiteY1" fmla="*/ 4806 h 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80" h="4806">
                    <a:moveTo>
                      <a:pt x="5180" y="0"/>
                    </a:moveTo>
                    <a:cubicBezTo>
                      <a:pt x="2535" y="1490"/>
                      <a:pt x="2079" y="4222"/>
                      <a:pt x="0" y="4806"/>
                    </a:cubicBezTo>
                  </a:path>
                </a:pathLst>
              </a:cu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5" name="Полилиния 4"/>
              <p:cNvSpPr/>
              <p:nvPr/>
            </p:nvSpPr>
            <p:spPr>
              <a:xfrm>
                <a:off x="1770" y="3158"/>
                <a:ext cx="7499" cy="3113"/>
              </a:xfrm>
              <a:custGeom>
                <a:avLst/>
                <a:gdLst>
                  <a:gd name="connsiteX0" fmla="*/ 5045 w 7499"/>
                  <a:gd name="connsiteY0" fmla="*/ 0 h 3113"/>
                  <a:gd name="connsiteX1" fmla="*/ 7499 w 7499"/>
                  <a:gd name="connsiteY1" fmla="*/ 1272 h 3113"/>
                  <a:gd name="connsiteX2" fmla="*/ 2341 w 7499"/>
                  <a:gd name="connsiteY2" fmla="*/ 3113 h 3113"/>
                  <a:gd name="connsiteX3" fmla="*/ 0 w 7499"/>
                  <a:gd name="connsiteY3" fmla="*/ 1658 h 3113"/>
                  <a:gd name="connsiteX4" fmla="*/ 5045 w 7499"/>
                  <a:gd name="connsiteY4" fmla="*/ 0 h 3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99" h="3113">
                    <a:moveTo>
                      <a:pt x="5045" y="0"/>
                    </a:moveTo>
                    <a:lnTo>
                      <a:pt x="7499" y="1272"/>
                    </a:lnTo>
                    <a:lnTo>
                      <a:pt x="2341" y="3113"/>
                    </a:lnTo>
                    <a:lnTo>
                      <a:pt x="0" y="1658"/>
                    </a:lnTo>
                    <a:lnTo>
                      <a:pt x="5045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6" name="Полилиния 5"/>
              <p:cNvSpPr/>
              <p:nvPr/>
            </p:nvSpPr>
            <p:spPr>
              <a:xfrm>
                <a:off x="4089" y="4440"/>
                <a:ext cx="5180" cy="4806"/>
              </a:xfrm>
              <a:custGeom>
                <a:avLst/>
                <a:gdLst>
                  <a:gd name="connsiteX0" fmla="*/ 5180 w 5180"/>
                  <a:gd name="connsiteY0" fmla="*/ 0 h 4806"/>
                  <a:gd name="connsiteX1" fmla="*/ 0 w 5180"/>
                  <a:gd name="connsiteY1" fmla="*/ 4806 h 4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80" h="4806">
                    <a:moveTo>
                      <a:pt x="5180" y="0"/>
                    </a:moveTo>
                    <a:cubicBezTo>
                      <a:pt x="2535" y="1490"/>
                      <a:pt x="2079" y="4222"/>
                      <a:pt x="0" y="4806"/>
                    </a:cubicBezTo>
                  </a:path>
                </a:pathLst>
              </a:cu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0" name="Овал 9"/>
              <p:cNvSpPr/>
              <p:nvPr/>
            </p:nvSpPr>
            <p:spPr>
              <a:xfrm rot="20280000">
                <a:off x="3310" y="5330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2" name="Овал 11"/>
              <p:cNvSpPr/>
              <p:nvPr/>
            </p:nvSpPr>
            <p:spPr>
              <a:xfrm rot="20280000">
                <a:off x="3999" y="5540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3" name="Овал 12"/>
              <p:cNvSpPr/>
              <p:nvPr/>
            </p:nvSpPr>
            <p:spPr>
              <a:xfrm rot="20280000">
                <a:off x="3182" y="4771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4" name="Овал 13"/>
              <p:cNvSpPr/>
              <p:nvPr/>
            </p:nvSpPr>
            <p:spPr>
              <a:xfrm rot="20280000">
                <a:off x="5296" y="4667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5" name="Овал 14"/>
              <p:cNvSpPr/>
              <p:nvPr/>
            </p:nvSpPr>
            <p:spPr>
              <a:xfrm rot="20280000">
                <a:off x="5711" y="4885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 rot="20280000">
                <a:off x="5096" y="4243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7" name="Овал 16"/>
              <p:cNvSpPr/>
              <p:nvPr/>
            </p:nvSpPr>
            <p:spPr>
              <a:xfrm rot="20280000">
                <a:off x="6686" y="4116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8" name="Овал 17"/>
              <p:cNvSpPr/>
              <p:nvPr/>
            </p:nvSpPr>
            <p:spPr>
              <a:xfrm rot="20280000">
                <a:off x="7232" y="4117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19" name="Овал 18"/>
              <p:cNvSpPr/>
              <p:nvPr/>
            </p:nvSpPr>
            <p:spPr>
              <a:xfrm rot="20280000">
                <a:off x="6573" y="3553"/>
                <a:ext cx="279" cy="211"/>
              </a:xfrm>
              <a:prstGeom prst="ellipse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21" name="Полилиния 20"/>
              <p:cNvSpPr/>
              <p:nvPr/>
            </p:nvSpPr>
            <p:spPr>
              <a:xfrm>
                <a:off x="3965" y="6174"/>
                <a:ext cx="163" cy="3073"/>
              </a:xfrm>
              <a:custGeom>
                <a:avLst/>
                <a:gdLst>
                  <a:gd name="connsiteX0" fmla="*/ 20 w 163"/>
                  <a:gd name="connsiteY0" fmla="*/ 0 h 3073"/>
                  <a:gd name="connsiteX1" fmla="*/ 153 w 163"/>
                  <a:gd name="connsiteY1" fmla="*/ 88 h 3073"/>
                  <a:gd name="connsiteX2" fmla="*/ 163 w 163"/>
                  <a:gd name="connsiteY2" fmla="*/ 3073 h 3073"/>
                  <a:gd name="connsiteX3" fmla="*/ 0 w 163"/>
                  <a:gd name="connsiteY3" fmla="*/ 2958 h 3073"/>
                  <a:gd name="connsiteX4" fmla="*/ 20 w 163"/>
                  <a:gd name="connsiteY4" fmla="*/ 0 h 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" h="3073">
                    <a:moveTo>
                      <a:pt x="20" y="0"/>
                    </a:moveTo>
                    <a:lnTo>
                      <a:pt x="153" y="88"/>
                    </a:lnTo>
                    <a:lnTo>
                      <a:pt x="163" y="3073"/>
                    </a:lnTo>
                    <a:lnTo>
                      <a:pt x="0" y="2958"/>
                    </a:lnTo>
                    <a:lnTo>
                      <a:pt x="2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cxnSp>
            <p:nvCxnSpPr>
              <p:cNvPr id="23" name="Прямое соединение 22"/>
              <p:cNvCxnSpPr>
                <a:stCxn id="21" idx="2"/>
                <a:endCxn id="24" idx="1"/>
              </p:cNvCxnSpPr>
              <p:nvPr/>
            </p:nvCxnSpPr>
            <p:spPr>
              <a:xfrm flipH="1" flipV="1">
                <a:off x="1701" y="8048"/>
                <a:ext cx="2427" cy="1199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Полилиния 24"/>
              <p:cNvSpPr/>
              <p:nvPr/>
            </p:nvSpPr>
            <p:spPr>
              <a:xfrm>
                <a:off x="1685" y="4840"/>
                <a:ext cx="230" cy="3275"/>
              </a:xfrm>
              <a:custGeom>
                <a:avLst/>
                <a:gdLst>
                  <a:gd name="connsiteX0" fmla="*/ 104 w 230"/>
                  <a:gd name="connsiteY0" fmla="*/ 0 h 3275"/>
                  <a:gd name="connsiteX1" fmla="*/ 230 w 230"/>
                  <a:gd name="connsiteY1" fmla="*/ 94 h 3275"/>
                  <a:gd name="connsiteX2" fmla="*/ 128 w 230"/>
                  <a:gd name="connsiteY2" fmla="*/ 3275 h 3275"/>
                  <a:gd name="connsiteX3" fmla="*/ 0 w 230"/>
                  <a:gd name="connsiteY3" fmla="*/ 3219 h 3275"/>
                  <a:gd name="connsiteX4" fmla="*/ 104 w 230"/>
                  <a:gd name="connsiteY4" fmla="*/ 0 h 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" h="3275">
                    <a:moveTo>
                      <a:pt x="104" y="0"/>
                    </a:moveTo>
                    <a:lnTo>
                      <a:pt x="230" y="94"/>
                    </a:lnTo>
                    <a:lnTo>
                      <a:pt x="128" y="3275"/>
                    </a:lnTo>
                    <a:lnTo>
                      <a:pt x="0" y="3219"/>
                    </a:lnTo>
                    <a:lnTo>
                      <a:pt x="10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9032" y="4322"/>
                <a:ext cx="312" cy="176"/>
              </a:xfrm>
              <a:prstGeom prst="ellipse">
                <a:avLst/>
              </a:prstGeom>
              <a:solidFill>
                <a:srgbClr val="2020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6657" y="3066"/>
                <a:ext cx="312" cy="176"/>
              </a:xfrm>
              <a:prstGeom prst="ellipse">
                <a:avLst/>
              </a:prstGeom>
              <a:solidFill>
                <a:srgbClr val="2020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907" y="6111"/>
                <a:ext cx="312" cy="176"/>
              </a:xfrm>
              <a:prstGeom prst="ellipse">
                <a:avLst/>
              </a:prstGeom>
              <a:solidFill>
                <a:srgbClr val="2020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1701" y="4788"/>
                <a:ext cx="312" cy="176"/>
              </a:xfrm>
              <a:prstGeom prst="ellipse">
                <a:avLst/>
              </a:prstGeom>
              <a:solidFill>
                <a:srgbClr val="20202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ru-RU" altLang="en-US"/>
              </a:p>
            </p:txBody>
          </p:sp>
        </p:grpSp>
        <p:sp>
          <p:nvSpPr>
            <p:cNvPr id="31" name="Текстовое поле 30"/>
            <p:cNvSpPr txBox="1"/>
            <p:nvPr/>
          </p:nvSpPr>
          <p:spPr>
            <a:xfrm>
              <a:off x="6307" y="1546"/>
              <a:ext cx="14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Пробы на малой глубине</a:t>
              </a:r>
              <a:endParaRPr lang="ru-RU" altLang="en-US" sz="1200"/>
            </a:p>
          </p:txBody>
        </p:sp>
        <p:sp>
          <p:nvSpPr>
            <p:cNvPr id="32" name="Текстовое поле 31"/>
            <p:cNvSpPr txBox="1"/>
            <p:nvPr/>
          </p:nvSpPr>
          <p:spPr>
            <a:xfrm>
              <a:off x="4816" y="2109"/>
              <a:ext cx="149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Пробы на средней</a:t>
              </a:r>
              <a:endParaRPr lang="ru-RU" altLang="en-US" sz="1200"/>
            </a:p>
            <a:p>
              <a:r>
                <a:rPr lang="ru-RU" altLang="en-US" sz="1200"/>
                <a:t>глубине</a:t>
              </a:r>
              <a:endParaRPr lang="ru-RU" altLang="en-US" sz="1200"/>
            </a:p>
          </p:txBody>
        </p:sp>
        <p:sp>
          <p:nvSpPr>
            <p:cNvPr id="33" name="Текстовое поле 32"/>
            <p:cNvSpPr txBox="1"/>
            <p:nvPr/>
          </p:nvSpPr>
          <p:spPr>
            <a:xfrm>
              <a:off x="2636" y="2660"/>
              <a:ext cx="15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Пробы на большой  глубине</a:t>
              </a:r>
              <a:endParaRPr lang="ru-RU" altLang="en-US" sz="1200"/>
            </a:p>
          </p:txBody>
        </p:sp>
        <p:sp>
          <p:nvSpPr>
            <p:cNvPr id="34" name="Текстовое поле 33"/>
            <p:cNvSpPr txBox="1"/>
            <p:nvPr/>
          </p:nvSpPr>
          <p:spPr>
            <a:xfrm rot="19200000">
              <a:off x="9420" y="5029"/>
              <a:ext cx="1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/>
                <a:t>Берег</a:t>
              </a:r>
              <a:endParaRPr lang="ru-RU" altLang="en-US"/>
            </a:p>
          </p:txBody>
        </p:sp>
        <p:sp>
          <p:nvSpPr>
            <p:cNvPr id="35" name="Стрелка вправо 34"/>
            <p:cNvSpPr/>
            <p:nvPr/>
          </p:nvSpPr>
          <p:spPr>
            <a:xfrm rot="19320000">
              <a:off x="8520" y="4578"/>
              <a:ext cx="2532" cy="407"/>
            </a:xfrm>
            <a:prstGeom prst="rightArrow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2700000" scaled="0"/>
            </a:gradFill>
            <a:ln>
              <a:gradFill>
                <a:gsLst>
                  <a:gs pos="0">
                    <a:schemeClr val="accent5">
                      <a:lumMod val="66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36" name="Текстовое поле 35"/>
            <p:cNvSpPr txBox="1"/>
            <p:nvPr/>
          </p:nvSpPr>
          <p:spPr>
            <a:xfrm>
              <a:off x="370" y="4339"/>
              <a:ext cx="199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Угловые точки учетного стационара с неизменными станлартными координатами</a:t>
              </a:r>
              <a:endParaRPr lang="ru-RU" altLang="en-US" sz="1200"/>
            </a:p>
          </p:txBody>
        </p:sp>
        <p:cxnSp>
          <p:nvCxnSpPr>
            <p:cNvPr id="37" name="Прямая со стрелкой 36"/>
            <p:cNvCxnSpPr>
              <a:endCxn id="29" idx="2"/>
            </p:cNvCxnSpPr>
            <p:nvPr/>
          </p:nvCxnSpPr>
          <p:spPr>
            <a:xfrm flipV="1">
              <a:off x="2134" y="3930"/>
              <a:ext cx="822" cy="545"/>
            </a:xfrm>
            <a:prstGeom prst="straightConnector1">
              <a:avLst/>
            </a:prstGeom>
            <a:ln w="31750">
              <a:solidFill>
                <a:srgbClr val="20202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2097" y="4475"/>
              <a:ext cx="2946" cy="763"/>
            </a:xfrm>
            <a:prstGeom prst="straightConnector1">
              <a:avLst/>
            </a:prstGeom>
            <a:ln w="31750">
              <a:solidFill>
                <a:srgbClr val="20202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Текстовое поле 38"/>
            <p:cNvSpPr txBox="1"/>
            <p:nvPr/>
          </p:nvSpPr>
          <p:spPr>
            <a:xfrm>
              <a:off x="8525" y="324"/>
              <a:ext cx="321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Угловые точки учетного стационара с неизменными станлартными координатами</a:t>
              </a:r>
              <a:endParaRPr lang="ru-RU" altLang="en-US" sz="1200"/>
            </a:p>
          </p:txBody>
        </p:sp>
        <p:cxnSp>
          <p:nvCxnSpPr>
            <p:cNvPr id="40" name="Прямая со стрелкой 39"/>
            <p:cNvCxnSpPr>
              <a:stCxn id="39" idx="2"/>
              <a:endCxn id="27" idx="7"/>
            </p:cNvCxnSpPr>
            <p:nvPr/>
          </p:nvCxnSpPr>
          <p:spPr>
            <a:xfrm flipH="1">
              <a:off x="8178" y="1631"/>
              <a:ext cx="1953" cy="515"/>
            </a:xfrm>
            <a:prstGeom prst="straightConnector1">
              <a:avLst/>
            </a:prstGeom>
            <a:ln w="31750">
              <a:solidFill>
                <a:srgbClr val="20202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26" idx="0"/>
            </p:cNvCxnSpPr>
            <p:nvPr/>
          </p:nvCxnSpPr>
          <p:spPr>
            <a:xfrm>
              <a:off x="10109" y="1644"/>
              <a:ext cx="334" cy="1732"/>
            </a:xfrm>
            <a:prstGeom prst="straightConnector1">
              <a:avLst/>
            </a:prstGeom>
            <a:ln w="31750">
              <a:solidFill>
                <a:srgbClr val="20202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Рисунок 19"/>
          <p:cNvPicPr>
            <a:picLocks noChangeAspect="1" noChangeArrowheads="1"/>
          </p:cNvPicPr>
          <p:nvPr>
            <p:ph sz="quarter" idx="13"/>
          </p:nvPr>
        </p:nvPicPr>
        <p:blipFill>
          <a:blip r:embed="rId1" cstate="screen"/>
          <a:srcRect l="2583" t="9463" r="11046" b="16959"/>
          <a:stretch>
            <a:fillRect/>
          </a:stretch>
        </p:blipFill>
        <p:spPr>
          <a:xfrm>
            <a:off x="60325" y="702945"/>
            <a:ext cx="6021070" cy="7661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Овал 43"/>
          <p:cNvSpPr/>
          <p:nvPr/>
        </p:nvSpPr>
        <p:spPr>
          <a:xfrm>
            <a:off x="2449195" y="4571365"/>
            <a:ext cx="260985" cy="261620"/>
          </a:xfrm>
          <a:prstGeom prst="ellipse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5" name="Текстовое поле 44"/>
          <p:cNvSpPr txBox="1"/>
          <p:nvPr/>
        </p:nvSpPr>
        <p:spPr>
          <a:xfrm>
            <a:off x="2486025" y="4741545"/>
            <a:ext cx="1480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«Утренний»</a:t>
            </a:r>
            <a:endParaRPr lang="ru-RU" altLang="en-US"/>
          </a:p>
        </p:txBody>
      </p:sp>
      <p:sp>
        <p:nvSpPr>
          <p:cNvPr id="46" name="Прямоугольник 45"/>
          <p:cNvSpPr/>
          <p:nvPr/>
        </p:nvSpPr>
        <p:spPr>
          <a:xfrm>
            <a:off x="2103755" y="4655820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7" name="Прямоугольник 46"/>
          <p:cNvSpPr/>
          <p:nvPr/>
        </p:nvSpPr>
        <p:spPr>
          <a:xfrm>
            <a:off x="2192020" y="5029835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8" name="Прямоугольник 47"/>
          <p:cNvSpPr/>
          <p:nvPr/>
        </p:nvSpPr>
        <p:spPr>
          <a:xfrm>
            <a:off x="1997710" y="4318635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1" name="Текстовое поле 50"/>
          <p:cNvSpPr txBox="1"/>
          <p:nvPr/>
        </p:nvSpPr>
        <p:spPr>
          <a:xfrm>
            <a:off x="2710180" y="4212590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Impact_1</a:t>
            </a:r>
            <a:endParaRPr lang="en-US" altLang="en-US"/>
          </a:p>
        </p:txBody>
      </p:sp>
      <p:cxnSp>
        <p:nvCxnSpPr>
          <p:cNvPr id="52" name="Прямая со стрелкой 51"/>
          <p:cNvCxnSpPr>
            <a:stCxn id="51" idx="1"/>
          </p:cNvCxnSpPr>
          <p:nvPr/>
        </p:nvCxnSpPr>
        <p:spPr>
          <a:xfrm flipH="1">
            <a:off x="2274570" y="4396740"/>
            <a:ext cx="435610" cy="26289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Текстовое поле 54"/>
          <p:cNvSpPr txBox="1"/>
          <p:nvPr/>
        </p:nvSpPr>
        <p:spPr>
          <a:xfrm>
            <a:off x="2359025" y="3503295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Impact_3</a:t>
            </a:r>
            <a:endParaRPr lang="en-US" altLang="en-US"/>
          </a:p>
        </p:txBody>
      </p:sp>
      <p:cxnSp>
        <p:nvCxnSpPr>
          <p:cNvPr id="56" name="Прямая со стрелкой 55"/>
          <p:cNvCxnSpPr>
            <a:stCxn id="55" idx="1"/>
            <a:endCxn id="48" idx="0"/>
          </p:cNvCxnSpPr>
          <p:nvPr/>
        </p:nvCxnSpPr>
        <p:spPr>
          <a:xfrm flipH="1">
            <a:off x="2148205" y="3687445"/>
            <a:ext cx="210820" cy="63119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овое поле 56"/>
          <p:cNvSpPr txBox="1"/>
          <p:nvPr/>
        </p:nvSpPr>
        <p:spPr>
          <a:xfrm>
            <a:off x="2710180" y="5142230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Impact_2</a:t>
            </a:r>
            <a:endParaRPr lang="en-US" altLang="en-US"/>
          </a:p>
        </p:txBody>
      </p:sp>
      <p:cxnSp>
        <p:nvCxnSpPr>
          <p:cNvPr id="58" name="Прямая со стрелкой 57"/>
          <p:cNvCxnSpPr>
            <a:stCxn id="57" idx="1"/>
            <a:endCxn id="47" idx="2"/>
          </p:cNvCxnSpPr>
          <p:nvPr/>
        </p:nvCxnSpPr>
        <p:spPr>
          <a:xfrm flipH="1" flipV="1">
            <a:off x="2342515" y="5185410"/>
            <a:ext cx="367665" cy="14097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067435" y="4782820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2" name="Прямоугольник 61"/>
          <p:cNvSpPr/>
          <p:nvPr/>
        </p:nvSpPr>
        <p:spPr>
          <a:xfrm>
            <a:off x="1094740" y="5156835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3" name="Прямоугольник 62"/>
          <p:cNvSpPr/>
          <p:nvPr/>
        </p:nvSpPr>
        <p:spPr>
          <a:xfrm>
            <a:off x="880110" y="4445635"/>
            <a:ext cx="300990" cy="1555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4" name="Текстовое поле 63"/>
          <p:cNvSpPr txBox="1"/>
          <p:nvPr/>
        </p:nvSpPr>
        <p:spPr>
          <a:xfrm rot="16200000" flipV="1">
            <a:off x="-266065" y="4699635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Control_1</a:t>
            </a:r>
            <a:endParaRPr lang="en-US" altLang="en-US"/>
          </a:p>
        </p:txBody>
      </p:sp>
      <p:cxnSp>
        <p:nvCxnSpPr>
          <p:cNvPr id="65" name="Прямая со стрелкой 64"/>
          <p:cNvCxnSpPr>
            <a:stCxn id="64" idx="0"/>
            <a:endCxn id="61" idx="1"/>
          </p:cNvCxnSpPr>
          <p:nvPr/>
        </p:nvCxnSpPr>
        <p:spPr>
          <a:xfrm flipV="1">
            <a:off x="589280" y="4860925"/>
            <a:ext cx="478155" cy="2286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овое поле 65"/>
          <p:cNvSpPr txBox="1"/>
          <p:nvPr/>
        </p:nvSpPr>
        <p:spPr>
          <a:xfrm>
            <a:off x="209550" y="3503295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Control_3</a:t>
            </a:r>
            <a:endParaRPr lang="en-US" altLang="en-US"/>
          </a:p>
        </p:txBody>
      </p:sp>
      <p:cxnSp>
        <p:nvCxnSpPr>
          <p:cNvPr id="67" name="Прямая со стрелкой 66"/>
          <p:cNvCxnSpPr>
            <a:stCxn id="66" idx="2"/>
            <a:endCxn id="63" idx="0"/>
          </p:cNvCxnSpPr>
          <p:nvPr/>
        </p:nvCxnSpPr>
        <p:spPr>
          <a:xfrm>
            <a:off x="880745" y="3871595"/>
            <a:ext cx="149860" cy="57404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Текстовое поле 67"/>
          <p:cNvSpPr txBox="1"/>
          <p:nvPr/>
        </p:nvSpPr>
        <p:spPr>
          <a:xfrm>
            <a:off x="96520" y="6066790"/>
            <a:ext cx="1342390" cy="368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en-US"/>
              <a:t>Control_2</a:t>
            </a:r>
            <a:endParaRPr lang="en-US" altLang="en-US"/>
          </a:p>
        </p:txBody>
      </p:sp>
      <p:cxnSp>
        <p:nvCxnSpPr>
          <p:cNvPr id="69" name="Прямая со стрелкой 68"/>
          <p:cNvCxnSpPr>
            <a:stCxn id="68" idx="0"/>
            <a:endCxn id="62" idx="1"/>
          </p:cNvCxnSpPr>
          <p:nvPr/>
        </p:nvCxnSpPr>
        <p:spPr>
          <a:xfrm flipV="1">
            <a:off x="767715" y="5234940"/>
            <a:ext cx="327025" cy="831850"/>
          </a:xfrm>
          <a:prstGeom prst="straightConnector1">
            <a:avLst/>
          </a:prstGeom>
          <a:ln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3098165" y="5856605"/>
            <a:ext cx="4244975" cy="3063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75" name="Изображение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65" y="5856605"/>
            <a:ext cx="4244975" cy="2987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Presentation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6</cp:revision>
  <dcterms:created xsi:type="dcterms:W3CDTF">2023-04-24T13:37:00Z</dcterms:created>
  <dcterms:modified xsi:type="dcterms:W3CDTF">2023-04-26T06:21:19Z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1049-11.2.0.11536</vt:lpwstr>
  </property>
  <property fmtid="{D5CDD505-2E9C-101B-9397-08002B2CF9AE}" pid="3" name="ICV">
    <vt:lpwstr>FD6B7F4133E3450282AD38D1E76DF88E</vt:lpwstr>
  </property>
</Properties>
</file>