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6" Type="http://schemas.openxmlformats.org/officeDocument/2006/relationships/slide" Target="slides/slide15.xml"/>
<Relationship Id="rId17" Type="http://schemas.openxmlformats.org/officeDocument/2006/relationships/slide" Target="slides/slide16.xml"/>
<Relationship Id="rId18" Type="http://schemas.openxmlformats.org/officeDocument/2006/relationships/slide" Target="slides/slide17.xml"/>
<Relationship Id="rId19" Type="http://schemas.openxmlformats.org/officeDocument/2006/relationships/slide" Target="slides/slide18.xml"/>
<Relationship Id="rId20" Type="http://schemas.openxmlformats.org/officeDocument/2006/relationships/slide" Target="slides/slide19.xml"/>
<Relationship Id="rId21" Type="http://schemas.openxmlformats.org/officeDocument/2006/relationships/slide" Target="slides/slide20.xml"/>
<Relationship Id="rId22" Type="http://schemas.openxmlformats.org/officeDocument/2006/relationships/slide" Target="slides/slide21.xml"/>
<Relationship Id="rId23" Type="http://schemas.openxmlformats.org/officeDocument/2006/relationships/slide" Target="slides/slide22.xml"/>
<Relationship Id="rId24" Type="http://schemas.openxmlformats.org/officeDocument/2006/relationships/slide" Target="slides/slide23.xml"/>
<Relationship Id="rId25" Type="http://schemas.openxmlformats.org/officeDocument/2006/relationships/slide" Target="slides/slide24.xml"/>
<Relationship Id="rId26" Type="http://schemas.openxmlformats.org/officeDocument/2006/relationships/slide" Target="slides/slide25.xml"/>
<Relationship Id="rId27" Type="http://schemas.openxmlformats.org/officeDocument/2006/relationships/slide" Target="slides/slide26.xml"/>
<Relationship Id="rId28" Type="http://schemas.openxmlformats.org/officeDocument/2006/relationships/slide" Target="slides/slide27.xml"/>
<Relationship Id="rId29" Type="http://schemas.openxmlformats.org/officeDocument/2006/relationships/slide" Target="slides/slide28.xml"/>
<Relationship Id="rId30" Type="http://schemas.openxmlformats.org/officeDocument/2006/relationships/slide" Target="slides/slide29.xml"/>
<Relationship Id="rId31" Type="http://schemas.openxmlformats.org/officeDocument/2006/relationships/slide" Target="slides/slide30.xml"/>
<Relationship Id="rId33" Type="http://schemas.openxmlformats.org/officeDocument/2006/relationships/viewProps" Target="viewProps.xml"/>
<Relationship Id="rId3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35" Type="http://schemas.openxmlformats.org/officeDocument/2006/relationships/tableStyles" Target="tableStyles.xml"/>
<Relationship Id="rId34" Type="http://schemas.openxmlformats.org/officeDocument/2006/relationships/theme" Target="theme/them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3" Type="http://schemas.openxmlformats.org/officeDocument/2006/relationships/image" Target="../media/image6.png"/>
<Relationship Id="rId2" Type="http://schemas.openxmlformats.org/officeDocument/2006/relationships/image" Target="../media/image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3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3" Type="http://schemas.openxmlformats.org/officeDocument/2006/relationships/image" Target="../media/image15.png"/>
<Relationship Id="rId2" Type="http://schemas.openxmlformats.org/officeDocument/2006/relationships/image" Target="../media/image1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3" Type="http://schemas.openxmlformats.org/officeDocument/2006/relationships/image" Target="../media/image17.png"/>
<Relationship Id="rId2" Type="http://schemas.openxmlformats.org/officeDocument/2006/relationships/image" Target="../media/image16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Экологические аспекты распространения трансмиссивной неоплазии двустворчатых моллюсков (BTN) в поселениях мидий Тауйской губы Охотского моря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В.М.Хайтов, Ю.Т.Маченко, И.В.Кожин, М.А.Майорова, С.С.Маловенда, П.П.Стрелков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Частота BTN в окрестностях Магадана</a:t>
            </a:r>
          </a:p>
        </p:txBody>
      </p:sp>
      <p:pic>
        <p:nvPicPr>
          <p:cNvPr descr="KISS_2025_PPTX_presentation_files/figure-pptx/unnamed-chunk-12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Распределение инвазии: частота невелика</a:t>
            </a:r>
          </a:p>
        </p:txBody>
      </p:sp>
      <p:pic>
        <p:nvPicPr>
          <p:cNvPr descr="KISS_2025_PPTX_presentation_files/figure-pptx/unnamed-chunk-13-1.png" id="5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 варьирует вдоль побережья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Связь частоты BTN1 и BTN2 с факторами среды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KISS_2025_PPTX_presentation_files/figure-pptx/unnamed-chunk-14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Соленость варьирует в очень узких пределах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figure/Place_holder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Расстояние от морского порта Магадана - косвенная оценка антропогенного влияния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figure/Place_holder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Fetch - открытость побепежья для прибоя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KISS_2025_PPTX_presentation_files/figure-pptx/unnamed-chunk-19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4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Размерная структура - значительно различается между участками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Размерная структура</a:t>
            </a:r>
          </a:p>
          <a:p>
            <a:pPr lvl="0"/>
            <a:r>
              <a:rPr/>
              <a:t>Матрица обилия размерных классов использована для компонентного анализа (PCA)</a:t>
            </a:r>
          </a:p>
          <a:p>
            <a:pPr lvl="0"/>
            <a:r>
              <a:rPr/>
              <a:t>Значения </a:t>
            </a:r>
            <a:r>
              <a:rPr b="1"/>
              <a:t>PC1</a:t>
            </a:r>
            <a:r>
              <a:rPr/>
              <a:t> (48% общей дисперсии) обобщенное описание размерной структуры</a:t>
            </a:r>
          </a:p>
          <a:p>
            <a:pPr lvl="0"/>
            <a:r>
              <a:rPr b="1"/>
              <a:t>PC1</a:t>
            </a:r>
            <a:r>
              <a:rPr/>
              <a:t> отражает обилие молоди</a:t>
            </a:r>
          </a:p>
        </p:txBody>
      </p:sp>
      <p:pic>
        <p:nvPicPr>
          <p:cNvPr descr="KISS_2025_PPTX_presentation_files/figure-pptx/unnamed-chunk-20-1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Cвязь доли молоди со значениями PC1.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Регрессионная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A</m:t>
                      </m:r>
                      <m:r>
                        <m:t>M</m:t>
                      </m:r>
                      <m:r>
                        <m:rPr>
                          <m:sty m:val="p"/>
                        </m:rPr>
                        <m:t>: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e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c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i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r</m:t>
                              </m:r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e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F</m:t>
                          </m:r>
                          <m:r>
                            <m:t>e</m:t>
                          </m:r>
                          <m:r>
                            <m:t>t</m:t>
                          </m:r>
                          <m:r>
                            <m:t>c</m:t>
                          </m:r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e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P</m:t>
                          </m:r>
                          <m:r>
                            <m:t>C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e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g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/>
                <a:r>
                  <a:rPr/>
                  <a:t>Логистическая обобщенная аддитивная модель (GAM)</a:t>
                </a:r>
              </a:p>
              <a:p>
                <a:pPr lvl="0"/>
                <a:r>
                  <a:rPr/>
                  <a:t>Зависимая переменная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e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c</m:t>
                    </m:r>
                    <m:r>
                      <m:t>e</m:t>
                    </m:r>
                  </m:oMath>
                </a14:m>
                <a:r>
                  <a:rPr/>
                  <a:t>): Биномиальное распределение</a:t>
                </a:r>
              </a:p>
              <a:p>
                <a:pPr lvl="0"/>
                <a:r>
                  <a:rPr/>
                  <a:t>Cглаживающие функции подобраны для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2</m:t>
                    </m:r>
                  </m:oMath>
                </a14:m>
                <a:r>
                  <a:rPr/>
                  <a:t> отдельно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Регрессионная модель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Член модели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ref.df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Chi.sq 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s(Dist_Port):LineageBTN1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s(Dist_Port):LineageBTN2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s(fetch):LineageBTN1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s(fetch):LineageBTN2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s(PC1):LineageBTN1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s(PC1):LineageBTN2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Предсказание модели</a:t>
            </a:r>
          </a:p>
        </p:txBody>
      </p:sp>
      <p:pic>
        <p:nvPicPr>
          <p:cNvPr descr="KISS_2025_PPTX_presentation_files/figure-pptx/unnamed-chunk-24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BTN1 убывает по мере приблежения к источникам антропогенного загрязнения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Bivalvia Transmissible Neoplasia (BTN) — Заразный рак у двустворчатых моллюсков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Раковые клетки гемолимфы являются инфекционным агентом</a:t>
            </a:r>
          </a:p>
          <a:p>
            <a:pPr lvl="0"/>
            <a:r>
              <a:rPr/>
              <a:t>Клон злокачественных клеток передается от одной особи к другой через морскую воду</a:t>
            </a:r>
          </a:p>
          <a:p>
            <a:pPr lvl="0"/>
            <a:r>
              <a:rPr/>
              <a:t>Впервые описано у </a:t>
            </a:r>
            <a:r>
              <a:rPr i="1"/>
              <a:t>Mya arenaria</a:t>
            </a:r>
          </a:p>
          <a:p>
            <a:pPr lvl="0"/>
            <a:r>
              <a:rPr/>
              <a:t>Заболевание выявлено у многих систематически далеких видов (</a:t>
            </a:r>
            <a:r>
              <a:rPr i="1"/>
              <a:t>Mytilus</a:t>
            </a:r>
            <a:r>
              <a:rPr/>
              <a:t>, </a:t>
            </a:r>
            <a:r>
              <a:rPr i="1"/>
              <a:t>Cerastoderma</a:t>
            </a:r>
            <a:r>
              <a:rPr/>
              <a:t> и др.)</a:t>
            </a:r>
          </a:p>
        </p:txBody>
      </p:sp>
      <p:pic>
        <p:nvPicPr>
          <p:cNvPr descr="./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Схема заражения BTN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Предсказание модели</a:t>
            </a:r>
          </a:p>
        </p:txBody>
      </p:sp>
      <p:pic>
        <p:nvPicPr>
          <p:cNvPr descr="KISS_2025_PPTX_presentation_files/figure-pptx/unnamed-chunk-25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BTN1 увеличивается на участках открытых для прибоя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Предсказание модели</a:t>
            </a:r>
          </a:p>
        </p:txBody>
      </p:sp>
      <p:pic>
        <p:nvPicPr>
          <p:cNvPr descr="KISS_2025_PPTX_presentation_files/figure-pptx/unnamed-chunk-26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BTN1 увеличивается на участках с высокой долей молоди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Стратегия BTN1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Клетки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1</m:t>
                    </m:r>
                  </m:oMath>
                </a14:m>
                <a:r>
                  <a:rPr/>
                  <a:t> циркулируют в поселениях мидий, которые представлены в наиболее благоприятных для хозяина условиях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Альтернативное объяснение: клетки BTN1 могут быть детектированы только в тех условиях, где хозяин имеет максимальные шансы выжить.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Влияние BTN на хозяина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Показатели жизненных функций мидий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материале 2021 и 2023 гг у мидий оценивали</a:t>
            </a:r>
          </a:p>
          <a:p>
            <a:pPr lvl="0"/>
            <a:r>
              <a:rPr/>
              <a:t>Репродуктивный статус (микроскопирование мазков гонад)</a:t>
            </a:r>
          </a:p>
          <a:p>
            <a:pPr lvl="0"/>
            <a:r>
              <a:rPr/>
              <a:t>Прирост последнего года и размер раковины до последнего кольца остановки роста</a:t>
            </a:r>
          </a:p>
        </p:txBody>
      </p:sp>
      <p:pic>
        <p:nvPicPr>
          <p:cNvPr descr="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08600" y="1193800"/>
            <a:ext cx="271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BTN и репродуктивный статус хозяина</a:t>
            </a:r>
          </a:p>
        </p:txBody>
      </p:sp>
      <p:pic>
        <p:nvPicPr>
          <p:cNvPr descr="KISS_2025_PPTX_presentation_files/figure-pptx/unnamed-chunk-28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 мидий, зараженных BTN, часто нарушено развитие гонад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Зависимость частоты нарушения развития гонад от степени развития заболевания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Член модели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ref.df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Chi.sq 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s(Aneuploid_Proportion):LineageBTN1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s(Aneuploid_Proportion):LineageBTN2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Пердсказание модели</a:t>
            </a:r>
          </a:p>
        </p:txBody>
      </p:sp>
      <p:pic>
        <p:nvPicPr>
          <p:cNvPr descr="KISS_2025_PPTX_presentation_files/figure-pptx/unnamed-chunk-31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Для BTN1 заметные нарушения наблюдаются только на самых поздних стадиях заболевания</a:t>
            </a:r>
          </a:p>
        </p:txBody>
      </p:sp>
      <p:pic>
        <p:nvPicPr>
          <p:cNvPr descr="KISS_2025_PPTX_presentation_files/figure-pptx/unnamed-chunk-32-1.png" id="5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Для BTN2 нарушения наблюдаются на всех стадиях заболевания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Влияние BTN на рост моллюсков</a:t>
            </a:r>
          </a:p>
        </p:txBody>
      </p:sp>
      <p:pic>
        <p:nvPicPr>
          <p:cNvPr descr="KISS_2025_PPTX_presentation_files/figure-pptx/unnamed-chunk-36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 мере увеличения размеров прирост последнего года закономерно снижается</a:t>
            </a:r>
          </a:p>
        </p:txBody>
      </p:sp>
      <p:pic>
        <p:nvPicPr>
          <p:cNvPr descr="KISS_2025_PPTX_presentation_files/figure-pptx/unnamed-chunk-37-1.png" id="5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Прирост последнего года у зараженных BTN2 оказывается выше, чем у зараженных BTN1 и у здоровых особей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Стратегия BTN2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Заражение BTN2, по-видимому, стимулирует рост хозяина.</a:t>
            </a:r>
          </a:p>
          <a:p>
            <a:pPr lvl="0"/>
            <a:r>
              <a:rPr/>
              <a:t>Этот эффект аналогичен феномену паразитарной кастрации</a:t>
            </a:r>
          </a:p>
          <a:p>
            <a:pPr lvl="0"/>
            <a:r>
              <a:rPr/>
              <a:t>Подобная стратегия может объяснять меньшую зависимость BTN2 от внешних условий: тонко настраивая использование ресурсов хозяина, клетки BTN2 получают больше энергии</a:t>
            </a:r>
          </a:p>
          <a:p>
            <a:pPr lvl="0"/>
            <a:r>
              <a:rPr/>
              <a:t>Это обеспечивает BTN2 более широкое распространение и меньшую зависимость от варьирования внешних факторов.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Клиническая картина заражения BTN у мидий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Зараженные моллюски внешне неотлчимы от здоровых</a:t>
            </a:r>
          </a:p>
          <a:p>
            <a:pPr lvl="0"/>
            <a:r>
              <a:rPr/>
              <a:t>Часто внешний вид мягких тканей выглядит “нездорово”</a:t>
            </a:r>
          </a:p>
          <a:p>
            <a:pPr lvl="0"/>
            <a:r>
              <a:rPr/>
              <a:t>На пункции гемолимфы из мускула замыкателя видны округлые клетки со слабой адгезией.</a:t>
            </a:r>
          </a:p>
        </p:txBody>
      </p:sp>
      <p:pic>
        <p:nvPicPr>
          <p:cNvPr descr="./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Внешний вид здоровых и раковых клеток гемолимфы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Диагностика BTN с помощью проточной цитометрии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Проточная цитометрия (окраска DAPI) позволяет обнаружить крупные полиплоидные неопластичные клетки</a:t>
            </a:r>
          </a:p>
          <a:p>
            <a:pPr lvl="0"/>
            <a:r>
              <a:rPr/>
              <a:t>По соотношению “здоровых” и “неоплоидных” клеток можно судить о стадии заболевания</a:t>
            </a:r>
          </a:p>
        </p:txBody>
      </p:sp>
      <p:pic>
        <p:nvPicPr>
          <p:cNvPr descr="./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Результаты проточной цитометрии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Две эволюционные линии BTN у </a:t>
            </a:r>
            <a:r>
              <a:rPr i="1"/>
              <a:t>Mytilus trossulus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BTN у </a:t>
                </a:r>
                <a:r>
                  <a:rPr i="1"/>
                  <a:t>M.trossulus</a:t>
                </a:r>
                <a:r>
                  <a:rPr/>
                  <a:t> возникал многократно.</a:t>
                </a:r>
              </a:p>
              <a:p>
                <a:pPr lvl="0"/>
                <a:r>
                  <a:rPr/>
                  <a:t>Сейчас известно две линии: 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m</m:t>
                        </m:r>
                        <m:r>
                          <m:t>t</m:t>
                        </m:r>
                        <m:r>
                          <m:t>r</m:t>
                        </m:r>
                      </m:sub>
                    </m:sSub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m</m:t>
                        </m:r>
                        <m:r>
                          <m:t>t</m:t>
                        </m:r>
                        <m:r>
                          <m:t>r</m:t>
                        </m:r>
                      </m:sub>
                    </m:sSub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2</m:t>
                    </m:r>
                  </m:oMath>
                </a14:m>
                <a:br/>
              </a:p>
              <a:p>
                <a:pPr lvl="0"/>
                <a:r>
                  <a:rPr/>
                  <a:t>Диагностика двух линий происходит по молекулярным маркерам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BTN в окрестностях Магадана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Почему Магадан?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Много доступных поселений мидий</a:t>
            </a:r>
          </a:p>
          <a:p>
            <a:pPr lvl="0"/>
            <a:r>
              <a:rPr/>
              <a:t>Представлен только один вид </a:t>
            </a:r>
            <a:r>
              <a:rPr i="1"/>
              <a:t>Mytilus trossulus</a:t>
            </a:r>
          </a:p>
        </p:txBody>
      </p:sp>
      <p:pic>
        <p:nvPicPr>
          <p:cNvPr descr="KISS_2025_PPTX_presentation_files/figure-pptx/unnamed-chunk-6-1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Тауйская губа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Mytilus trossulus</a:t>
            </a:r>
            <a:r>
              <a:rPr/>
              <a:t> в окрестностях Магадана</a:t>
            </a:r>
          </a:p>
        </p:txBody>
      </p:sp>
      <p:pic>
        <p:nvPicPr>
          <p:cNvPr descr="figure/Place_holder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Внешний вид литоральных поселений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Обследованные точки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Всего обследовано 11 точек в 2021 г. и 15 в 2023 г (всего 20 локаций).</a:t>
            </a:r>
          </a:p>
          <a:p>
            <a:pPr lvl="0"/>
            <a:r>
              <a:rPr/>
              <a:t>На каждой точке собирали крупных мидий для отбора проб гемолимфы и оценки ростовых процессов</a:t>
            </a:r>
          </a:p>
          <a:p>
            <a:pPr lvl="0"/>
            <a:r>
              <a:rPr/>
              <a:t>Брали выборки для описания размерной структуры и плотности поселения мидий</a:t>
            </a:r>
          </a:p>
        </p:txBody>
      </p:sp>
      <p:pic>
        <p:nvPicPr>
          <p:cNvPr descr="KISS_2025_PPTX_presentation_files/figure-pptx/unnamed-chunk-7-1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Экологические аспекты распространения трансмиссивной неоплазии двустворчатых моллюсков (BTN) в поселениях мидий Тауйской губы Охотского моря</dc:title>
  <dc:creator>В.М.Хайтов, Ю.Т.Маченко, И.В.Кожин, М.А.Майорова, С.С.Маловенда, П.П.Стрелков</dc:creator>
  <cp:keywords/>
  <dcterms:created xsi:type="dcterms:W3CDTF">2025-09-21T12:24:55Z</dcterms:created>
  <dcterms:modified xsi:type="dcterms:W3CDTF">2025-09-21T15:24:58Z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officedown::rpptx_document</vt:lpwstr>
  </property>
</Properties>
</file>