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3"/>
    <p:sldId id="257" r:id="rId4"/>
    <p:sldId id="258" r:id="rId5"/>
    <p:sldId id="262" r:id="rId6"/>
    <p:sldId id="259" r:id="rId7"/>
    <p:sldId id="260" r:id="rId8"/>
    <p:sldId id="279" r:id="rId9"/>
    <p:sldId id="261" r:id="rId10"/>
    <p:sldId id="278" r:id="rId11"/>
    <p:sldId id="263" r:id="rId12"/>
    <p:sldId id="264" r:id="rId13"/>
    <p:sldId id="265" r:id="rId14"/>
    <p:sldId id="266" r:id="rId15"/>
    <p:sldId id="267" r:id="rId16"/>
    <p:sldId id="268" r:id="rId17"/>
    <p:sldId id="269" r:id="rId18"/>
    <p:sldId id="271" r:id="rId19"/>
    <p:sldId id="272" r:id="rId20"/>
    <p:sldId id="273" r:id="rId21"/>
    <p:sldId id="274" r:id="rId22"/>
    <p:sldId id="275" r:id="rId23"/>
    <p:sldId id="276" r:id="rId24"/>
    <p:sldId id="277" r:id="rId25"/>
    <p:sldId id="270" r:id="rId26"/>
    <p:sldId id="280" r:id="rId27"/>
    <p:sldId id="281" r:id="rId28"/>
    <p:sldId id="282" r:id="rId29"/>
    <p:sldId id="283"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60FBDFE-C587-4B4C-A407-44438C67B59E}"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pPr lvl="0"/>
            <a:endParaRPr lang="en-US"/>
          </a:p>
        </p:txBody>
      </p:sp>
      <p:sp>
        <p:nvSpPr>
          <p:cNvPr id="5" name="Нижний колонтитул 4"/>
          <p:cNvSpPr>
            <a:spLocks noGrp="1"/>
          </p:cNvSpPr>
          <p:nvPr>
            <p:ph type="ftr" sz="quarter" idx="11"/>
          </p:nvPr>
        </p:nvSpPr>
        <p:spPr/>
        <p:txBody>
          <a:bodyPr/>
          <a:lstStyle/>
          <a:p>
            <a:pPr lvl="0"/>
            <a:endParaRPr lang="en-US"/>
          </a:p>
        </p:txBody>
      </p:sp>
      <p:sp>
        <p:nvSpPr>
          <p:cNvPr id="6" name="Номер слайда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8"/>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8"/>
            <a:ext cx="8070573"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760FBDFE-C587-4B4C-A407-44438C67B59E}"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760FBDFE-C587-4B4C-A407-44438C67B59E}"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38"/>
            <a:ext cx="105156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760FBDFE-C587-4B4C-A407-44438C67B59E}"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5376672" cy="452596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6205728" y="1600200"/>
            <a:ext cx="5376672" cy="452596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fld id="{760FBDFE-C587-4B4C-A407-44438C67B59E}"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endParaRPr lang="ru-RU" smtClean="0"/>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endParaRPr lang="ru-RU" smtClean="0"/>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p>
            <a:fld id="{760FBDFE-C587-4B4C-A407-44438C67B59E}" type="datetimeFigureOut">
              <a:rPr lang="en-US" smtClean="0"/>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60FBDFE-C587-4B4C-A407-44438C67B59E}" type="datetimeFigureOut">
              <a:rPr lang="en-US" smtClean="0"/>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60FBDFE-C587-4B4C-A407-44438C67B59E}" type="datetimeFigureOut">
              <a:rPr lang="en-US" smtClean="0"/>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pPr lvl="0"/>
            <a:endParaRPr lang="en-US"/>
          </a:p>
        </p:txBody>
      </p:sp>
      <p:sp>
        <p:nvSpPr>
          <p:cNvPr id="6" name="Нижний колонтитул 5"/>
          <p:cNvSpPr>
            <a:spLocks noGrp="1"/>
          </p:cNvSpPr>
          <p:nvPr>
            <p:ph type="ftr" sz="quarter" idx="11"/>
          </p:nvPr>
        </p:nvSpPr>
        <p:spPr/>
        <p:txBody>
          <a:bodyPr/>
          <a:lstStyle/>
          <a:p>
            <a:pPr lvl="0"/>
            <a:endParaRPr lang="en-US"/>
          </a:p>
        </p:txBody>
      </p:sp>
      <p:sp>
        <p:nvSpPr>
          <p:cNvPr id="7" name="Номер слайда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9EFD9D74-47D9-4702-A33C-335B63B48DBF}" type="datetimeFigureOut">
              <a:rPr lang="en-US" smtClean="0"/>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lumMod val="85000"/>
              </a:schemeClr>
            </a:gs>
          </a:gsLst>
          <a:lin scaled="0"/>
        </a:gradFill>
        <a:effectLst/>
      </p:bgPr>
    </p:bg>
    <p:spTree>
      <p:nvGrpSpPr>
        <p:cNvPr id="1" name=""/>
        <p:cNvGrpSpPr/>
        <p:nvPr/>
      </p:nvGrpSpPr>
      <p:grpSpPr/>
      <p:sp>
        <p:nvSpPr>
          <p:cNvPr id="1026" name="Заголовок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Замещающий текст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Замещающая дата 1027"/>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en-US" smtClean="0"/>
            </a:fld>
            <a:endParaRPr lang="en-US" dirty="0"/>
          </a:p>
        </p:txBody>
      </p:sp>
      <p:sp>
        <p:nvSpPr>
          <p:cNvPr id="1029" name="Замещающий нижний колонтитул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Замещающий номер слайда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715" y="1122680"/>
            <a:ext cx="11440795" cy="2387600"/>
          </a:xfrm>
        </p:spPr>
        <p:txBody>
          <a:bodyPr/>
          <a:lstStyle/>
          <a:p>
            <a:r>
              <a:rPr lang="ru-RU"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Введение в библиографию</a:t>
            </a:r>
            <a:endParaRPr lang="ru-RU" altLang="en-US" sz="6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a:xfrm>
            <a:off x="831850" y="1710055"/>
            <a:ext cx="10515600" cy="2147570"/>
          </a:xfrm>
        </p:spPr>
        <p:txBody>
          <a:bodyPr/>
          <a:p>
            <a:r>
              <a:rPr lang="ru-RU"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mic Sans MS" panose="030F0702030302020204" charset="0"/>
                <a:cs typeface="Comic Sans MS" panose="030F0702030302020204" charset="0"/>
              </a:rPr>
              <a:t>Цитаты - наше все!!!</a:t>
            </a:r>
            <a:endParaRPr lang="ru-RU"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mic Sans MS" panose="030F0702030302020204" charset="0"/>
              <a:cs typeface="Comic Sans MS" panose="030F07020303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1850" y="1710055"/>
            <a:ext cx="10515600" cy="2704465"/>
          </a:xfrm>
        </p:spPr>
        <p:txBody>
          <a:bodyPr/>
          <a:p>
            <a:r>
              <a:rPr lang="ru-RU" altLang="en-US" sz="7200"/>
              <a:t>Основные правила цитирования</a:t>
            </a:r>
            <a:endParaRPr lang="ru-RU" altLang="en-US" sz="7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Заголовок 7"/>
          <p:cNvSpPr>
            <a:spLocks noGrp="1"/>
          </p:cNvSpPr>
          <p:nvPr>
            <p:ph type="title"/>
          </p:nvPr>
        </p:nvSpPr>
        <p:spPr/>
        <p:txBody>
          <a:bodyPr/>
          <a:p>
            <a:r>
              <a:rPr lang="ru-RU" altLang="en-US"/>
              <a:t>Типы цитирования</a:t>
            </a:r>
            <a:endParaRPr lang="ru-RU" altLang="en-US"/>
          </a:p>
        </p:txBody>
      </p:sp>
      <p:sp>
        <p:nvSpPr>
          <p:cNvPr id="10" name="Замещающее содержимое 9"/>
          <p:cNvSpPr>
            <a:spLocks noGrp="1"/>
          </p:cNvSpPr>
          <p:nvPr>
            <p:ph idx="1"/>
          </p:nvPr>
        </p:nvSpPr>
        <p:spPr>
          <a:xfrm>
            <a:off x="609600" y="1600200"/>
            <a:ext cx="10972800" cy="4843780"/>
          </a:xfrm>
        </p:spPr>
        <p:txBody>
          <a:bodyPr/>
          <a:p>
            <a:r>
              <a:rPr lang="ru-RU" altLang="en-US" sz="2800"/>
              <a:t>Прямое цитирование - дословное воспроизведение отрывка из чужого текста</a:t>
            </a:r>
            <a:endParaRPr lang="ru-RU" altLang="en-US" sz="2800"/>
          </a:p>
          <a:p>
            <a:r>
              <a:rPr lang="ru-RU" altLang="en-US" sz="2800"/>
              <a:t>Парафраз или пересказ - изложение основной концепции, основных идей, фактов.</a:t>
            </a:r>
            <a:endParaRPr lang="ru-RU" altLang="en-US" sz="2800"/>
          </a:p>
          <a:p>
            <a:r>
              <a:rPr lang="ru-RU" altLang="en-US" sz="2800"/>
              <a:t>Цитирование по вторичным источникам - изложение идей автора в пересказе другого автора.</a:t>
            </a:r>
            <a:endParaRPr lang="ru-RU" altLang="en-US" sz="2800"/>
          </a:p>
          <a:p>
            <a:r>
              <a:rPr lang="ru-RU" altLang="en-US" sz="2800"/>
              <a:t>Неформальное цитирование - без указания источника, так как он понятен всем, кто в данной теме. Например: </a:t>
            </a:r>
            <a:r>
              <a:rPr lang="ru-RU" altLang="en-US" sz="2800" i="1"/>
              <a:t>Мы использовали распределение Гаусса. По теореме Пифагора..</a:t>
            </a:r>
            <a:endParaRPr lang="ru-RU" altLang="en-US" sz="2800" i="1"/>
          </a:p>
          <a:p>
            <a:r>
              <a:rPr lang="ru-RU" altLang="en-US" sz="2800"/>
              <a:t> Самоцитирование - отсылка к своим ранним работам.</a:t>
            </a:r>
            <a:endParaRPr lang="ru-RU" altLang="en-US" sz="2800"/>
          </a:p>
          <a:p>
            <a:pPr marL="0" indent="0">
              <a:buNone/>
            </a:pPr>
            <a:r>
              <a:rPr lang="ru-RU" altLang="en-US" sz="2800"/>
              <a:t> </a:t>
            </a:r>
            <a:endParaRPr lang="ru-RU" altLang="en-US" sz="2800"/>
          </a:p>
          <a:p>
            <a:endParaRPr lang="ru-RU"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659765" y="-317"/>
            <a:ext cx="10972800" cy="1143000"/>
          </a:xfrm>
        </p:spPr>
        <p:txBody>
          <a:bodyPr/>
          <a:p>
            <a:r>
              <a:rPr lang="ru-RU" altLang="en-US"/>
              <a:t>Эффект взаимного цитирования</a:t>
            </a:r>
            <a:endParaRPr lang="ru-RU" altLang="en-US"/>
          </a:p>
        </p:txBody>
      </p:sp>
      <p:sp>
        <p:nvSpPr>
          <p:cNvPr id="3" name="Замещающее содержимое 2"/>
          <p:cNvSpPr>
            <a:spLocks noGrp="1"/>
          </p:cNvSpPr>
          <p:nvPr>
            <p:ph sz="half" idx="1"/>
          </p:nvPr>
        </p:nvSpPr>
        <p:spPr>
          <a:xfrm>
            <a:off x="609600" y="1270000"/>
            <a:ext cx="11073765" cy="4526280"/>
          </a:xfrm>
        </p:spPr>
        <p:txBody>
          <a:bodyPr/>
          <a:p>
            <a:r>
              <a:rPr lang="ru-RU" altLang="en-US" sz="2400"/>
              <a:t>Если вы хотите получить больше цитируемости, ссылайтесь на большее количество авторов </a:t>
            </a:r>
            <a:endParaRPr lang="ru-RU" altLang="en-US" sz="2400"/>
          </a:p>
          <a:p>
            <a:r>
              <a:rPr lang="ru-RU" altLang="en-US" sz="2400"/>
              <a:t>Предмет постоянных шуток... https://vk.com/video-87031424_456239017</a:t>
            </a:r>
            <a:endParaRPr lang="ru-RU" altLang="en-US" sz="2400"/>
          </a:p>
          <a:p>
            <a:endParaRPr lang="ru-RU" altLang="en-US" sz="2400"/>
          </a:p>
        </p:txBody>
      </p:sp>
      <p:pic>
        <p:nvPicPr>
          <p:cNvPr id="104" name="Замещающее содержимое 103"/>
          <p:cNvPicPr/>
          <p:nvPr>
            <p:ph sz="half" idx="2"/>
          </p:nvPr>
        </p:nvPicPr>
        <p:blipFill>
          <a:blip r:embed="rId1"/>
          <a:srcRect l="1100" t="-265" r="59661" b="6150"/>
          <a:stretch>
            <a:fillRect/>
          </a:stretch>
        </p:blipFill>
        <p:spPr>
          <a:xfrm>
            <a:off x="4443095" y="2778760"/>
            <a:ext cx="3260725" cy="38290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ctrTitle"/>
          </p:nvPr>
        </p:nvSpPr>
        <p:spPr/>
        <p:txBody>
          <a:bodyPr/>
          <a:p>
            <a:r>
              <a:rPr lang="ru-RU" altLang="en-US"/>
              <a:t>Смертные грехи неправильного цитирования</a:t>
            </a:r>
            <a:endParaRPr lang="ru-RU" altLang="en-US"/>
          </a:p>
        </p:txBody>
      </p:sp>
      <p:sp>
        <p:nvSpPr>
          <p:cNvPr id="4" name="Подзаголовок 3"/>
          <p:cNvSpPr>
            <a:spLocks noGrp="1"/>
          </p:cNvSpPr>
          <p:nvPr>
            <p:ph type="subTitle" idx="1"/>
          </p:nvPr>
        </p:nvSpPr>
        <p:spPr/>
        <p:txBody>
          <a:bodyPr/>
          <a:p>
            <a:endParaRPr lang="ru-R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a:t>Озеро Тумбу-Юмбу является одним из самых крупных озер Хонтийского плоскогорья. Как было показано еще в 1895 году, в этом озере обитает два вида крокодилов. В связи с этим встает вопрос об изучении взаимоотношений этих видов с точки зрения теории конкурентного исключения (принцип Гаузе).</a:t>
            </a:r>
            <a:endParaRPr lang="ru-RU" altLang="en-US"/>
          </a:p>
          <a:p>
            <a:endParaRPr lang="ru-RU" altLang="en-US"/>
          </a:p>
          <a:p>
            <a:r>
              <a:rPr lang="ru-RU" altLang="en-US" i="1"/>
              <a:t>Отсутствие ссылки - это форма плагиата.</a:t>
            </a:r>
            <a:endParaRPr lang="ru-RU" alt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800"/>
              <a:t>Межвидовая конкуренция возникает, если организмы разных видов стремятся завладеть одинаковыми ресурсами (Нинбург, 2005). При этом принцип конкурентного исключения (принцип Гаузе) гласит, что если два вида занимают одинаковые экологические ниши, то совместно существовать не могут, так как один вид вытеснит другой (Нинбург, 2005).</a:t>
            </a:r>
            <a:endParaRPr lang="ru-RU" altLang="en-US" sz="2800"/>
          </a:p>
          <a:p>
            <a:endParaRPr lang="ru-RU" altLang="en-US" sz="2800"/>
          </a:p>
          <a:p>
            <a:pPr marL="0" indent="0">
              <a:buNone/>
            </a:pPr>
            <a:r>
              <a:rPr lang="ru-RU" altLang="en-US" sz="2800"/>
              <a:t>Литература</a:t>
            </a:r>
            <a:endParaRPr lang="ru-RU" altLang="en-US" sz="2800"/>
          </a:p>
          <a:p>
            <a:pPr marL="0" indent="0">
              <a:buNone/>
            </a:pPr>
            <a:r>
              <a:rPr lang="ru-RU" altLang="en-US" sz="2800"/>
              <a:t>Нинбург, Е. А. (2005). Введение в общую экологию. М., Товарищество научных изданий КМК.</a:t>
            </a:r>
            <a:endParaRPr lang="ru-RU" altLang="en-US" sz="2800"/>
          </a:p>
          <a:p>
            <a:pPr marL="0" indent="0">
              <a:buNone/>
            </a:pPr>
            <a:endParaRPr lang="ru-RU" altLang="en-US" sz="2800" i="1"/>
          </a:p>
          <a:p>
            <a:pPr marL="0" indent="0">
              <a:buNone/>
            </a:pPr>
            <a:r>
              <a:rPr lang="ru-RU" altLang="en-US" sz="2800" i="1"/>
              <a:t>Ссылка на вторичный источник - отражает низкий уровень эрудиции автора. </a:t>
            </a:r>
            <a:endParaRPr lang="ru-RU" altLang="en-US" sz="28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800"/>
              <a:t>Мидии питаются сестоном (Riisgård, 2011), которого и так в избытке, поэтому конкуренции из-за потребления одинаковых ресурсов вряд ли проявляется.</a:t>
            </a:r>
            <a:endParaRPr lang="ru-RU" altLang="en-US" sz="2800"/>
          </a:p>
          <a:p>
            <a:endParaRPr lang="ru-RU" altLang="en-US" sz="2800"/>
          </a:p>
          <a:p>
            <a:pPr marL="0" indent="0">
              <a:buNone/>
            </a:pPr>
            <a:r>
              <a:rPr lang="ru-RU" altLang="en-US" sz="2800"/>
              <a:t>Литература</a:t>
            </a:r>
            <a:endParaRPr lang="ru-RU" altLang="en-US" sz="2800"/>
          </a:p>
          <a:p>
            <a:pPr marL="0" indent="0">
              <a:buNone/>
            </a:pPr>
            <a:r>
              <a:rPr lang="ru-RU" altLang="en-US" sz="2800"/>
              <a:t>Riisgård, H. U., Egede, P. P., &amp; Barreiro Saavedra, I. (2011). Feeding behaviour of the mussel, Mytilus edulis: new observations, with a minireview of current knowledge. Journal of Marine Biology, 2011</a:t>
            </a:r>
            <a:endParaRPr lang="ru-RU" altLang="en-US" sz="2800"/>
          </a:p>
          <a:p>
            <a:pPr marL="0" indent="0">
              <a:buNone/>
            </a:pPr>
            <a:endParaRPr lang="ru-RU" altLang="en-US" sz="2800"/>
          </a:p>
          <a:p>
            <a:pPr marL="0" indent="0">
              <a:buNone/>
            </a:pPr>
            <a:r>
              <a:rPr lang="ru-RU" altLang="en-US" sz="2800" i="1"/>
              <a:t>Неверное оформление ссылки - форма небрежности.</a:t>
            </a:r>
            <a:endParaRPr lang="ru-RU" altLang="en-US" sz="28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800"/>
              <a:t>В данном случае принцип Гаузе проявляется на том, что между этими видами существует экологическая диверсификация: разные виды расходятся по разным экологическим нишам. Так, например, было показано, что M.trossulus чаще селятся на водорослях, тогда как M.edulis предпочитают поверхности грунта (Katolikova и др., 2016). </a:t>
            </a:r>
            <a:endParaRPr lang="ru-RU" altLang="en-US" sz="2800"/>
          </a:p>
          <a:p>
            <a:pPr marL="0" indent="0">
              <a:buNone/>
            </a:pPr>
            <a:endParaRPr lang="ru-RU" altLang="en-US" sz="2800" i="1"/>
          </a:p>
          <a:p>
            <a:pPr marL="0" indent="0">
              <a:buNone/>
            </a:pPr>
            <a:r>
              <a:rPr lang="ru-RU" altLang="en-US" sz="2800" i="1"/>
              <a:t>Отсутствие ссылки - это форма плагиата. </a:t>
            </a:r>
            <a:endParaRPr lang="ru-RU" altLang="en-US" sz="2800" i="1"/>
          </a:p>
          <a:p>
            <a:pPr marL="0" indent="0">
              <a:buNone/>
            </a:pPr>
            <a:r>
              <a:rPr lang="ru-RU" altLang="en-US" sz="2800" i="1"/>
              <a:t>Неверное оформление ссылки - форма небрежности.</a:t>
            </a:r>
            <a:endParaRPr lang="ru-RU" altLang="en-US" sz="28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800"/>
              <a:t>Мидии являются мощными эдификаторами, преобразующими среду обитания так, что совместно с ними не могут поселяться лишь немногие другие виды донных беспозвоночных (Dittmann, 1990; Seed &amp; Suchanek, 1992; Albrecht, 1998). </a:t>
            </a:r>
            <a:endParaRPr lang="ru-RU" altLang="en-US" sz="2800"/>
          </a:p>
          <a:p>
            <a:pPr marL="0" indent="0">
              <a:buNone/>
            </a:pPr>
            <a:endParaRPr lang="ru-RU" altLang="en-US" sz="2800" i="1"/>
          </a:p>
          <a:p>
            <a:pPr marL="0" indent="0">
              <a:buNone/>
            </a:pPr>
            <a:r>
              <a:rPr lang="ru-RU" altLang="en-US" sz="2800" i="1"/>
              <a:t>Цитируются только старые работы - это отражает степень оторванности автора от темы работы, его низкую эрудированность.</a:t>
            </a:r>
            <a:endParaRPr lang="ru-RU" altLang="en-US" sz="28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831850" y="1710055"/>
            <a:ext cx="10515600" cy="2178050"/>
          </a:xfrm>
        </p:spPr>
        <p:txBody>
          <a:bodyPr/>
          <a:p>
            <a:r>
              <a:rPr lang="ru-RU" altLang="en-US"/>
              <a:t>Как оценить крутость ученого в современном мире?</a:t>
            </a:r>
            <a:endParaRPr lang="ru-R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000"/>
              <a:t>Теория естественного отбора, сформулированная Ч.Дарвином (Darwin, 2010), стала одной из фундаментальных основ современной биологии. Школьники Санкт-Петербурга могут ознакомиться с ней в популярной форме, посетив экспозицию Зоологического музея (Слепкова, 2017)</a:t>
            </a:r>
            <a:endParaRPr lang="ru-RU" altLang="en-US" sz="2000"/>
          </a:p>
          <a:p>
            <a:pPr marL="0" indent="0">
              <a:buNone/>
            </a:pPr>
            <a:endParaRPr lang="ru-RU" altLang="en-US" sz="2000"/>
          </a:p>
          <a:p>
            <a:pPr marL="0" indent="0">
              <a:buNone/>
            </a:pPr>
            <a:r>
              <a:rPr lang="ru-RU" altLang="en-US" sz="2000"/>
              <a:t>Литература</a:t>
            </a:r>
            <a:endParaRPr lang="ru-RU" altLang="en-US" sz="2000"/>
          </a:p>
          <a:p>
            <a:pPr marL="0" indent="0">
              <a:buNone/>
            </a:pPr>
            <a:r>
              <a:rPr lang="ru-RU" altLang="en-US" sz="2000"/>
              <a:t>Darwin, C. (2010). The origin of species: A variorum text. University of Pennsylvania Press. </a:t>
            </a:r>
            <a:endParaRPr lang="ru-RU" altLang="en-US" sz="2000"/>
          </a:p>
          <a:p>
            <a:pPr marL="0" indent="0">
              <a:buNone/>
            </a:pPr>
            <a:r>
              <a:rPr lang="ru-RU" altLang="en-US" sz="2000"/>
              <a:t>Слепкова, Н. В. (2017). Зоологический музей в Санкт-Петербурге и развитие систематики: 300 лет перемен. Музей. Памятник. Наследие, (1), 7-17.</a:t>
            </a:r>
            <a:endParaRPr lang="ru-RU" altLang="en-US" sz="2000"/>
          </a:p>
          <a:p>
            <a:pPr marL="0" indent="0">
              <a:buNone/>
            </a:pPr>
            <a:endParaRPr lang="ru-RU" altLang="en-US" sz="2400" i="1"/>
          </a:p>
          <a:p>
            <a:pPr marL="0" indent="0">
              <a:buNone/>
            </a:pPr>
            <a:r>
              <a:rPr lang="ru-RU" altLang="en-US" sz="2400" i="1"/>
              <a:t>Ссылка на позднее переиздание - возможно, но если это переиздание было переработано. Если вы читали именно это издание, то цитировать надо именно его. </a:t>
            </a:r>
            <a:endParaRPr lang="ru-RU" altLang="en-US" sz="2400" i="1"/>
          </a:p>
          <a:p>
            <a:pPr marL="0" indent="0">
              <a:buNone/>
            </a:pPr>
            <a:r>
              <a:rPr lang="ru-RU" altLang="en-US" sz="2400" i="1"/>
              <a:t>В тексте на национальном языке приоритет у публикации на национальном языке, если (!) нет необходимости цитировать первоисточник или издание на иностранном языке.  </a:t>
            </a:r>
            <a:endParaRPr lang="ru-RU" altLang="en-US" sz="2400" i="1"/>
          </a:p>
          <a:p>
            <a:pPr marL="0" indent="0">
              <a:buNone/>
            </a:pPr>
            <a:endParaRPr lang="ru-RU" altLang="en-US" sz="24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400"/>
              <a:t>Практически все, что было известно о крокозябликах к началу 19 века было подробно изложено А. Брэмом (1875).</a:t>
            </a:r>
            <a:endParaRPr lang="ru-RU" altLang="en-US" sz="2400"/>
          </a:p>
          <a:p>
            <a:pPr marL="0" indent="0">
              <a:buNone/>
            </a:pPr>
            <a:endParaRPr lang="ru-RU" altLang="en-US" sz="2400"/>
          </a:p>
          <a:p>
            <a:pPr marL="0" indent="0">
              <a:buNone/>
            </a:pPr>
            <a:r>
              <a:rPr lang="ru-RU" altLang="en-US" sz="2400"/>
              <a:t>Литература</a:t>
            </a:r>
            <a:endParaRPr lang="ru-RU" altLang="en-US" sz="2400"/>
          </a:p>
          <a:p>
            <a:pPr marL="0" indent="0">
              <a:buNone/>
            </a:pPr>
            <a:r>
              <a:rPr lang="ru-RU" altLang="en-US" sz="2400"/>
              <a:t>Брэм, А. Э. (1875). Жизнь животных. Т. 1: Млекопитающие, ч. 2: Сумчатые, грызуны, неполнозубые, копытные и ластоногие.</a:t>
            </a:r>
            <a:endParaRPr lang="ru-RU" altLang="en-US" sz="2400"/>
          </a:p>
          <a:p>
            <a:pPr marL="0" indent="0">
              <a:buNone/>
            </a:pPr>
            <a:endParaRPr lang="ru-RU" altLang="en-US" sz="2400"/>
          </a:p>
          <a:p>
            <a:pPr marL="0" indent="0">
              <a:buNone/>
            </a:pPr>
            <a:r>
              <a:rPr lang="ru-RU" altLang="en-US" sz="2400" i="1"/>
              <a:t>Ложное цитирование - ссылка на источники, в которых нет никакого упоминания о предмете цитирования.</a:t>
            </a:r>
            <a:endParaRPr lang="ru-RU" altLang="en-US" sz="24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734695" y="292100"/>
            <a:ext cx="10972800" cy="4525963"/>
          </a:xfrm>
        </p:spPr>
        <p:txBody>
          <a:bodyPr/>
          <a:p>
            <a:r>
              <a:rPr lang="ru-RU" altLang="en-US" sz="2400"/>
              <a:t>В работе В. М. Хайтова (Khaitov, 2013) дается описание динамической модели развития мидевой банки.</a:t>
            </a:r>
            <a:endParaRPr lang="ru-RU" altLang="en-US" sz="2400"/>
          </a:p>
          <a:p>
            <a:endParaRPr lang="ru-RU" altLang="en-US" sz="2400"/>
          </a:p>
          <a:p>
            <a:pPr marL="0" indent="0">
              <a:buNone/>
            </a:pPr>
            <a:r>
              <a:rPr lang="ru-RU" altLang="en-US" sz="2400"/>
              <a:t>Литература</a:t>
            </a:r>
            <a:endParaRPr lang="ru-RU" altLang="en-US" sz="2400"/>
          </a:p>
          <a:p>
            <a:pPr marL="0" indent="0">
              <a:buNone/>
            </a:pPr>
            <a:r>
              <a:rPr lang="ru-RU" altLang="en-US" sz="2400"/>
              <a:t>Khaitov V (2013) Life in an unstable house: Community dynamics in changing mussel beds. Hydrobiologia 706:139–158.</a:t>
            </a:r>
            <a:endParaRPr lang="ru-RU" altLang="en-US" sz="2400"/>
          </a:p>
          <a:p>
            <a:endParaRPr lang="ru-RU" altLang="en-US" sz="2400"/>
          </a:p>
          <a:p>
            <a:pPr marL="0" indent="0">
              <a:buNone/>
            </a:pPr>
            <a:r>
              <a:rPr lang="ru-RU" altLang="en-US" sz="2400" i="1"/>
              <a:t>Ложное цитирование - ссылка на источники, в которых нет никакого упоминания о предмете цитирования.</a:t>
            </a:r>
            <a:endParaRPr lang="ru-RU" altLang="en-US" sz="24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ее содержимое 2"/>
          <p:cNvSpPr>
            <a:spLocks noGrp="1"/>
          </p:cNvSpPr>
          <p:nvPr>
            <p:ph idx="1"/>
          </p:nvPr>
        </p:nvSpPr>
        <p:spPr>
          <a:xfrm>
            <a:off x="609600" y="145415"/>
            <a:ext cx="10972800" cy="3877310"/>
          </a:xfrm>
        </p:spPr>
        <p:txBody>
          <a:bodyPr/>
          <a:p>
            <a:r>
              <a:rPr lang="ru-RU" altLang="en-US" sz="2400"/>
              <a:t>Архите́утис (гига́нтский кальма́р) (лат. Architeuthis) — род глубоководных кальмаров, составляющий самостоятельное семейство Architeuthidae. Гигантский кальмар может вырастать до огромных размеров (см. Глубоководный гигантизм), по современным данным максимальная длина от конца плавников до кончиков ловчих щупалец составляет около 8 м (Википедия).</a:t>
            </a:r>
            <a:endParaRPr lang="ru-RU" altLang="en-US" sz="2400"/>
          </a:p>
          <a:p>
            <a:endParaRPr lang="ru-RU" altLang="en-US" sz="2400"/>
          </a:p>
          <a:p>
            <a:pPr marL="0" indent="0">
              <a:buNone/>
            </a:pPr>
            <a:r>
              <a:rPr lang="ru-RU" altLang="en-US" sz="2400"/>
              <a:t>Литература</a:t>
            </a:r>
            <a:endParaRPr lang="ru-RU" altLang="en-US" sz="2400"/>
          </a:p>
          <a:p>
            <a:pPr marL="0" indent="0">
              <a:buNone/>
            </a:pPr>
            <a:r>
              <a:rPr lang="ru-RU" altLang="en-US" sz="2400"/>
              <a:t>https://ru.wikipedia.org/?curid=277082&amp;oldid=127728303</a:t>
            </a:r>
            <a:endParaRPr lang="ru-RU" altLang="en-US" sz="2400"/>
          </a:p>
          <a:p>
            <a:endParaRPr lang="ru-RU" altLang="en-US" sz="2400"/>
          </a:p>
          <a:p>
            <a:pPr marL="0" indent="0">
              <a:buNone/>
            </a:pPr>
            <a:r>
              <a:rPr lang="ru-RU" altLang="en-US" i="1">
                <a:solidFill>
                  <a:srgbClr val="FF0000"/>
                </a:solidFill>
              </a:rPr>
              <a:t>Самый главный грех - неправильное или неполное описание источника</a:t>
            </a:r>
            <a:endParaRPr lang="ru-RU" altLang="en-US"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Заголовок 4"/>
          <p:cNvSpPr>
            <a:spLocks noGrp="1"/>
          </p:cNvSpPr>
          <p:nvPr>
            <p:ph type="ctrTitle"/>
          </p:nvPr>
        </p:nvSpPr>
        <p:spPr/>
        <p:txBody>
          <a:bodyPr/>
          <a:p>
            <a:r>
              <a:rPr lang="ru-RU" altLang="ru-RU"/>
              <a:t>Описание источников</a:t>
            </a:r>
            <a:endParaRPr lang="ru-RU" altLang="ru-RU"/>
          </a:p>
        </p:txBody>
      </p:sp>
      <p:sp>
        <p:nvSpPr>
          <p:cNvPr id="6" name="Подзаголовок 5"/>
          <p:cNvSpPr>
            <a:spLocks noGrp="1"/>
          </p:cNvSpPr>
          <p:nvPr>
            <p:ph type="subTitle" idx="1"/>
          </p:nvPr>
        </p:nvSpPr>
        <p:spPr/>
        <p:txBody>
          <a:bodyPr/>
          <a:p>
            <a:endParaRPr lang="ru-RU"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Картотеки - прообраз баз данных</a:t>
            </a:r>
            <a:endParaRPr lang="ru-RU" altLang="en-US"/>
          </a:p>
        </p:txBody>
      </p:sp>
      <p:pic>
        <p:nvPicPr>
          <p:cNvPr id="106" name="Замещающее содержимое 105"/>
          <p:cNvPicPr/>
          <p:nvPr>
            <p:ph idx="1"/>
          </p:nvPr>
        </p:nvPicPr>
        <p:blipFill>
          <a:blip r:embed="rId1"/>
          <a:stretch>
            <a:fillRect/>
          </a:stretch>
        </p:blipFill>
        <p:spPr>
          <a:xfrm>
            <a:off x="136525" y="1581150"/>
            <a:ext cx="5923280" cy="3695700"/>
          </a:xfrm>
          <a:prstGeom prst="rect">
            <a:avLst/>
          </a:prstGeom>
          <a:noFill/>
          <a:ln w="9525">
            <a:noFill/>
          </a:ln>
        </p:spPr>
      </p:pic>
      <p:pic>
        <p:nvPicPr>
          <p:cNvPr id="107" name="Изображение 106"/>
          <p:cNvPicPr/>
          <p:nvPr/>
        </p:nvPicPr>
        <p:blipFill>
          <a:blip r:embed="rId2"/>
          <a:stretch>
            <a:fillRect/>
          </a:stretch>
        </p:blipFill>
        <p:spPr>
          <a:xfrm>
            <a:off x="6460490" y="1581150"/>
            <a:ext cx="4776470" cy="527621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Современные системы управления библиографической информацией</a:t>
            </a:r>
            <a:endParaRPr lang="ru-RU" altLang="ru-RU"/>
          </a:p>
        </p:txBody>
      </p:sp>
      <p:sp>
        <p:nvSpPr>
          <p:cNvPr id="3" name="Замещающее содержимое 2"/>
          <p:cNvSpPr>
            <a:spLocks noGrp="1"/>
          </p:cNvSpPr>
          <p:nvPr>
            <p:ph idx="1"/>
          </p:nvPr>
        </p:nvSpPr>
        <p:spPr/>
        <p:txBody>
          <a:bodyPr/>
          <a:p>
            <a:r>
              <a:rPr lang="en-US" altLang="en-US"/>
              <a:t>EndNote</a:t>
            </a:r>
            <a:endParaRPr lang="en-US" altLang="en-US"/>
          </a:p>
          <a:p>
            <a:r>
              <a:rPr lang="en-US" altLang="en-US"/>
              <a:t>Mendeley</a:t>
            </a:r>
            <a:endParaRPr lang="en-US" altLang="en-US"/>
          </a:p>
          <a:p>
            <a:r>
              <a:rPr lang="en-US" altLang="en-US"/>
              <a:t>Zotero</a:t>
            </a:r>
            <a:endParaRPr lang="en-US" altLang="en-US"/>
          </a:p>
          <a:p>
            <a:pPr marL="0" indent="0">
              <a:buNone/>
            </a:pPr>
            <a:endParaRPr lang="en-US" altLang="en-US"/>
          </a:p>
          <a:p>
            <a:pPr marL="0" indent="0">
              <a:buNone/>
            </a:pPr>
            <a:r>
              <a:rPr lang="ru-RU" altLang="en-US"/>
              <a:t>Все эти системы содержат три части:</a:t>
            </a:r>
            <a:endParaRPr lang="en-US" altLang="en-US"/>
          </a:p>
          <a:p>
            <a:pPr marL="0" indent="0">
              <a:buNone/>
            </a:pPr>
            <a:r>
              <a:rPr lang="ru-RU" altLang="en-US"/>
              <a:t>1. Б</a:t>
            </a:r>
            <a:r>
              <a:rPr lang="en-US" altLang="en-US"/>
              <a:t>аза данных</a:t>
            </a:r>
            <a:endParaRPr lang="en-US" altLang="en-US"/>
          </a:p>
          <a:p>
            <a:pPr marL="0" indent="0">
              <a:buNone/>
            </a:pPr>
            <a:r>
              <a:rPr lang="ru-RU" altLang="en-US"/>
              <a:t>2. М</a:t>
            </a:r>
            <a:r>
              <a:rPr lang="en-US" altLang="en-US"/>
              <a:t>одуль импорта</a:t>
            </a:r>
            <a:endParaRPr lang="en-US" altLang="en-US"/>
          </a:p>
          <a:p>
            <a:pPr marL="0" indent="0">
              <a:buNone/>
            </a:pPr>
            <a:r>
              <a:rPr lang="ru-RU" altLang="en-US"/>
              <a:t>3. П</a:t>
            </a:r>
            <a:r>
              <a:rPr lang="en-US" altLang="en-US"/>
              <a:t>лагин для текстового редактора</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609600" y="274955"/>
            <a:ext cx="10972800" cy="1438910"/>
          </a:xfrm>
        </p:spPr>
        <p:txBody>
          <a:bodyPr/>
          <a:p>
            <a:r>
              <a:rPr lang="ru-RU" altLang="en-US">
                <a:sym typeface="+mn-ea"/>
              </a:rPr>
              <a:t>Наиболее частые в науке </a:t>
            </a:r>
            <a:br>
              <a:rPr lang="ru-RU" altLang="en-US">
                <a:sym typeface="+mn-ea"/>
              </a:rPr>
            </a:br>
            <a:r>
              <a:rPr lang="ru-RU" altLang="en-US"/>
              <a:t>т</a:t>
            </a:r>
            <a:r>
              <a:rPr lang="ru-RU" altLang="en-US"/>
              <a:t>ипы источников</a:t>
            </a:r>
            <a:br>
              <a:rPr lang="ru-RU" altLang="en-US"/>
            </a:br>
            <a:r>
              <a:rPr lang="ru-RU" altLang="en-US"/>
              <a:t> </a:t>
            </a:r>
            <a:endParaRPr lang="ru-RU" altLang="en-US"/>
          </a:p>
        </p:txBody>
      </p:sp>
      <p:sp>
        <p:nvSpPr>
          <p:cNvPr id="3" name="Замещающее содержимое 2"/>
          <p:cNvSpPr>
            <a:spLocks noGrp="1"/>
          </p:cNvSpPr>
          <p:nvPr>
            <p:ph idx="1"/>
          </p:nvPr>
        </p:nvSpPr>
        <p:spPr/>
        <p:txBody>
          <a:bodyPr/>
          <a:p>
            <a:r>
              <a:rPr lang="ru-RU" altLang="en-US"/>
              <a:t>Статья в журнале (в т.ч. электронном)</a:t>
            </a:r>
            <a:endParaRPr lang="ru-RU" altLang="en-US"/>
          </a:p>
          <a:p>
            <a:r>
              <a:rPr lang="ru-RU" altLang="en-US"/>
              <a:t>Книга целиком</a:t>
            </a:r>
            <a:endParaRPr lang="ru-RU" altLang="en-US"/>
          </a:p>
          <a:p>
            <a:r>
              <a:rPr lang="ru-RU" altLang="en-US"/>
              <a:t>Глава в книге</a:t>
            </a:r>
            <a:endParaRPr lang="ru-RU" altLang="en-US"/>
          </a:p>
          <a:p>
            <a:r>
              <a:rPr lang="ru-RU" altLang="en-US"/>
              <a:t>Сборник тезисов конференции</a:t>
            </a:r>
            <a:endParaRPr lang="ru-RU" altLang="en-US"/>
          </a:p>
          <a:p>
            <a:r>
              <a:rPr lang="ru-RU" altLang="en-US"/>
              <a:t>Отчет</a:t>
            </a:r>
            <a:endParaRPr lang="ru-RU" altLang="en-US"/>
          </a:p>
          <a:p>
            <a:r>
              <a:rPr lang="ru-RU" altLang="en-US"/>
              <a:t>Диссертация</a:t>
            </a:r>
            <a:endParaRPr lang="ru-RU" altLang="en-US"/>
          </a:p>
          <a:p>
            <a:r>
              <a:rPr lang="ru-RU" altLang="en-US"/>
              <a:t>Вэб сайт (</a:t>
            </a:r>
            <a:r>
              <a:rPr lang="ru-RU" altLang="en-US" i="1"/>
              <a:t>не путать с электронным журналом!</a:t>
            </a:r>
            <a:r>
              <a:rPr lang="ru-RU" altLang="en-US"/>
              <a:t>)</a:t>
            </a:r>
            <a:endParaRPr lang="ru-RU" altLang="en-US"/>
          </a:p>
          <a:p>
            <a:endParaRPr lang="ru-RU" altLang="en-US"/>
          </a:p>
          <a:p>
            <a:endParaRPr lang="ru-R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Поля для статьи</a:t>
            </a:r>
            <a:endParaRPr lang="ru-RU" altLang="en-US"/>
          </a:p>
        </p:txBody>
      </p:sp>
      <p:sp>
        <p:nvSpPr>
          <p:cNvPr id="3" name="Замещающее содержимое 2"/>
          <p:cNvSpPr>
            <a:spLocks noGrp="1"/>
          </p:cNvSpPr>
          <p:nvPr>
            <p:ph idx="1"/>
          </p:nvPr>
        </p:nvSpPr>
        <p:spPr/>
        <p:txBody>
          <a:bodyPr/>
          <a:p>
            <a:r>
              <a:rPr lang="ru-RU" altLang="en-US" sz="2400"/>
              <a:t>Название статьи</a:t>
            </a:r>
            <a:endParaRPr lang="ru-RU" altLang="en-US" sz="2400"/>
          </a:p>
          <a:p>
            <a:r>
              <a:rPr lang="ru-RU" altLang="en-US" sz="2400"/>
              <a:t>Автор</a:t>
            </a:r>
            <a:endParaRPr lang="ru-RU" altLang="en-US" sz="2400"/>
          </a:p>
          <a:p>
            <a:r>
              <a:rPr lang="ru-RU" altLang="en-US" sz="2400"/>
              <a:t>Название журнала</a:t>
            </a:r>
            <a:endParaRPr lang="ru-RU" altLang="en-US" sz="2400"/>
          </a:p>
          <a:p>
            <a:r>
              <a:rPr lang="ru-RU" altLang="en-US" sz="2400"/>
              <a:t>Год выхода статьи</a:t>
            </a:r>
            <a:endParaRPr lang="ru-RU" altLang="en-US" sz="2400"/>
          </a:p>
          <a:p>
            <a:r>
              <a:rPr lang="ru-RU" altLang="en-US" sz="2400"/>
              <a:t>Том журнала</a:t>
            </a:r>
            <a:endParaRPr lang="ru-RU" altLang="en-US" sz="2400"/>
          </a:p>
          <a:p>
            <a:r>
              <a:rPr lang="ru-RU" altLang="en-US" sz="2400"/>
              <a:t>Выпуск (номер)</a:t>
            </a:r>
            <a:endParaRPr lang="ru-RU" altLang="en-US" sz="2400"/>
          </a:p>
          <a:p>
            <a:r>
              <a:rPr lang="ru-RU" altLang="en-US" sz="2400"/>
              <a:t>Страницы, на которых опубликована статья</a:t>
            </a:r>
            <a:endParaRPr lang="ru-RU" altLang="en-US" sz="2400"/>
          </a:p>
          <a:p>
            <a:r>
              <a:rPr lang="en-US" altLang="en-US" sz="2400"/>
              <a:t>URL</a:t>
            </a:r>
            <a:endParaRPr lang="en-US" altLang="en-US" sz="2400"/>
          </a:p>
          <a:p>
            <a:r>
              <a:rPr lang="en-US" altLang="en-US" sz="2400"/>
              <a:t>DOI</a:t>
            </a:r>
            <a:endParaRPr lang="en-US" altLang="en-US" sz="2400"/>
          </a:p>
          <a:p>
            <a:r>
              <a:rPr lang="ru-RU" altLang="en-US" sz="2400"/>
              <a:t>Ключевые слова</a:t>
            </a:r>
            <a:endParaRPr lang="ru-RU"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r>
              <a:rPr lang="ru-RU" altLang="en-US"/>
              <a:t>Ставьте лайки, господа...</a:t>
            </a:r>
            <a:endParaRPr lang="ru-RU" altLang="en-US"/>
          </a:p>
        </p:txBody>
      </p:sp>
      <p:pic>
        <p:nvPicPr>
          <p:cNvPr id="101" name="Замещающее содержимое 100"/>
          <p:cNvPicPr/>
          <p:nvPr>
            <p:ph idx="1"/>
          </p:nvPr>
        </p:nvPicPr>
        <p:blipFill>
          <a:blip r:embed="rId1"/>
          <a:stretch>
            <a:fillRect/>
          </a:stretch>
        </p:blipFill>
        <p:spPr>
          <a:xfrm>
            <a:off x="609600" y="1600200"/>
            <a:ext cx="10972800" cy="452628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Наукометрические базы</a:t>
            </a:r>
            <a:endParaRPr lang="ru-RU" altLang="en-US"/>
          </a:p>
        </p:txBody>
      </p:sp>
      <p:sp>
        <p:nvSpPr>
          <p:cNvPr id="3" name="Замещающее содержимое 2"/>
          <p:cNvSpPr>
            <a:spLocks noGrp="1"/>
          </p:cNvSpPr>
          <p:nvPr>
            <p:ph idx="1"/>
          </p:nvPr>
        </p:nvSpPr>
        <p:spPr/>
        <p:txBody>
          <a:bodyPr/>
          <a:p>
            <a:r>
              <a:rPr lang="en-US" altLang="en-US"/>
              <a:t>Scopus</a:t>
            </a:r>
            <a:endParaRPr lang="en-US" altLang="en-US"/>
          </a:p>
          <a:p>
            <a:r>
              <a:rPr lang="en-US" altLang="en-US"/>
              <a:t>Web of Science</a:t>
            </a:r>
            <a:endParaRPr lang="en-US" altLang="en-US"/>
          </a:p>
          <a:p>
            <a:r>
              <a:rPr lang="ru-RU" altLang="en-US"/>
              <a:t>РИНЦ</a:t>
            </a:r>
            <a:endParaRPr lang="ru-RU" altLang="en-US"/>
          </a:p>
          <a:p>
            <a:r>
              <a:rPr lang="en-US" altLang="en-US"/>
              <a:t>Google Academia</a:t>
            </a:r>
            <a:endParaRPr lang="en-US" altLang="en-US"/>
          </a:p>
          <a:p>
            <a:r>
              <a:rPr lang="en-US" altLang="en-US"/>
              <a:t>Scimago Journal Ranking (SJR)</a:t>
            </a:r>
            <a:endParaRPr lang="en-US" altLang="en-US"/>
          </a:p>
          <a:p>
            <a:r>
              <a:rPr lang="en-US" altLang="en-US"/>
              <a:t>PubMed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Наукометрические индексы</a:t>
            </a:r>
            <a:endParaRPr lang="ru-RU" altLang="en-US"/>
          </a:p>
        </p:txBody>
      </p:sp>
      <p:pic>
        <p:nvPicPr>
          <p:cNvPr id="102" name="Замещающее содержимое 101"/>
          <p:cNvPicPr/>
          <p:nvPr>
            <p:ph idx="1"/>
          </p:nvPr>
        </p:nvPicPr>
        <p:blipFill>
          <a:blip r:embed="rId1"/>
          <a:stretch>
            <a:fillRect/>
          </a:stretch>
        </p:blipFill>
        <p:spPr>
          <a:xfrm>
            <a:off x="3568065" y="1609090"/>
            <a:ext cx="6518275" cy="5248910"/>
          </a:xfrm>
          <a:prstGeom prst="rect">
            <a:avLst/>
          </a:prstGeom>
          <a:noFill/>
          <a:ln w="9525">
            <a:noFill/>
          </a:ln>
        </p:spPr>
      </p:pic>
      <p:sp>
        <p:nvSpPr>
          <p:cNvPr id="4" name="Текстовое поле 3"/>
          <p:cNvSpPr txBox="1"/>
          <p:nvPr/>
        </p:nvSpPr>
        <p:spPr>
          <a:xfrm>
            <a:off x="160020" y="1218565"/>
            <a:ext cx="9403715" cy="583565"/>
          </a:xfrm>
          <a:prstGeom prst="rect">
            <a:avLst/>
          </a:prstGeom>
          <a:noFill/>
        </p:spPr>
        <p:txBody>
          <a:bodyPr wrap="none" rtlCol="0">
            <a:spAutoFit/>
          </a:bodyPr>
          <a:p>
            <a:r>
              <a:rPr lang="ru-RU" altLang="en-US" sz="3200"/>
              <a:t>Индекс Хирша - «крутость» конкретного ученого </a:t>
            </a:r>
            <a:endParaRPr lang="ru-RU"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607060" y="1143000"/>
            <a:ext cx="10781030" cy="1143000"/>
          </a:xfrm>
        </p:spPr>
        <p:txBody>
          <a:bodyPr/>
          <a:p>
            <a:pPr algn="ctr"/>
            <a:r>
              <a:rPr lang="ru-RU" altLang="en-US" sz="3200"/>
              <a:t>Импакт фактор - «крутость» научного издания</a:t>
            </a:r>
            <a:endParaRPr lang="ru-RU" altLang="en-US" sz="3200"/>
          </a:p>
        </p:txBody>
      </p:sp>
      <p:sp>
        <p:nvSpPr>
          <p:cNvPr id="4" name="Заголовок 1"/>
          <p:cNvSpPr>
            <a:spLocks noGrp="1"/>
          </p:cNvSpPr>
          <p:nvPr/>
        </p:nvSpPr>
        <p:spPr>
          <a:xfrm>
            <a:off x="823595" y="-317"/>
            <a:ext cx="109728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ru-RU" altLang="en-US"/>
              <a:t>Наукометрические индексы</a:t>
            </a:r>
            <a:endParaRPr lang="ru-RU" altLang="en-US"/>
          </a:p>
        </p:txBody>
      </p:sp>
      <p:pic>
        <p:nvPicPr>
          <p:cNvPr id="103" name="Изображение 102"/>
          <p:cNvPicPr/>
          <p:nvPr/>
        </p:nvPicPr>
        <p:blipFill>
          <a:blip r:embed="rId1"/>
          <a:stretch>
            <a:fillRect/>
          </a:stretch>
        </p:blipFill>
        <p:spPr>
          <a:xfrm>
            <a:off x="2155825" y="2563495"/>
            <a:ext cx="9232265" cy="25514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609600" y="491173"/>
            <a:ext cx="10972800" cy="1143000"/>
          </a:xfrm>
        </p:spPr>
        <p:txBody>
          <a:bodyPr/>
          <a:p>
            <a:r>
              <a:rPr lang="ru-RU" altLang="en-US"/>
              <a:t>Из разговора старых российских ученых...</a:t>
            </a:r>
            <a:endParaRPr lang="ru-RU" altLang="en-US"/>
          </a:p>
        </p:txBody>
      </p:sp>
      <p:sp>
        <p:nvSpPr>
          <p:cNvPr id="3" name="Замещающее содержимое 2"/>
          <p:cNvSpPr>
            <a:spLocks noGrp="1"/>
          </p:cNvSpPr>
          <p:nvPr>
            <p:ph idx="1"/>
          </p:nvPr>
        </p:nvSpPr>
        <p:spPr>
          <a:xfrm>
            <a:off x="609600" y="2520950"/>
            <a:ext cx="10972800" cy="3605530"/>
          </a:xfrm>
        </p:spPr>
        <p:txBody>
          <a:bodyPr/>
          <a:p>
            <a:pPr marL="0" indent="0">
              <a:buNone/>
            </a:pPr>
            <a:r>
              <a:rPr lang="ru-RU" altLang="en-US"/>
              <a:t>«Не понимаю, почему современная молодежь считает, что публиковаться надо только в первом </a:t>
            </a:r>
            <a:r>
              <a:rPr lang="ru-RU" altLang="en-US" i="1"/>
              <a:t>квартале</a:t>
            </a:r>
            <a:r>
              <a:rPr lang="ru-RU" altLang="en-US"/>
              <a:t>...»</a:t>
            </a:r>
            <a:endParaRPr lang="ru-RU" altLang="en-US"/>
          </a:p>
          <a:p>
            <a:pPr marL="0" indent="0">
              <a:buNone/>
            </a:pPr>
            <a:endParaRPr lang="ru-RU" altLang="en-US"/>
          </a:p>
          <a:p>
            <a:pPr marL="0" indent="0" algn="r">
              <a:buNone/>
            </a:pPr>
            <a:r>
              <a:rPr lang="ru-RU" altLang="en-US" i="1"/>
              <a:t>Шутка :)</a:t>
            </a:r>
            <a:endParaRPr lang="ru-RU" altLang="en-US"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1"/>
          <p:cNvSpPr>
            <a:spLocks noGrp="1"/>
          </p:cNvSpPr>
          <p:nvPr/>
        </p:nvSpPr>
        <p:spPr>
          <a:xfrm>
            <a:off x="725170" y="140018"/>
            <a:ext cx="109728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ru-RU" altLang="en-US"/>
              <a:t>Наукометрические индексы</a:t>
            </a:r>
            <a:endParaRPr lang="ru-RU" altLang="en-US"/>
          </a:p>
        </p:txBody>
      </p:sp>
      <p:sp>
        <p:nvSpPr>
          <p:cNvPr id="5" name="Заголовок 4"/>
          <p:cNvSpPr>
            <a:spLocks noGrp="1"/>
          </p:cNvSpPr>
          <p:nvPr>
            <p:ph type="title"/>
          </p:nvPr>
        </p:nvSpPr>
        <p:spPr>
          <a:xfrm>
            <a:off x="609600" y="991553"/>
            <a:ext cx="10972800" cy="1143000"/>
          </a:xfrm>
        </p:spPr>
        <p:txBody>
          <a:bodyPr/>
          <a:p>
            <a:pPr algn="ctr"/>
            <a:r>
              <a:rPr lang="ru-RU" altLang="en-US" sz="3200"/>
              <a:t>Квартили - какой из журналов «круче»</a:t>
            </a:r>
            <a:endParaRPr lang="ru-RU" altLang="en-US" sz="3200"/>
          </a:p>
        </p:txBody>
      </p:sp>
      <p:pic>
        <p:nvPicPr>
          <p:cNvPr id="105" name="Замещающее содержимое 104"/>
          <p:cNvPicPr/>
          <p:nvPr>
            <p:ph idx="1"/>
          </p:nvPr>
        </p:nvPicPr>
        <p:blipFill>
          <a:blip r:embed="rId1"/>
          <a:stretch>
            <a:fillRect/>
          </a:stretch>
        </p:blipFill>
        <p:spPr>
          <a:xfrm>
            <a:off x="609600" y="2134870"/>
            <a:ext cx="10972800" cy="452628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1"/>
          <p:cNvSpPr>
            <a:spLocks noGrp="1"/>
          </p:cNvSpPr>
          <p:nvPr/>
        </p:nvSpPr>
        <p:spPr>
          <a:xfrm>
            <a:off x="804545" y="0"/>
            <a:ext cx="10972800" cy="86677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ru-RU" altLang="en-US"/>
              <a:t>Наукометрические индексы</a:t>
            </a:r>
            <a:endParaRPr lang="ru-RU" altLang="en-US"/>
          </a:p>
        </p:txBody>
      </p:sp>
      <p:sp>
        <p:nvSpPr>
          <p:cNvPr id="5" name="Заголовок 4"/>
          <p:cNvSpPr>
            <a:spLocks noGrp="1"/>
          </p:cNvSpPr>
          <p:nvPr>
            <p:ph type="title"/>
          </p:nvPr>
        </p:nvSpPr>
        <p:spPr>
          <a:xfrm>
            <a:off x="609600" y="866775"/>
            <a:ext cx="10972800" cy="563245"/>
          </a:xfrm>
        </p:spPr>
        <p:txBody>
          <a:bodyPr/>
          <a:p>
            <a:pPr algn="ctr"/>
            <a:r>
              <a:rPr lang="ru-RU" altLang="en-US" sz="3200" i="1"/>
              <a:t>Sic transit gloria mundi</a:t>
            </a:r>
            <a:endParaRPr lang="ru-RU" altLang="en-US" sz="3200" i="1"/>
          </a:p>
        </p:txBody>
      </p:sp>
      <p:sp>
        <p:nvSpPr>
          <p:cNvPr id="6" name="Текстовое поле 5"/>
          <p:cNvSpPr txBox="1"/>
          <p:nvPr/>
        </p:nvSpPr>
        <p:spPr>
          <a:xfrm>
            <a:off x="183515" y="1329690"/>
            <a:ext cx="3779520" cy="368300"/>
          </a:xfrm>
          <a:prstGeom prst="rect">
            <a:avLst/>
          </a:prstGeom>
          <a:noFill/>
        </p:spPr>
        <p:txBody>
          <a:bodyPr wrap="square" rtlCol="0" anchor="t">
            <a:spAutoFit/>
          </a:bodyPr>
          <a:p>
            <a:r>
              <a:rPr lang="ru-RU" altLang="en-US"/>
              <a:t>Helgoland Marine Research</a:t>
            </a:r>
            <a:endParaRPr lang="ru-RU" altLang="en-US"/>
          </a:p>
        </p:txBody>
      </p:sp>
      <p:pic>
        <p:nvPicPr>
          <p:cNvPr id="7" name="Замещающее содержимое 6"/>
          <p:cNvPicPr>
            <a:picLocks noChangeAspect="1"/>
          </p:cNvPicPr>
          <p:nvPr>
            <p:ph sz="half" idx="2"/>
          </p:nvPr>
        </p:nvPicPr>
        <p:blipFill>
          <a:blip r:embed="rId1"/>
          <a:srcRect l="2114" t="22554" r="27920" b="23688"/>
          <a:stretch>
            <a:fillRect/>
          </a:stretch>
        </p:blipFill>
        <p:spPr>
          <a:xfrm>
            <a:off x="0" y="1697990"/>
            <a:ext cx="9760585" cy="4218305"/>
          </a:xfrm>
          <a:prstGeom prst="rect">
            <a:avLst/>
          </a:prstGeom>
        </p:spPr>
      </p:pic>
      <p:pic>
        <p:nvPicPr>
          <p:cNvPr id="3" name="Замещающее содержимое 2"/>
          <p:cNvPicPr>
            <a:picLocks noChangeAspect="1"/>
          </p:cNvPicPr>
          <p:nvPr>
            <p:ph sz="half" idx="1"/>
          </p:nvPr>
        </p:nvPicPr>
        <p:blipFill>
          <a:blip r:embed="rId2"/>
          <a:srcRect l="13566" t="35676" r="14703" b="23359"/>
          <a:stretch>
            <a:fillRect/>
          </a:stretch>
        </p:blipFill>
        <p:spPr>
          <a:xfrm>
            <a:off x="6569710" y="3782695"/>
            <a:ext cx="5376545" cy="258064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5844</Words>
  <Application>WPS Presentation</Application>
  <PresentationFormat>宽屏</PresentationFormat>
  <Paragraphs>159</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Calibri Light</vt:lpstr>
      <vt:lpstr>Microsoft YaHei</vt:lpstr>
      <vt:lpstr>Arial Unicode MS</vt:lpstr>
      <vt:lpstr>Calibri</vt:lpstr>
      <vt:lpstr>Comic Sans MS</vt:lpstr>
      <vt:lpstr>Times New Roman</vt:lpstr>
      <vt:lpstr>Default Design</vt:lpstr>
      <vt:lpstr>PowerPoint 演示文稿</vt:lpstr>
      <vt:lpstr>PowerPoint 演示文稿</vt:lpstr>
      <vt:lpstr>PowerPoint 演示文稿</vt:lpstr>
      <vt:lpstr>PowerPoint 演示文稿</vt:lpstr>
      <vt:lpstr>PowerPoint 演示文稿</vt:lpstr>
      <vt:lpstr>Наукометрические индексы</vt:lpstr>
      <vt:lpstr>PowerPoint 演示文稿</vt:lpstr>
      <vt:lpstr>Импакт фактор - «крутость» научного издания</vt:lpstr>
      <vt:lpstr>Квартили - какой из журналов «круче»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google1599737165</cp:lastModifiedBy>
  <cp:revision>5</cp:revision>
  <dcterms:created xsi:type="dcterms:W3CDTF">2023-01-24T07:19:56Z</dcterms:created>
  <dcterms:modified xsi:type="dcterms:W3CDTF">2023-01-24T11:23:00Z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1049-11.2.0.11130</vt:lpwstr>
  </property>
  <property fmtid="{D5CDD505-2E9C-101B-9397-08002B2CF9AE}" pid="3" name="ICV">
    <vt:lpwstr>BD5E6995C5864D57AA1DAD9EFB3A6A00</vt:lpwstr>
  </property>
</Properties>
</file>