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1"/>
  </p:handoutMasterIdLst>
  <p:sldIdLst>
    <p:sldId id="256" r:id="rId3"/>
    <p:sldId id="263" r:id="rId4"/>
    <p:sldId id="257" r:id="rId5"/>
    <p:sldId id="260" r:id="rId6"/>
    <p:sldId id="261" r:id="rId8"/>
    <p:sldId id="262" r:id="rId9"/>
    <p:sldId id="258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Замещающий образ слайда 33793"/>
          <p:cNvSpPr>
            <a:spLocks noRot="1" noTextEdit="1"/>
          </p:cNvSpPr>
          <p:nvPr>
            <p:ph type="sldImg"/>
          </p:nvPr>
        </p:nvSpPr>
        <p:spPr/>
      </p:sp>
      <p:sp>
        <p:nvSpPr>
          <p:cNvPr id="8194" name="Замещающий текст 33794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ru-RU" dirty="0"/>
          </a:p>
        </p:txBody>
      </p:sp>
      <p:sp>
        <p:nvSpPr>
          <p:cNvPr id="8195" name="Замещающий номер слайда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ru-RU" altLang="zh-CN" sz="1200" dirty="0"/>
            </a:fld>
            <a:endParaRPr lang="ru-RU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Замещающий образ слайда 31745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0242" name="Замещающий текст 31746"/>
          <p:cNvSpPr>
            <a:spLocks noGrp="1"/>
          </p:cNvSpPr>
          <p:nvPr>
            <p:ph type="body"/>
          </p:nvPr>
        </p:nvSpPr>
        <p:spPr/>
        <p:txBody>
          <a:bodyPr anchor="t"/>
          <a:p>
            <a:pPr lvl="0" indent="0"/>
            <a:endParaRPr lang="ru-RU" dirty="0"/>
          </a:p>
        </p:txBody>
      </p:sp>
      <p:sp>
        <p:nvSpPr>
          <p:cNvPr id="10243" name="Замещающий номер слайда 1"/>
          <p:cNvSpPr/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ru-RU" altLang="zh-CN" sz="1200" dirty="0"/>
            </a:fld>
            <a:endParaRPr lang="ru-RU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ru-RU" strike="noStrike" noProof="1" smtClean="0"/>
              <a:t>Образец заголовка</a:t>
            </a:r>
            <a:endParaRPr lang="ru-RU" strike="noStrike" noProof="1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ru-RU" strike="noStrike" noProof="1" smtClean="0"/>
              <a:t>Образец текста</a:t>
            </a:r>
            <a:endParaRPr lang="ru-RU" strike="noStrike" noProof="1" smtClean="0"/>
          </a:p>
          <a:p>
            <a:pPr lvl="1" fontAlgn="base"/>
            <a:r>
              <a:rPr lang="ru-RU" strike="noStrike" noProof="1" smtClean="0"/>
              <a:t>Второй уровень</a:t>
            </a:r>
            <a:endParaRPr lang="ru-RU" strike="noStrike" noProof="1" smtClean="0"/>
          </a:p>
          <a:p>
            <a:pPr lvl="2" fontAlgn="base"/>
            <a:r>
              <a:rPr lang="ru-RU" strike="noStrike" noProof="1" smtClean="0"/>
              <a:t>Третий уровень</a:t>
            </a:r>
            <a:endParaRPr lang="ru-RU" strike="noStrike" noProof="1" smtClean="0"/>
          </a:p>
          <a:p>
            <a:pPr lvl="3" fontAlgn="base"/>
            <a:r>
              <a:rPr lang="ru-RU" strike="noStrike" noProof="1" smtClean="0"/>
              <a:t>Четвертый уровень</a:t>
            </a:r>
            <a:endParaRPr lang="ru-RU" strike="noStrike" noProof="1" smtClean="0"/>
          </a:p>
          <a:p>
            <a:pPr lvl="4" fontAlgn="base"/>
            <a:r>
              <a:rPr lang="ru-RU" strike="noStrike" noProof="1" smtClean="0"/>
              <a:t>Пятый уровень</a:t>
            </a:r>
            <a:endParaRPr lang="ru-RU" strike="noStrike" noProof="1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ru-RU" strike="noStrike" noProof="1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ru-RU" strike="noStrike" noProof="1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Проверка содержимого мозга №1</a:t>
            </a:r>
            <a:endParaRPr lang="ru-RU" altLang="ru-RU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635"/>
            <a:ext cx="10515600" cy="815975"/>
          </a:xfrm>
        </p:spPr>
        <p:txBody>
          <a:bodyPr>
            <a:normAutofit/>
          </a:bodyPr>
          <a:p>
            <a:r>
              <a:rPr lang="ru-RU" altLang="en-US"/>
              <a:t>Узнаем гигантов, на чьих плечах мы стоим</a:t>
            </a:r>
            <a:endParaRPr lang="ru-RU" altLang="en-US"/>
          </a:p>
        </p:txBody>
      </p:sp>
      <p:pic>
        <p:nvPicPr>
          <p:cNvPr id="101" name="Замещающее содержимое 100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46810" y="711835"/>
            <a:ext cx="2407920" cy="29013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Замещающее содержимое 10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290" y="711835"/>
            <a:ext cx="4399915" cy="2927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Изображение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3387090" y="3743325"/>
            <a:ext cx="2609215" cy="28949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Изображение 103"/>
          <p:cNvPicPr/>
          <p:nvPr/>
        </p:nvPicPr>
        <p:blipFill>
          <a:blip r:embed="rId4"/>
          <a:stretch>
            <a:fillRect/>
          </a:stretch>
        </p:blipFill>
        <p:spPr>
          <a:xfrm>
            <a:off x="3689350" y="711835"/>
            <a:ext cx="2433320" cy="29006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Изображение 104"/>
          <p:cNvPicPr/>
          <p:nvPr/>
        </p:nvPicPr>
        <p:blipFill>
          <a:blip r:embed="rId5"/>
          <a:stretch>
            <a:fillRect/>
          </a:stretch>
        </p:blipFill>
        <p:spPr>
          <a:xfrm>
            <a:off x="6355080" y="3743325"/>
            <a:ext cx="1886585" cy="28943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30" y="266065"/>
            <a:ext cx="11861800" cy="513715"/>
          </a:xfrm>
        </p:spPr>
        <p:txBody>
          <a:bodyPr>
            <a:noAutofit/>
          </a:bodyPr>
          <a:p>
            <a:r>
              <a:rPr lang="ru-RU" altLang="en-US" sz="3200"/>
              <a:t>Подберите слова, которые пропущены в следующих предложениях</a:t>
            </a:r>
            <a:endParaRPr lang="ru-RU" altLang="en-US" sz="32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23670"/>
            <a:ext cx="10515600" cy="4753610"/>
          </a:xfrm>
        </p:spPr>
        <p:txBody>
          <a:bodyPr/>
          <a:p>
            <a:r>
              <a:rPr lang="ru-RU" altLang="en-US"/>
              <a:t>Термин «эволюция» ввел швейцарский натуралист  </a:t>
            </a:r>
            <a:r>
              <a:rPr lang="ru-RU" altLang="en-US">
                <a:sym typeface="+mn-ea"/>
              </a:rPr>
              <a:t>.............</a:t>
            </a:r>
            <a:r>
              <a:rPr lang="ru-RU" altLang="en-US"/>
              <a:t>   ............., который рассматривал систему организмов в виде .................... . Такую форму системы предложил еще дрвнегреческий философ ................ . </a:t>
            </a:r>
            <a:endParaRPr lang="ru-RU" altLang="en-US"/>
          </a:p>
          <a:p>
            <a:endParaRPr lang="ru-RU" altLang="en-US"/>
          </a:p>
          <a:p>
            <a:r>
              <a:rPr lang="ru-RU" altLang="en-US">
                <a:sym typeface="+mn-ea"/>
              </a:rPr>
              <a:t>Группа организмов, имещих общие признаки, называется .........</a:t>
            </a:r>
            <a:endParaRPr lang="ru-RU" altLang="en-US"/>
          </a:p>
          <a:p>
            <a:endParaRPr lang="ru-RU" altLang="en-US"/>
          </a:p>
          <a:p>
            <a:r>
              <a:rPr lang="ru-RU" altLang="en-US">
                <a:sym typeface="+mn-ea"/>
              </a:rPr>
              <a:t>Все представители одного монофилитического ........... когда-то имели одного общего ...........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Заголовок 32769"/>
          <p:cNvSpPr>
            <a:spLocks noGrp="1"/>
          </p:cNvSpPr>
          <p:nvPr>
            <p:ph type="title"/>
          </p:nvPr>
        </p:nvSpPr>
        <p:spPr>
          <a:xfrm>
            <a:off x="109855" y="0"/>
            <a:ext cx="12082780" cy="1379855"/>
          </a:xfrm>
        </p:spPr>
        <p:txBody>
          <a:bodyPr anchor="ctr">
            <a:normAutofit fontScale="90000"/>
          </a:bodyPr>
          <a:p>
            <a:r>
              <a:rPr lang="ru-RU" sz="3600" b="1"/>
              <a:t>Перед вами лист растения </a:t>
            </a:r>
            <a:r>
              <a:rPr lang="ru-RU" sz="3600" b="1" i="1" err="1"/>
              <a:t>Populus tremula</a:t>
            </a:r>
            <a:r>
              <a:rPr lang="ru-RU" sz="3600" b="1"/>
              <a:t>, найдите еще одно правильное научное название вида, к которому относится это растение.</a:t>
            </a:r>
            <a:r>
              <a:rPr lang="ru-RU" sz="2800"/>
              <a:t> </a:t>
            </a:r>
            <a:endParaRPr lang="ru-RU" sz="2800"/>
          </a:p>
        </p:txBody>
      </p:sp>
      <p:sp>
        <p:nvSpPr>
          <p:cNvPr id="7170" name="Замещающий текст 32772"/>
          <p:cNvSpPr>
            <a:spLocks noGrp="1"/>
          </p:cNvSpPr>
          <p:nvPr>
            <p:ph type="body" sz="half" idx="1"/>
          </p:nvPr>
        </p:nvSpPr>
        <p:spPr>
          <a:xfrm>
            <a:off x="1238885" y="1517015"/>
            <a:ext cx="3895090" cy="4526280"/>
          </a:xfrm>
        </p:spPr>
        <p:txBody>
          <a:bodyPr anchor="t"/>
          <a:p>
            <a:pPr>
              <a:buClrTx/>
              <a:buSzTx/>
              <a:buFontTx/>
            </a:pPr>
            <a:r>
              <a:rPr lang="ru-RU" sz="2800"/>
              <a:t>Осина</a:t>
            </a:r>
            <a:endParaRPr lang="ru-RU" sz="2800"/>
          </a:p>
          <a:p>
            <a:pPr>
              <a:buClrTx/>
              <a:buSzTx/>
              <a:buFontTx/>
            </a:pPr>
            <a:r>
              <a:rPr lang="ru-RU" sz="2800"/>
              <a:t>Дерево Иуды</a:t>
            </a:r>
            <a:endParaRPr lang="ru-RU" sz="2800"/>
          </a:p>
          <a:p>
            <a:pPr>
              <a:buClrTx/>
              <a:buSzTx/>
              <a:buFontTx/>
            </a:pPr>
            <a:r>
              <a:rPr lang="en-US" altLang="x-none" sz="2800"/>
              <a:t>Тополь дрожащий</a:t>
            </a:r>
            <a:endParaRPr lang="en-US" altLang="x-none" sz="2800"/>
          </a:p>
          <a:p>
            <a:pPr>
              <a:buClrTx/>
              <a:buSzTx/>
              <a:buFontTx/>
            </a:pPr>
            <a:r>
              <a:rPr lang="en-US" altLang="x-none" sz="2800" err="1"/>
              <a:t>Populus</a:t>
            </a:r>
            <a:endParaRPr lang="ru-RU" sz="2800"/>
          </a:p>
          <a:p>
            <a:pPr>
              <a:buClrTx/>
              <a:buSzTx/>
              <a:buFontTx/>
            </a:pPr>
            <a:r>
              <a:rPr lang="ru-RU" sz="2800"/>
              <a:t>Тополь</a:t>
            </a:r>
            <a:endParaRPr lang="ru-RU" sz="2800"/>
          </a:p>
          <a:p>
            <a:pPr>
              <a:buClrTx/>
              <a:buSzTx/>
              <a:buFontTx/>
            </a:pPr>
            <a:endParaRPr lang="ru-RU" sz="2800"/>
          </a:p>
          <a:p>
            <a:pPr>
              <a:buClrTx/>
              <a:buSzTx/>
              <a:buFontTx/>
            </a:pPr>
            <a:endParaRPr lang="ru-RU" sz="2800"/>
          </a:p>
        </p:txBody>
      </p:sp>
      <p:pic>
        <p:nvPicPr>
          <p:cNvPr id="7171" name="Замещающее содержимое 32775" descr="&amp;Kcy;&amp;acy;&amp;rcy;&amp;tcy;&amp;icy;&amp;ncy;&amp;kcy;&amp;icy; &amp;pcy;&amp;ocy; &amp;zcy;&amp;acy;&amp;pcy;&amp;rcy;&amp;ocy;&amp;scy;&amp;ucy; Populus tremula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 b="4573"/>
          <a:stretch>
            <a:fillRect/>
          </a:stretch>
        </p:blipFill>
        <p:spPr>
          <a:xfrm>
            <a:off x="6736715" y="1379855"/>
            <a:ext cx="3582670" cy="5127625"/>
          </a:xfrm>
        </p:spPr>
      </p:pic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Заголовок 30721"/>
          <p:cNvSpPr>
            <a:spLocks noGrp="1"/>
          </p:cNvSpPr>
          <p:nvPr>
            <p:ph type="title"/>
          </p:nvPr>
        </p:nvSpPr>
        <p:spPr>
          <a:xfrm>
            <a:off x="0" y="313055"/>
            <a:ext cx="12192635" cy="811530"/>
          </a:xfrm>
        </p:spPr>
        <p:txBody>
          <a:bodyPr anchor="ctr">
            <a:noAutofit/>
          </a:bodyPr>
          <a:p>
            <a:r>
              <a:rPr lang="ru-RU" sz="3600" b="1"/>
              <a:t>Перед вами названия таксонов, к которым относится это животное. </a:t>
            </a:r>
            <a:br>
              <a:rPr lang="ru-RU" sz="3600" b="1"/>
            </a:br>
            <a:r>
              <a:rPr lang="ru-RU" sz="3600" b="1"/>
              <a:t>Какой ранг таксона соответствует выделенному названию? </a:t>
            </a:r>
            <a:endParaRPr lang="ru-RU" sz="3600" b="1"/>
          </a:p>
        </p:txBody>
      </p:sp>
      <p:sp>
        <p:nvSpPr>
          <p:cNvPr id="9218" name="Замещающий текст 30722"/>
          <p:cNvSpPr>
            <a:spLocks noGrp="1"/>
          </p:cNvSpPr>
          <p:nvPr>
            <p:ph type="body" sz="half" idx="1"/>
          </p:nvPr>
        </p:nvSpPr>
        <p:spPr>
          <a:xfrm>
            <a:off x="1981200" y="1600200"/>
            <a:ext cx="4038600" cy="4525963"/>
          </a:xfrm>
        </p:spPr>
        <p:txBody>
          <a:bodyPr anchor="t"/>
          <a:p>
            <a:pPr>
              <a:buClrTx/>
              <a:buSzTx/>
              <a:buFontTx/>
            </a:pPr>
            <a:r>
              <a:rPr lang="en-US" altLang="x-none" sz="2800" err="1"/>
              <a:t>Animalia</a:t>
            </a:r>
            <a:r>
              <a:rPr lang="en-US" altLang="x-none" sz="2800"/>
              <a:t> </a:t>
            </a:r>
            <a:endParaRPr lang="en-US" altLang="x-none" sz="2800"/>
          </a:p>
          <a:p>
            <a:pPr>
              <a:buClrTx/>
              <a:buSzTx/>
              <a:buFontTx/>
            </a:pPr>
            <a:r>
              <a:rPr lang="en-US" altLang="x-none" sz="2800" i="1" err="1"/>
              <a:t>Vulpes</a:t>
            </a:r>
            <a:endParaRPr lang="en-US" altLang="x-none" sz="2800" i="1"/>
          </a:p>
          <a:p>
            <a:pPr>
              <a:buClrTx/>
              <a:buSzTx/>
              <a:buFontTx/>
            </a:pPr>
            <a:r>
              <a:rPr lang="en-US" altLang="x-none" sz="2800" i="1" err="1"/>
              <a:t>Vulpes</a:t>
            </a:r>
            <a:r>
              <a:rPr lang="en-US" altLang="x-none" sz="2800" i="1"/>
              <a:t> </a:t>
            </a:r>
            <a:r>
              <a:rPr lang="en-US" altLang="x-none" sz="2800" i="1" err="1"/>
              <a:t>vulpes</a:t>
            </a:r>
            <a:endParaRPr lang="en-US" altLang="x-none" sz="2800" i="1"/>
          </a:p>
          <a:p>
            <a:pPr>
              <a:buClrTx/>
              <a:buSzTx/>
              <a:buFontTx/>
            </a:pPr>
            <a:r>
              <a:rPr lang="ru-RU" sz="2800" b="1" u="sng" err="1">
                <a:solidFill>
                  <a:srgbClr val="000099"/>
                </a:solidFill>
              </a:rPr>
              <a:t>Carnivora</a:t>
            </a:r>
            <a:r>
              <a:rPr lang="ru-RU" sz="2800" b="1" u="sng">
                <a:solidFill>
                  <a:srgbClr val="000099"/>
                </a:solidFill>
              </a:rPr>
              <a:t> </a:t>
            </a:r>
            <a:endParaRPr lang="ru-RU" sz="2800" b="1" u="sng">
              <a:solidFill>
                <a:srgbClr val="000099"/>
              </a:solidFill>
            </a:endParaRPr>
          </a:p>
          <a:p>
            <a:pPr>
              <a:buClrTx/>
              <a:buSzTx/>
              <a:buFontTx/>
            </a:pPr>
            <a:r>
              <a:rPr lang="en-US" altLang="x-none" sz="2800" err="1"/>
              <a:t>Canidae</a:t>
            </a:r>
            <a:endParaRPr lang="en-US" altLang="x-none" sz="2800"/>
          </a:p>
          <a:p>
            <a:pPr>
              <a:buClrTx/>
              <a:buSzTx/>
              <a:buFontTx/>
            </a:pPr>
            <a:r>
              <a:rPr lang="en-US" altLang="x-none" sz="2800" err="1"/>
              <a:t>Mammalia</a:t>
            </a:r>
            <a:endParaRPr lang="en-US" altLang="x-none" sz="2800"/>
          </a:p>
          <a:p>
            <a:pPr>
              <a:buClrTx/>
              <a:buSzTx/>
              <a:buFontTx/>
            </a:pPr>
            <a:r>
              <a:rPr lang="en-US" altLang="x-none" sz="2800" err="1"/>
              <a:t>Chordata</a:t>
            </a:r>
            <a:endParaRPr lang="ru-RU" sz="2800"/>
          </a:p>
        </p:txBody>
      </p:sp>
      <p:pic>
        <p:nvPicPr>
          <p:cNvPr id="9219" name="Замещающее содержимое 30728" descr="&amp;Kcy;&amp;acy;&amp;rcy;&amp;tcy;&amp;icy;&amp;ncy;&amp;kcy;&amp;icy; &amp;pcy;&amp;ocy; &amp;zcy;&amp;acy;&amp;pcy;&amp;rcy;&amp;ocy;&amp;scy;&amp;ucy; vulpes &amp;ncy;&amp;icy;&amp;zcy;&amp;shcy;&amp;icy;&amp;iecy; &amp;kcy;&amp;lcy;&amp;acy;&amp;scy;&amp;scy;&amp;icy;&amp;fcy;&amp;icy;&amp;kcy;&amp;acy;&amp;tscy;&amp;icy;&amp;icy;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664200" y="1989138"/>
            <a:ext cx="4660900" cy="3043237"/>
          </a:xfrm>
        </p:spPr>
      </p:pic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Расставьте названия таксонов, относящиеся к этому организму в порядке от  низшего в высшему рангу.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ru-RU" strike="noStrike" noProof="1">
                <a:latin typeface="Arial" panose="020B0604020202020204" pitchFamily="34" charset="0"/>
                <a:ea typeface="+mn-ea"/>
                <a:cs typeface="+mn-cs"/>
              </a:rPr>
            </a:fld>
            <a:endParaRPr lang="ru-RU" strike="noStrike" noProof="1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38200" y="2235200"/>
            <a:ext cx="45974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ClrTx/>
              <a:buSzTx/>
              <a:buFontTx/>
            </a:pPr>
            <a:r>
              <a:rPr lang="en-US" altLang="x-none" sz="2800" err="1">
                <a:sym typeface="+mn-ea"/>
              </a:rPr>
              <a:t>Terebellides stroemi</a:t>
            </a:r>
            <a:endParaRPr lang="en-US" altLang="x-none" sz="2800" err="1"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x-none" sz="2800" err="1">
                <a:sym typeface="+mn-ea"/>
              </a:rPr>
              <a:t>Animalia</a:t>
            </a:r>
            <a:r>
              <a:rPr lang="en-US" altLang="x-none" sz="2800">
                <a:sym typeface="+mn-ea"/>
              </a:rPr>
              <a:t> </a:t>
            </a:r>
            <a:endParaRPr lang="en-US" altLang="x-none" sz="2800"/>
          </a:p>
          <a:p>
            <a:pPr>
              <a:buClrTx/>
              <a:buSzTx/>
              <a:buFontTx/>
            </a:pPr>
            <a:r>
              <a:rPr lang="en-US" altLang="ru-RU" sz="2800"/>
              <a:t>Terebellida</a:t>
            </a:r>
            <a:endParaRPr lang="ru-RU" sz="2800" b="1" u="sng">
              <a:solidFill>
                <a:srgbClr val="000099"/>
              </a:solidFill>
            </a:endParaRPr>
          </a:p>
          <a:p>
            <a:pPr>
              <a:buClrTx/>
              <a:buSzTx/>
              <a:buFontTx/>
            </a:pPr>
            <a:r>
              <a:rPr lang="en-US" altLang="x-none" sz="2800" err="1">
                <a:sym typeface="+mn-ea"/>
              </a:rPr>
              <a:t>Trichobranchidae</a:t>
            </a:r>
            <a:endParaRPr lang="en-US" altLang="x-none" sz="2800"/>
          </a:p>
          <a:p>
            <a:pPr>
              <a:buClrTx/>
              <a:buSzTx/>
              <a:buFontTx/>
            </a:pPr>
            <a:r>
              <a:rPr lang="en-US" altLang="x-none" sz="2800" err="1">
                <a:sym typeface="+mn-ea"/>
              </a:rPr>
              <a:t>Polychaeta</a:t>
            </a:r>
            <a:endParaRPr lang="en-US" altLang="x-none" sz="2800"/>
          </a:p>
          <a:p>
            <a:pPr>
              <a:buClrTx/>
              <a:buSzTx/>
              <a:buFontTx/>
            </a:pPr>
            <a:r>
              <a:rPr lang="en-US" altLang="x-none" sz="2800" err="1">
                <a:sym typeface="+mn-ea"/>
              </a:rPr>
              <a:t>Annelida</a:t>
            </a:r>
            <a:endParaRPr lang="en-US" altLang="x-none" sz="2800" err="1"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x-none" sz="2800" err="1">
                <a:sym typeface="+mn-ea"/>
              </a:rPr>
              <a:t>Terebellides</a:t>
            </a:r>
            <a:endParaRPr lang="en-US" altLang="x-none" sz="2800" err="1">
              <a:sym typeface="+mn-ea"/>
            </a:endParaRPr>
          </a:p>
          <a:p>
            <a:pPr>
              <a:buClrTx/>
              <a:buSzTx/>
              <a:buFontTx/>
            </a:pPr>
            <a:r>
              <a:rPr lang="en-US" altLang="x-none" sz="2800" err="1">
                <a:sym typeface="+mn-ea"/>
              </a:rPr>
              <a:t>Eucariota</a:t>
            </a:r>
            <a:endParaRPr lang="en-US" altLang="x-none" sz="2800" err="1">
              <a:sym typeface="+mn-ea"/>
            </a:endParaRPr>
          </a:p>
        </p:txBody>
      </p:sp>
      <p:pic>
        <p:nvPicPr>
          <p:cNvPr id="100" name="Замещающее содержимое 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35600" y="1972310"/>
            <a:ext cx="5841365" cy="4272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ru-RU"/>
              <a:t>Нарисуйте филогенетическое дерево, отражающее эволюцию этих животных</a:t>
            </a:r>
            <a:endParaRPr lang="ru-RU" altLang="ru-RU"/>
          </a:p>
        </p:txBody>
      </p:sp>
      <p:pic>
        <p:nvPicPr>
          <p:cNvPr id="4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43380" y="1624965"/>
            <a:ext cx="8270240" cy="48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WPS Presentation</Application>
  <PresentationFormat>宽屏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Перед вами лист растения Populus tremula, найдите еще одно правильное научное название вида, к которому относится это растение. </vt:lpstr>
      <vt:lpstr>Перед вами названия таксонов, к которым относится это животное. Какой ранг таксона соответствует выделенному названию?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google1599737165</cp:lastModifiedBy>
  <cp:revision>3</cp:revision>
  <dcterms:created xsi:type="dcterms:W3CDTF">2023-09-30T11:03:31Z</dcterms:created>
  <dcterms:modified xsi:type="dcterms:W3CDTF">2023-09-30T11:34:38Z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1049-12.2.0.13215</vt:lpwstr>
  </property>
  <property fmtid="{D5CDD505-2E9C-101B-9397-08002B2CF9AE}" pid="3" name="ICV">
    <vt:lpwstr>69C890114C804238B31A321C3BD3E35A_11</vt:lpwstr>
  </property>
</Properties>
</file>