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3970000" cy="10795000"/>
  <p:notesSz cx="13970000" cy="1079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9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750" y="3346450"/>
            <a:ext cx="11874500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95500" y="6045200"/>
            <a:ext cx="9779000" cy="269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5900" y="2565399"/>
            <a:ext cx="6311900" cy="7734300"/>
          </a:xfrm>
          <a:custGeom>
            <a:avLst/>
            <a:gdLst/>
            <a:ahLst/>
            <a:cxnLst/>
            <a:rect l="l" t="t" r="r" b="b"/>
            <a:pathLst>
              <a:path w="6311900" h="7734300">
                <a:moveTo>
                  <a:pt x="6311900" y="3811409"/>
                </a:moveTo>
                <a:lnTo>
                  <a:pt x="6303518" y="3766489"/>
                </a:lnTo>
                <a:lnTo>
                  <a:pt x="6280328" y="3729698"/>
                </a:lnTo>
                <a:lnTo>
                  <a:pt x="6245199" y="3704844"/>
                </a:lnTo>
                <a:lnTo>
                  <a:pt x="6201041" y="3695700"/>
                </a:lnTo>
                <a:lnTo>
                  <a:pt x="118148" y="3695700"/>
                </a:lnTo>
                <a:lnTo>
                  <a:pt x="72847" y="3704844"/>
                </a:lnTo>
                <a:lnTo>
                  <a:pt x="35217" y="3729698"/>
                </a:lnTo>
                <a:lnTo>
                  <a:pt x="9512" y="3766489"/>
                </a:lnTo>
                <a:lnTo>
                  <a:pt x="0" y="3811409"/>
                </a:lnTo>
                <a:lnTo>
                  <a:pt x="2946" y="7621219"/>
                </a:lnTo>
                <a:lnTo>
                  <a:pt x="12001" y="7665720"/>
                </a:lnTo>
                <a:lnTo>
                  <a:pt x="36690" y="7701623"/>
                </a:lnTo>
                <a:lnTo>
                  <a:pt x="73304" y="7725588"/>
                </a:lnTo>
                <a:lnTo>
                  <a:pt x="118148" y="7734300"/>
                </a:lnTo>
                <a:lnTo>
                  <a:pt x="6201041" y="7734300"/>
                </a:lnTo>
                <a:lnTo>
                  <a:pt x="6245199" y="7725588"/>
                </a:lnTo>
                <a:lnTo>
                  <a:pt x="6280328" y="7701623"/>
                </a:lnTo>
                <a:lnTo>
                  <a:pt x="6303518" y="7665720"/>
                </a:lnTo>
                <a:lnTo>
                  <a:pt x="6311900" y="7621219"/>
                </a:lnTo>
                <a:lnTo>
                  <a:pt x="6311900" y="3811409"/>
                </a:lnTo>
                <a:close/>
              </a:path>
              <a:path w="6311900" h="7734300">
                <a:moveTo>
                  <a:pt x="6311900" y="121412"/>
                </a:moveTo>
                <a:lnTo>
                  <a:pt x="6303518" y="75603"/>
                </a:lnTo>
                <a:lnTo>
                  <a:pt x="6280328" y="36855"/>
                </a:lnTo>
                <a:lnTo>
                  <a:pt x="6245199" y="10033"/>
                </a:lnTo>
                <a:lnTo>
                  <a:pt x="6201041" y="0"/>
                </a:lnTo>
                <a:lnTo>
                  <a:pt x="118148" y="0"/>
                </a:lnTo>
                <a:lnTo>
                  <a:pt x="72847" y="10033"/>
                </a:lnTo>
                <a:lnTo>
                  <a:pt x="35217" y="36855"/>
                </a:lnTo>
                <a:lnTo>
                  <a:pt x="9512" y="75603"/>
                </a:lnTo>
                <a:lnTo>
                  <a:pt x="0" y="121412"/>
                </a:lnTo>
                <a:lnTo>
                  <a:pt x="2946" y="3408362"/>
                </a:lnTo>
                <a:lnTo>
                  <a:pt x="12001" y="3452317"/>
                </a:lnTo>
                <a:lnTo>
                  <a:pt x="36690" y="3486988"/>
                </a:lnTo>
                <a:lnTo>
                  <a:pt x="73304" y="3509734"/>
                </a:lnTo>
                <a:lnTo>
                  <a:pt x="118148" y="3517900"/>
                </a:lnTo>
                <a:lnTo>
                  <a:pt x="6201041" y="3517900"/>
                </a:lnTo>
                <a:lnTo>
                  <a:pt x="6245199" y="3509734"/>
                </a:lnTo>
                <a:lnTo>
                  <a:pt x="6280328" y="3486988"/>
                </a:lnTo>
                <a:lnTo>
                  <a:pt x="6303518" y="3452317"/>
                </a:lnTo>
                <a:lnTo>
                  <a:pt x="6311900" y="3408362"/>
                </a:lnTo>
                <a:lnTo>
                  <a:pt x="6311900" y="121412"/>
                </a:lnTo>
                <a:close/>
              </a:path>
            </a:pathLst>
          </a:custGeom>
          <a:solidFill>
            <a:srgbClr val="773F9B">
              <a:alpha val="1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1300" y="2590800"/>
            <a:ext cx="6273800" cy="723900"/>
          </a:xfrm>
          <a:custGeom>
            <a:avLst/>
            <a:gdLst/>
            <a:ahLst/>
            <a:cxnLst/>
            <a:rect l="l" t="t" r="r" b="b"/>
            <a:pathLst>
              <a:path w="6273800" h="723900">
                <a:moveTo>
                  <a:pt x="6161307" y="0"/>
                </a:moveTo>
                <a:lnTo>
                  <a:pt x="120137" y="0"/>
                </a:lnTo>
                <a:lnTo>
                  <a:pt x="74526" y="9269"/>
                </a:lnTo>
                <a:lnTo>
                  <a:pt x="36211" y="34434"/>
                </a:lnTo>
                <a:lnTo>
                  <a:pt x="9825" y="71528"/>
                </a:lnTo>
                <a:lnTo>
                  <a:pt x="0" y="116583"/>
                </a:lnTo>
                <a:lnTo>
                  <a:pt x="4946" y="608599"/>
                </a:lnTo>
                <a:lnTo>
                  <a:pt x="13998" y="653453"/>
                </a:lnTo>
                <a:lnTo>
                  <a:pt x="38685" y="690106"/>
                </a:lnTo>
                <a:lnTo>
                  <a:pt x="75299" y="714830"/>
                </a:lnTo>
                <a:lnTo>
                  <a:pt x="120137" y="723900"/>
                </a:lnTo>
                <a:lnTo>
                  <a:pt x="6161307" y="723900"/>
                </a:lnTo>
                <a:lnTo>
                  <a:pt x="6205723" y="714830"/>
                </a:lnTo>
                <a:lnTo>
                  <a:pt x="6241410" y="690106"/>
                </a:lnTo>
                <a:lnTo>
                  <a:pt x="6265169" y="653453"/>
                </a:lnTo>
                <a:lnTo>
                  <a:pt x="6273800" y="608599"/>
                </a:lnTo>
                <a:lnTo>
                  <a:pt x="6273800" y="116583"/>
                </a:lnTo>
                <a:lnTo>
                  <a:pt x="6265169" y="71528"/>
                </a:lnTo>
                <a:lnTo>
                  <a:pt x="6241410" y="34434"/>
                </a:lnTo>
                <a:lnTo>
                  <a:pt x="6205723" y="9269"/>
                </a:lnTo>
                <a:lnTo>
                  <a:pt x="6161307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94550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280400"/>
            <a:ext cx="13970000" cy="2514600"/>
          </a:xfrm>
          <a:custGeom>
            <a:avLst/>
            <a:gdLst/>
            <a:ahLst/>
            <a:cxnLst/>
            <a:rect l="l" t="t" r="r" b="b"/>
            <a:pathLst>
              <a:path w="13970000" h="2514600">
                <a:moveTo>
                  <a:pt x="0" y="2514600"/>
                </a:moveTo>
                <a:lnTo>
                  <a:pt x="0" y="0"/>
                </a:lnTo>
                <a:lnTo>
                  <a:pt x="13970000" y="0"/>
                </a:lnTo>
                <a:lnTo>
                  <a:pt x="13970000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773F9B">
              <a:alpha val="1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554" y="8369300"/>
            <a:ext cx="9043035" cy="609600"/>
          </a:xfrm>
          <a:custGeom>
            <a:avLst/>
            <a:gdLst/>
            <a:ahLst/>
            <a:cxnLst/>
            <a:rect l="l" t="t" r="r" b="b"/>
            <a:pathLst>
              <a:path w="9043035" h="609600">
                <a:moveTo>
                  <a:pt x="8922093" y="0"/>
                </a:moveTo>
                <a:lnTo>
                  <a:pt x="115190" y="0"/>
                </a:lnTo>
                <a:lnTo>
                  <a:pt x="70360" y="8159"/>
                </a:lnTo>
                <a:lnTo>
                  <a:pt x="33761" y="30882"/>
                </a:lnTo>
                <a:lnTo>
                  <a:pt x="9090" y="65534"/>
                </a:lnTo>
                <a:lnTo>
                  <a:pt x="45" y="109479"/>
                </a:lnTo>
                <a:lnTo>
                  <a:pt x="0" y="496862"/>
                </a:lnTo>
                <a:lnTo>
                  <a:pt x="9052" y="541316"/>
                </a:lnTo>
                <a:lnTo>
                  <a:pt x="33738" y="577087"/>
                </a:lnTo>
                <a:lnTo>
                  <a:pt x="70353" y="600930"/>
                </a:lnTo>
                <a:lnTo>
                  <a:pt x="115190" y="609600"/>
                </a:lnTo>
                <a:lnTo>
                  <a:pt x="8922093" y="609600"/>
                </a:lnTo>
                <a:lnTo>
                  <a:pt x="8967737" y="600930"/>
                </a:lnTo>
                <a:lnTo>
                  <a:pt x="9006126" y="577087"/>
                </a:lnTo>
                <a:lnTo>
                  <a:pt x="9032586" y="541316"/>
                </a:lnTo>
                <a:lnTo>
                  <a:pt x="9042445" y="496862"/>
                </a:lnTo>
                <a:lnTo>
                  <a:pt x="9042445" y="109479"/>
                </a:lnTo>
                <a:lnTo>
                  <a:pt x="9032586" y="65534"/>
                </a:lnTo>
                <a:lnTo>
                  <a:pt x="9006126" y="30882"/>
                </a:lnTo>
                <a:lnTo>
                  <a:pt x="8967737" y="8159"/>
                </a:lnTo>
                <a:lnTo>
                  <a:pt x="8922093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41300" y="9118599"/>
            <a:ext cx="5880100" cy="1409700"/>
          </a:xfrm>
          <a:custGeom>
            <a:avLst/>
            <a:gdLst/>
            <a:ahLst/>
            <a:cxnLst/>
            <a:rect l="l" t="t" r="r" b="b"/>
            <a:pathLst>
              <a:path w="5880100" h="1409700">
                <a:moveTo>
                  <a:pt x="2857500" y="119545"/>
                </a:moveTo>
                <a:lnTo>
                  <a:pt x="2848457" y="74028"/>
                </a:lnTo>
                <a:lnTo>
                  <a:pt x="2823794" y="35915"/>
                </a:lnTo>
                <a:lnTo>
                  <a:pt x="2787205" y="9740"/>
                </a:lnTo>
                <a:lnTo>
                  <a:pt x="2742374" y="0"/>
                </a:lnTo>
                <a:lnTo>
                  <a:pt x="115252" y="0"/>
                </a:lnTo>
                <a:lnTo>
                  <a:pt x="70408" y="9740"/>
                </a:lnTo>
                <a:lnTo>
                  <a:pt x="33769" y="35915"/>
                </a:lnTo>
                <a:lnTo>
                  <a:pt x="9055" y="74028"/>
                </a:lnTo>
                <a:lnTo>
                  <a:pt x="0" y="119545"/>
                </a:lnTo>
                <a:lnTo>
                  <a:pt x="63" y="1293380"/>
                </a:lnTo>
                <a:lnTo>
                  <a:pt x="9118" y="1338389"/>
                </a:lnTo>
                <a:lnTo>
                  <a:pt x="33807" y="1375397"/>
                </a:lnTo>
                <a:lnTo>
                  <a:pt x="70421" y="1400479"/>
                </a:lnTo>
                <a:lnTo>
                  <a:pt x="115252" y="1409700"/>
                </a:lnTo>
                <a:lnTo>
                  <a:pt x="2742374" y="1409700"/>
                </a:lnTo>
                <a:lnTo>
                  <a:pt x="2787205" y="1400479"/>
                </a:lnTo>
                <a:lnTo>
                  <a:pt x="2823794" y="1375397"/>
                </a:lnTo>
                <a:lnTo>
                  <a:pt x="2848457" y="1338389"/>
                </a:lnTo>
                <a:lnTo>
                  <a:pt x="2857500" y="1293380"/>
                </a:lnTo>
                <a:lnTo>
                  <a:pt x="2857500" y="119545"/>
                </a:lnTo>
                <a:close/>
              </a:path>
              <a:path w="5880100" h="1409700">
                <a:moveTo>
                  <a:pt x="5880100" y="119545"/>
                </a:moveTo>
                <a:lnTo>
                  <a:pt x="5871718" y="74028"/>
                </a:lnTo>
                <a:lnTo>
                  <a:pt x="5848528" y="35915"/>
                </a:lnTo>
                <a:lnTo>
                  <a:pt x="5813412" y="9740"/>
                </a:lnTo>
                <a:lnTo>
                  <a:pt x="5769254" y="0"/>
                </a:lnTo>
                <a:lnTo>
                  <a:pt x="3142132" y="0"/>
                </a:lnTo>
                <a:lnTo>
                  <a:pt x="3096615" y="9740"/>
                </a:lnTo>
                <a:lnTo>
                  <a:pt x="3058503" y="35915"/>
                </a:lnTo>
                <a:lnTo>
                  <a:pt x="3032328" y="74028"/>
                </a:lnTo>
                <a:lnTo>
                  <a:pt x="3022600" y="119545"/>
                </a:lnTo>
                <a:lnTo>
                  <a:pt x="3026943" y="1293380"/>
                </a:lnTo>
                <a:lnTo>
                  <a:pt x="3035998" y="1338389"/>
                </a:lnTo>
                <a:lnTo>
                  <a:pt x="3060687" y="1375397"/>
                </a:lnTo>
                <a:lnTo>
                  <a:pt x="3097301" y="1400479"/>
                </a:lnTo>
                <a:lnTo>
                  <a:pt x="3142132" y="1409700"/>
                </a:lnTo>
                <a:lnTo>
                  <a:pt x="5769254" y="1409700"/>
                </a:lnTo>
                <a:lnTo>
                  <a:pt x="5813412" y="1400479"/>
                </a:lnTo>
                <a:lnTo>
                  <a:pt x="5848528" y="1375397"/>
                </a:lnTo>
                <a:lnTo>
                  <a:pt x="5871718" y="1338389"/>
                </a:lnTo>
                <a:lnTo>
                  <a:pt x="5880100" y="1293380"/>
                </a:lnTo>
                <a:lnTo>
                  <a:pt x="5880100" y="11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627" y="555024"/>
            <a:ext cx="4411980" cy="64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0" y="2482850"/>
            <a:ext cx="1257300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49800" y="10039350"/>
            <a:ext cx="44704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85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584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2" Type="http://schemas.openxmlformats.org/officeDocument/2006/relationships/slideLayout" Target="../slideLayouts/slideLayout3.xml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3" Type="http://schemas.openxmlformats.org/officeDocument/2006/relationships/image" Target="../media/image2.pn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jpe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jpe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hyperlink" Target="mailto:info@rstudio.com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hyperlink" Target="mailto:info@rstudio.com" TargetMode="External"/><Relationship Id="rId3" Type="http://schemas.openxmlformats.org/officeDocument/2006/relationships/image" Target="../media/image32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hyperlink" Target="http://www.shinyapps.io/" TargetMode="External"/><Relationship Id="rId10" Type="http://schemas.openxmlformats.org/officeDocument/2006/relationships/image" Target="../media/image38.jpeg"/><Relationship Id="rId1" Type="http://schemas.openxmlformats.org/officeDocument/2006/relationships/hyperlink" Target="http://www.rpu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27" y="63534"/>
            <a:ext cx="4411980" cy="1134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00" b="1" spc="15" dirty="0"/>
              <a:t>R</a:t>
            </a:r>
            <a:r>
              <a:rPr sz="4100" b="1" spc="-385" dirty="0"/>
              <a:t> </a:t>
            </a:r>
            <a:r>
              <a:rPr sz="4100" b="1" spc="-20" dirty="0"/>
              <a:t>Mar</a:t>
            </a:r>
            <a:r>
              <a:rPr sz="4100" b="1" spc="-120" dirty="0"/>
              <a:t>k</a:t>
            </a:r>
            <a:r>
              <a:rPr sz="4100" b="1" spc="-45" dirty="0"/>
              <a:t>d</a:t>
            </a:r>
            <a:r>
              <a:rPr sz="4100" b="1" spc="-80" dirty="0"/>
              <a:t>o</a:t>
            </a:r>
            <a:r>
              <a:rPr sz="4100" b="1" spc="-60" dirty="0"/>
              <a:t>wn</a:t>
            </a:r>
            <a:r>
              <a:rPr sz="4100" b="1" spc="-135" dirty="0"/>
              <a:t> </a:t>
            </a:r>
            <a:r>
              <a:rPr lang="ru-RU" sz="3200" b="1" spc="-135" dirty="0"/>
              <a:t>Подсказка</a:t>
            </a:r>
            <a:endParaRPr lang="ru-RU" sz="3200" b="1" spc="-13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407" y="1282562"/>
            <a:ext cx="3413760" cy="579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lang="ru-RU" sz="1650" spc="-5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Подробнее </a:t>
            </a:r>
            <a:r>
              <a:rPr sz="1650" spc="-15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u="heavy" spc="-2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rmar</a:t>
            </a:r>
            <a:r>
              <a:rPr sz="1650" u="heavy" spc="-60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k</a:t>
            </a:r>
            <a:r>
              <a:rPr sz="1650" u="heavy" spc="1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d</a:t>
            </a:r>
            <a:r>
              <a:rPr sz="1650" u="heavy" spc="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1650" u="heavy" spc="-7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wn.</a:t>
            </a:r>
            <a:r>
              <a:rPr sz="1650" u="heavy" spc="-70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r</a:t>
            </a:r>
            <a:r>
              <a:rPr sz="1650" u="heavy" spc="-30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s</a:t>
            </a:r>
            <a:r>
              <a:rPr sz="1650" u="heavy" spc="-40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t</a:t>
            </a:r>
            <a:r>
              <a:rPr sz="1650" u="heavy" spc="-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udi</a:t>
            </a:r>
            <a:r>
              <a:rPr sz="1650" u="heavy" spc="-2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1650" u="heavy" spc="-204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1650" u="heavy" spc="-9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1650" u="heavy" spc="20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om</a:t>
            </a:r>
            <a:endParaRPr sz="165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endParaRPr sz="1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1700" y="241300"/>
            <a:ext cx="9042400" cy="723900"/>
          </a:xfrm>
          <a:custGeom>
            <a:avLst/>
            <a:gdLst/>
            <a:ahLst/>
            <a:cxnLst/>
            <a:rect l="l" t="t" r="r" b="b"/>
            <a:pathLst>
              <a:path w="9042400" h="723900">
                <a:moveTo>
                  <a:pt x="8925153" y="0"/>
                </a:moveTo>
                <a:lnTo>
                  <a:pt x="118252" y="0"/>
                </a:lnTo>
                <a:lnTo>
                  <a:pt x="72936" y="8419"/>
                </a:lnTo>
                <a:lnTo>
                  <a:pt x="35269" y="31712"/>
                </a:lnTo>
                <a:lnTo>
                  <a:pt x="9530" y="66934"/>
                </a:lnTo>
                <a:lnTo>
                  <a:pt x="0" y="111138"/>
                </a:lnTo>
                <a:lnTo>
                  <a:pt x="3061" y="603154"/>
                </a:lnTo>
                <a:lnTo>
                  <a:pt x="12114" y="648860"/>
                </a:lnTo>
                <a:lnTo>
                  <a:pt x="36800" y="687384"/>
                </a:lnTo>
                <a:lnTo>
                  <a:pt x="73415" y="713979"/>
                </a:lnTo>
                <a:lnTo>
                  <a:pt x="118252" y="723900"/>
                </a:lnTo>
                <a:lnTo>
                  <a:pt x="8925153" y="723900"/>
                </a:lnTo>
                <a:lnTo>
                  <a:pt x="8970310" y="713979"/>
                </a:lnTo>
                <a:lnTo>
                  <a:pt x="9007632" y="687384"/>
                </a:lnTo>
                <a:lnTo>
                  <a:pt x="9033026" y="648860"/>
                </a:lnTo>
                <a:lnTo>
                  <a:pt x="9042400" y="603154"/>
                </a:lnTo>
                <a:lnTo>
                  <a:pt x="9042400" y="111138"/>
                </a:lnTo>
                <a:lnTo>
                  <a:pt x="9033026" y="66934"/>
                </a:lnTo>
                <a:lnTo>
                  <a:pt x="9007632" y="31712"/>
                </a:lnTo>
                <a:lnTo>
                  <a:pt x="8970310" y="8419"/>
                </a:lnTo>
                <a:lnTo>
                  <a:pt x="8925153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97894" y="263903"/>
            <a:ext cx="8604250" cy="6311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1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1.</a:t>
            </a:r>
            <a:r>
              <a:rPr sz="1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R Markdown - это </a:t>
            </a:r>
            <a:r>
              <a:rPr lang="ru-RU" sz="1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язык </a:t>
            </a:r>
            <a:r>
              <a:rPr sz="1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для написания воспроизводимых динамических отчетов с помощью R. Используйте его для вставки кода R и результатов в слайд-шоу, pdf-файлы, html-документы, файлы Word и т.д. Чтобы создать отчет, выполните следующие действия:</a:t>
            </a:r>
            <a:endParaRPr sz="12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210" y="10376976"/>
            <a:ext cx="4901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Trebuchet MS" panose="020B0603020202020204"/>
                <a:cs typeface="Trebuchet MS" panose="020B0603020202020204"/>
              </a:rPr>
              <a:t>RStudio®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latin typeface="Trebuchet MS" panose="020B0603020202020204"/>
                <a:cs typeface="Trebuchet MS" panose="020B0603020202020204"/>
              </a:rPr>
              <a:t>trademark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latin typeface="Trebuchet MS" panose="020B0603020202020204"/>
                <a:cs typeface="Trebuchet MS" panose="020B0603020202020204"/>
              </a:rPr>
              <a:t>RStudio,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latin typeface="Trebuchet MS" panose="020B0603020202020204"/>
                <a:cs typeface="Trebuchet MS" panose="020B0603020202020204"/>
              </a:rPr>
              <a:t>Inc.</a:t>
            </a:r>
            <a:r>
              <a:rPr sz="9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20" dirty="0">
                <a:latin typeface="Trebuchet MS" panose="020B0603020202020204"/>
                <a:cs typeface="Trebuchet MS" panose="020B0603020202020204"/>
              </a:rPr>
              <a:t>•</a:t>
            </a:r>
            <a:r>
              <a:rPr sz="9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4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CC</a:t>
            </a:r>
            <a:r>
              <a:rPr sz="900" u="sng" spc="-90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60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BY</a:t>
            </a:r>
            <a:r>
              <a:rPr sz="900" u="sng" spc="-90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latin typeface="Trebuchet MS" panose="020B0603020202020204"/>
                <a:cs typeface="Trebuchet MS" panose="020B0603020202020204"/>
              </a:rPr>
              <a:t>RStudio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20" dirty="0">
                <a:latin typeface="Trebuchet MS" panose="020B0603020202020204"/>
                <a:cs typeface="Trebuchet MS" panose="020B0603020202020204"/>
              </a:rPr>
              <a:t>•</a:t>
            </a:r>
            <a:r>
              <a:rPr sz="900" spc="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info@rstudio.com</a:t>
            </a:r>
            <a:r>
              <a:rPr sz="900" spc="90" dirty="0"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900" spc="-220" dirty="0">
                <a:latin typeface="Trebuchet MS" panose="020B0603020202020204"/>
                <a:cs typeface="Trebuchet MS" panose="020B0603020202020204"/>
              </a:rPr>
              <a:t>•</a:t>
            </a:r>
            <a:r>
              <a:rPr sz="900" spc="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latin typeface="Trebuchet MS" panose="020B0603020202020204"/>
                <a:cs typeface="Trebuchet MS" panose="020B0603020202020204"/>
              </a:rPr>
              <a:t>844-448-1212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20" dirty="0">
                <a:latin typeface="Trebuchet MS" panose="020B0603020202020204"/>
                <a:cs typeface="Trebuchet MS" panose="020B0603020202020204"/>
              </a:rPr>
              <a:t>•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4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rstudio.com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0" y="1816100"/>
            <a:ext cx="1435100" cy="508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5315" y="2645616"/>
            <a:ext cx="5854700" cy="5416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0"/>
              </a:spcBef>
            </a:pPr>
            <a:r>
              <a:rPr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2.</a:t>
            </a:r>
            <a:r>
              <a:rPr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Открыть файл</a:t>
            </a:r>
            <a:r>
              <a:rPr lang="ru-RU" sz="16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6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Начните с сохранения текстового файла с расширением .Rmd или откройте шаблон Rmd в RStudio</a:t>
            </a:r>
            <a:endParaRPr sz="16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135" y="4514539"/>
            <a:ext cx="749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70" dirty="0">
                <a:latin typeface="Trebuchet MS" panose="020B0603020202020204"/>
                <a:cs typeface="Trebuchet MS" panose="020B0603020202020204"/>
              </a:rPr>
              <a:t>•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135" y="3611478"/>
            <a:ext cx="3104515" cy="1919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3360" indent="-201295">
              <a:lnSpc>
                <a:spcPts val="1375"/>
              </a:lnSpc>
              <a:spcBef>
                <a:spcPts val="130"/>
              </a:spcBef>
              <a:buSzPct val="104000"/>
              <a:buChar char="•"/>
              <a:tabLst>
                <a:tab pos="213360" algn="l"/>
                <a:tab pos="213995" algn="l"/>
              </a:tabLst>
            </a:pPr>
            <a:r>
              <a:rPr sz="1800" baseline="2000" dirty="0">
                <a:latin typeface="Trebuchet MS" panose="020B0603020202020204"/>
                <a:cs typeface="Trebuchet MS" panose="020B0603020202020204"/>
              </a:rPr>
              <a:t>В строке меню нажмите кнопку</a:t>
            </a:r>
            <a:endParaRPr sz="1800" baseline="2000" dirty="0">
              <a:latin typeface="Trebuchet MS" panose="020B0603020202020204"/>
              <a:cs typeface="Trebuchet MS" panose="020B0603020202020204"/>
            </a:endParaRPr>
          </a:p>
          <a:p>
            <a:pPr marL="213360">
              <a:lnSpc>
                <a:spcPts val="1375"/>
              </a:lnSpc>
            </a:pPr>
            <a:r>
              <a:rPr sz="1200" b="1" spc="10" dirty="0">
                <a:latin typeface="Yu Gothic UI Semibold" panose="020B0700000000000000" charset="-128"/>
                <a:cs typeface="Yu Gothic UI Semibold" panose="020B0700000000000000" charset="-128"/>
              </a:rPr>
              <a:t>File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-484" dirty="0">
                <a:latin typeface="Yu Gothic UI Semibold" panose="020B0700000000000000" charset="-128"/>
                <a:cs typeface="Yu Gothic UI Semibold" panose="020B0700000000000000" charset="-128"/>
              </a:rPr>
              <a:t>▶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New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10" dirty="0">
                <a:latin typeface="Yu Gothic UI Semibold" panose="020B0700000000000000" charset="-128"/>
                <a:cs typeface="Yu Gothic UI Semibold" panose="020B0700000000000000" charset="-128"/>
              </a:rPr>
              <a:t>File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-484" dirty="0">
                <a:latin typeface="Yu Gothic UI Semibold" panose="020B0700000000000000" charset="-128"/>
                <a:cs typeface="Yu Gothic UI Semibold" panose="020B0700000000000000" charset="-128"/>
              </a:rPr>
              <a:t>▶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-10" dirty="0">
                <a:latin typeface="Yu Gothic UI Semibold" panose="020B0700000000000000" charset="-128"/>
                <a:cs typeface="Yu Gothic UI Semibold" panose="020B0700000000000000" charset="-128"/>
              </a:rPr>
              <a:t>R</a:t>
            </a:r>
            <a:r>
              <a:rPr sz="12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2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Mar</a:t>
            </a:r>
            <a:r>
              <a:rPr sz="1200" b="1" spc="-65" dirty="0">
                <a:latin typeface="Yu Gothic UI Semibold" panose="020B0700000000000000" charset="-128"/>
                <a:cs typeface="Yu Gothic UI Semibold" panose="020B0700000000000000" charset="-128"/>
              </a:rPr>
              <a:t>k</a:t>
            </a:r>
            <a:r>
              <a:rPr sz="1200" b="1" spc="-35" dirty="0">
                <a:latin typeface="Yu Gothic UI Semibold" panose="020B0700000000000000" charset="-128"/>
                <a:cs typeface="Yu Gothic UI Semibold" panose="020B0700000000000000" charset="-128"/>
              </a:rPr>
              <a:t>d</a:t>
            </a:r>
            <a:r>
              <a:rPr sz="1200" b="1" spc="-45" dirty="0">
                <a:latin typeface="Yu Gothic UI Semibold" panose="020B0700000000000000" charset="-128"/>
                <a:cs typeface="Yu Gothic UI Semibold" panose="020B0700000000000000" charset="-128"/>
              </a:rPr>
              <a:t>o</a:t>
            </a:r>
            <a:r>
              <a:rPr sz="1200" b="1" spc="70" dirty="0">
                <a:latin typeface="Yu Gothic UI Semibold" panose="020B0700000000000000" charset="-128"/>
                <a:cs typeface="Yu Gothic UI Semibold" panose="020B0700000000000000" charset="-128"/>
              </a:rPr>
              <a:t>wn…</a:t>
            </a:r>
            <a:endParaRPr sz="1200">
              <a:latin typeface="Yu Gothic UI Semibold" panose="020B0700000000000000" charset="-128"/>
              <a:cs typeface="Yu Gothic UI Semibold" panose="020B0700000000000000" charset="-128"/>
            </a:endParaRPr>
          </a:p>
          <a:p>
            <a:pPr marL="213360" marR="5080" indent="-201295">
              <a:lnSpc>
                <a:spcPts val="1310"/>
              </a:lnSpc>
              <a:spcBef>
                <a:spcPts val="980"/>
              </a:spcBef>
              <a:buSzPct val="104000"/>
              <a:buChar char="•"/>
              <a:tabLst>
                <a:tab pos="213360" algn="l"/>
                <a:tab pos="213995" algn="l"/>
              </a:tabLst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Откроется окно. Выберите класс вывода, который вы хотите сделать из вашего файла .Rmd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  <a:p>
            <a:pPr marL="213360" marR="156845">
              <a:lnSpc>
                <a:spcPts val="1350"/>
              </a:lnSpc>
              <a:spcBef>
                <a:spcPts val="890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Выберите конкретный тип вывода с помощью радиокнопок (это можно изменить позже).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  <a:p>
            <a:pPr marL="213360" marR="156845">
              <a:lnSpc>
                <a:spcPts val="1350"/>
              </a:lnSpc>
              <a:spcBef>
                <a:spcPts val="890"/>
              </a:spcBef>
            </a:pPr>
            <a:r>
              <a:rPr sz="1800" b="1" spc="-67" baseline="2000" dirty="0">
                <a:latin typeface="Trebuchet MS" panose="020B0603020202020204"/>
                <a:cs typeface="Trebuchet MS" panose="020B0603020202020204"/>
              </a:rPr>
              <a:t>Click</a:t>
            </a:r>
            <a:r>
              <a:rPr sz="1800" b="1" spc="-179" baseline="20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7" baseline="2000" dirty="0">
                <a:latin typeface="Trebuchet MS" panose="020B0603020202020204"/>
                <a:cs typeface="Trebuchet MS" panose="020B0603020202020204"/>
              </a:rPr>
              <a:t>OK</a:t>
            </a:r>
            <a:endParaRPr sz="1800" b="1" baseline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1235" y="1043940"/>
            <a:ext cx="1441450" cy="293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sz="600" b="1" spc="20" dirty="0">
                <a:latin typeface="Yu Gothic UI Semibold" panose="020B0700000000000000" charset="-128"/>
                <a:cs typeface="Yu Gothic UI Semibold" panose="020B0700000000000000" charset="-128"/>
              </a:rPr>
              <a:t>i.</a:t>
            </a:r>
            <a:r>
              <a:rPr sz="600" b="1" spc="-7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900" dirty="0"/>
              <a:t>Открыть - Открыть файл, имеющий расширение .Rmd.</a:t>
            </a:r>
            <a:endParaRPr sz="900" dirty="0"/>
          </a:p>
        </p:txBody>
      </p:sp>
      <p:sp>
        <p:nvSpPr>
          <p:cNvPr id="12" name="object 12"/>
          <p:cNvSpPr txBox="1"/>
          <p:nvPr/>
        </p:nvSpPr>
        <p:spPr>
          <a:xfrm>
            <a:off x="6410627" y="1045829"/>
            <a:ext cx="1712595" cy="384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800" dirty="0"/>
              <a:t>ii. Написание контента с помощью простого в использовании синтаксиса R Markdown</a:t>
            </a:r>
            <a:endParaRPr sz="800" dirty="0"/>
          </a:p>
        </p:txBody>
      </p:sp>
      <p:sp>
        <p:nvSpPr>
          <p:cNvPr id="13" name="object 13"/>
          <p:cNvSpPr txBox="1"/>
          <p:nvPr/>
        </p:nvSpPr>
        <p:spPr>
          <a:xfrm>
            <a:off x="8299068" y="1055526"/>
            <a:ext cx="1999614" cy="293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sz="900" dirty="0"/>
              <a:t>iii. Встраивание R-кода, создающего </a:t>
            </a:r>
            <a:r>
              <a:rPr lang="ru-RU" sz="900" dirty="0"/>
              <a:t>результаты </a:t>
            </a:r>
            <a:r>
              <a:rPr sz="900" dirty="0"/>
              <a:t>для включения в отчет</a:t>
            </a:r>
            <a:endParaRPr sz="900" dirty="0"/>
          </a:p>
        </p:txBody>
      </p:sp>
      <p:sp>
        <p:nvSpPr>
          <p:cNvPr id="14" name="object 14"/>
          <p:cNvSpPr txBox="1"/>
          <p:nvPr/>
        </p:nvSpPr>
        <p:spPr>
          <a:xfrm>
            <a:off x="10454640" y="1060621"/>
            <a:ext cx="2982595" cy="3206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05"/>
              </a:spcBef>
            </a:pPr>
            <a:r>
              <a:rPr sz="900" dirty="0"/>
              <a:t>iv. Render - </a:t>
            </a:r>
            <a:r>
              <a:rPr lang="ru-RU" sz="900" dirty="0"/>
              <a:t>П</a:t>
            </a:r>
            <a:r>
              <a:rPr sz="900" dirty="0"/>
              <a:t>реобразование отчета в слайд-шоу, pdf, html или файл ms Word.</a:t>
            </a:r>
            <a:endParaRPr sz="900" dirty="0"/>
          </a:p>
        </p:txBody>
      </p:sp>
      <p:grpSp>
        <p:nvGrpSpPr>
          <p:cNvPr id="15" name="object 15"/>
          <p:cNvGrpSpPr/>
          <p:nvPr/>
        </p:nvGrpSpPr>
        <p:grpSpPr>
          <a:xfrm>
            <a:off x="10655299" y="1468507"/>
            <a:ext cx="725805" cy="919480"/>
            <a:chOff x="10655299" y="1468507"/>
            <a:chExt cx="725805" cy="919480"/>
          </a:xfrm>
        </p:grpSpPr>
        <p:sp>
          <p:nvSpPr>
            <p:cNvPr id="16" name="object 16"/>
            <p:cNvSpPr/>
            <p:nvPr/>
          </p:nvSpPr>
          <p:spPr>
            <a:xfrm>
              <a:off x="10661649" y="1492250"/>
              <a:ext cx="673100" cy="889000"/>
            </a:xfrm>
            <a:custGeom>
              <a:avLst/>
              <a:gdLst/>
              <a:ahLst/>
              <a:cxnLst/>
              <a:rect l="l" t="t" r="r" b="b"/>
              <a:pathLst>
                <a:path w="673100" h="889000">
                  <a:moveTo>
                    <a:pt x="0" y="0"/>
                  </a:moveTo>
                  <a:lnTo>
                    <a:pt x="673100" y="0"/>
                  </a:lnTo>
                  <a:lnTo>
                    <a:pt x="673100" y="889000"/>
                  </a:lnTo>
                  <a:lnTo>
                    <a:pt x="0" y="88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163299" y="148589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0"/>
                  </a:moveTo>
                  <a:lnTo>
                    <a:pt x="177800" y="0"/>
                  </a:lnTo>
                  <a:lnTo>
                    <a:pt x="1778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1874" y="1468507"/>
              <a:ext cx="248677" cy="2486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182349" y="1498599"/>
              <a:ext cx="144780" cy="146050"/>
            </a:xfrm>
            <a:custGeom>
              <a:avLst/>
              <a:gdLst/>
              <a:ahLst/>
              <a:cxnLst/>
              <a:rect l="l" t="t" r="r" b="b"/>
              <a:pathLst>
                <a:path w="144779" h="146050">
                  <a:moveTo>
                    <a:pt x="0" y="0"/>
                  </a:moveTo>
                  <a:lnTo>
                    <a:pt x="0" y="146050"/>
                  </a:lnTo>
                  <a:lnTo>
                    <a:pt x="144772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182349" y="1498600"/>
              <a:ext cx="144780" cy="146050"/>
            </a:xfrm>
            <a:custGeom>
              <a:avLst/>
              <a:gdLst/>
              <a:ahLst/>
              <a:cxnLst/>
              <a:rect l="l" t="t" r="r" b="b"/>
              <a:pathLst>
                <a:path w="144779" h="146050">
                  <a:moveTo>
                    <a:pt x="0" y="0"/>
                  </a:moveTo>
                  <a:lnTo>
                    <a:pt x="0" y="146049"/>
                  </a:lnTo>
                  <a:lnTo>
                    <a:pt x="144771" y="1460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731223" y="1655767"/>
            <a:ext cx="575945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800" spc="-9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report.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A</a:t>
            </a:r>
            <a:r>
              <a:rPr sz="800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plot: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31223" y="1998667"/>
            <a:ext cx="575945" cy="375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```{r} </a:t>
            </a:r>
            <a:r>
              <a:rPr sz="800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hist(co2)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880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8000" y="2070100"/>
            <a:ext cx="368300" cy="3683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75847" y="1872622"/>
            <a:ext cx="405152" cy="40067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2612162" y="2206096"/>
            <a:ext cx="566420" cy="22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4460">
              <a:lnSpc>
                <a:spcPct val="107000"/>
              </a:lnSpc>
              <a:spcBef>
                <a:spcPts val="100"/>
              </a:spcBef>
            </a:pPr>
            <a:r>
              <a:rPr sz="600" spc="-20" dirty="0">
                <a:latin typeface="Arial MT"/>
                <a:cs typeface="Arial MT"/>
              </a:rPr>
              <a:t>Reveal.js 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-15" dirty="0">
                <a:latin typeface="Arial MT"/>
                <a:cs typeface="Arial MT"/>
              </a:rPr>
              <a:t>ioslides,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-15" dirty="0">
                <a:latin typeface="Arial MT"/>
                <a:cs typeface="Arial MT"/>
              </a:rPr>
              <a:t>Beamer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2600" y="1424966"/>
            <a:ext cx="388087" cy="38918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161720" y="1773532"/>
            <a:ext cx="429259" cy="2374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96520" marR="5080" indent="-84455">
              <a:lnSpc>
                <a:spcPct val="74000"/>
              </a:lnSpc>
              <a:spcBef>
                <a:spcPts val="350"/>
              </a:spcBef>
            </a:pPr>
            <a:r>
              <a:rPr sz="800" spc="-15" dirty="0">
                <a:latin typeface="Arial MT"/>
                <a:cs typeface="Arial MT"/>
              </a:rPr>
              <a:t>Mic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5" dirty="0">
                <a:latin typeface="Arial MT"/>
                <a:cs typeface="Arial MT"/>
              </a:rPr>
              <a:t>osoft  </a:t>
            </a:r>
            <a:r>
              <a:rPr sz="800" spc="-15" dirty="0">
                <a:latin typeface="Arial MT"/>
                <a:cs typeface="Arial MT"/>
              </a:rPr>
              <a:t>Word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636500" y="1447800"/>
            <a:ext cx="444500" cy="430530"/>
            <a:chOff x="12636500" y="1447800"/>
            <a:chExt cx="444500" cy="43053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52465" y="1447800"/>
              <a:ext cx="428534" cy="4300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5399" y="1587499"/>
              <a:ext cx="304799" cy="2539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29006" y="1778000"/>
              <a:ext cx="183753" cy="635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6500" y="1498600"/>
              <a:ext cx="292100" cy="1016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207000" y="1484310"/>
            <a:ext cx="726440" cy="916305"/>
            <a:chOff x="5207000" y="1484310"/>
            <a:chExt cx="726440" cy="916305"/>
          </a:xfrm>
        </p:grpSpPr>
        <p:sp>
          <p:nvSpPr>
            <p:cNvPr id="34" name="object 34"/>
            <p:cNvSpPr/>
            <p:nvPr/>
          </p:nvSpPr>
          <p:spPr>
            <a:xfrm>
              <a:off x="5213350" y="1504949"/>
              <a:ext cx="673100" cy="889000"/>
            </a:xfrm>
            <a:custGeom>
              <a:avLst/>
              <a:gdLst/>
              <a:ahLst/>
              <a:cxnLst/>
              <a:rect l="l" t="t" r="r" b="b"/>
              <a:pathLst>
                <a:path w="673100" h="889000">
                  <a:moveTo>
                    <a:pt x="0" y="0"/>
                  </a:moveTo>
                  <a:lnTo>
                    <a:pt x="673099" y="0"/>
                  </a:lnTo>
                  <a:lnTo>
                    <a:pt x="673099" y="889000"/>
                  </a:lnTo>
                  <a:lnTo>
                    <a:pt x="0" y="88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27699" y="1498599"/>
              <a:ext cx="165100" cy="177800"/>
            </a:xfrm>
            <a:custGeom>
              <a:avLst/>
              <a:gdLst/>
              <a:ahLst/>
              <a:cxnLst/>
              <a:rect l="l" t="t" r="r" b="b"/>
              <a:pathLst>
                <a:path w="165100" h="177800">
                  <a:moveTo>
                    <a:pt x="0" y="0"/>
                  </a:moveTo>
                  <a:lnTo>
                    <a:pt x="165100" y="0"/>
                  </a:lnTo>
                  <a:lnTo>
                    <a:pt x="1651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175" y="1484310"/>
              <a:ext cx="248677" cy="2486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734049" y="1511299"/>
              <a:ext cx="145415" cy="146050"/>
            </a:xfrm>
            <a:custGeom>
              <a:avLst/>
              <a:gdLst/>
              <a:ahLst/>
              <a:cxnLst/>
              <a:rect l="l" t="t" r="r" b="b"/>
              <a:pathLst>
                <a:path w="145414" h="146050">
                  <a:moveTo>
                    <a:pt x="0" y="0"/>
                  </a:moveTo>
                  <a:lnTo>
                    <a:pt x="0" y="146050"/>
                  </a:lnTo>
                  <a:lnTo>
                    <a:pt x="145373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34049" y="1511299"/>
              <a:ext cx="145415" cy="146050"/>
            </a:xfrm>
            <a:custGeom>
              <a:avLst/>
              <a:gdLst/>
              <a:ahLst/>
              <a:cxnLst/>
              <a:rect l="l" t="t" r="r" b="b"/>
              <a:pathLst>
                <a:path w="145414" h="146050">
                  <a:moveTo>
                    <a:pt x="0" y="0"/>
                  </a:moveTo>
                  <a:lnTo>
                    <a:pt x="0" y="146049"/>
                  </a:lnTo>
                  <a:lnTo>
                    <a:pt x="145373" y="1460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86494" y="1697467"/>
              <a:ext cx="532738" cy="5327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1893" y="1710166"/>
              <a:ext cx="481938" cy="48193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310332" y="1818706"/>
            <a:ext cx="460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Yu Gothic UI Semibold" panose="020B0700000000000000" charset="-128"/>
                <a:cs typeface="Yu Gothic UI Semibold" panose="020B0700000000000000" charset="-128"/>
              </a:rPr>
              <a:t>.Rmd</a:t>
            </a:r>
            <a:endParaRPr sz="15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921500" y="1488926"/>
            <a:ext cx="722630" cy="911860"/>
            <a:chOff x="6921500" y="1488926"/>
            <a:chExt cx="722630" cy="911860"/>
          </a:xfrm>
        </p:grpSpPr>
        <p:sp>
          <p:nvSpPr>
            <p:cNvPr id="43" name="object 43"/>
            <p:cNvSpPr/>
            <p:nvPr/>
          </p:nvSpPr>
          <p:spPr>
            <a:xfrm>
              <a:off x="6927850" y="1517649"/>
              <a:ext cx="660400" cy="876300"/>
            </a:xfrm>
            <a:custGeom>
              <a:avLst/>
              <a:gdLst/>
              <a:ahLst/>
              <a:cxnLst/>
              <a:rect l="l" t="t" r="r" b="b"/>
              <a:pathLst>
                <a:path w="660400" h="876300">
                  <a:moveTo>
                    <a:pt x="0" y="0"/>
                  </a:moveTo>
                  <a:lnTo>
                    <a:pt x="660399" y="0"/>
                  </a:lnTo>
                  <a:lnTo>
                    <a:pt x="660399" y="876299"/>
                  </a:lnTo>
                  <a:lnTo>
                    <a:pt x="0" y="8762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29500" y="1511300"/>
              <a:ext cx="177800" cy="165100"/>
            </a:xfrm>
            <a:custGeom>
              <a:avLst/>
              <a:gdLst/>
              <a:ahLst/>
              <a:cxnLst/>
              <a:rect l="l" t="t" r="r" b="b"/>
              <a:pathLst>
                <a:path w="177800" h="165100">
                  <a:moveTo>
                    <a:pt x="0" y="0"/>
                  </a:moveTo>
                  <a:lnTo>
                    <a:pt x="177800" y="0"/>
                  </a:lnTo>
                  <a:lnTo>
                    <a:pt x="1778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5456" y="1488926"/>
              <a:ext cx="248677" cy="24867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35850" y="1511300"/>
              <a:ext cx="154940" cy="158750"/>
            </a:xfrm>
            <a:custGeom>
              <a:avLst/>
              <a:gdLst/>
              <a:ahLst/>
              <a:cxnLst/>
              <a:rect l="l" t="t" r="r" b="b"/>
              <a:pathLst>
                <a:path w="154940" h="158750">
                  <a:moveTo>
                    <a:pt x="0" y="0"/>
                  </a:moveTo>
                  <a:lnTo>
                    <a:pt x="0" y="158750"/>
                  </a:lnTo>
                  <a:lnTo>
                    <a:pt x="154853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35850" y="1511299"/>
              <a:ext cx="154940" cy="158750"/>
            </a:xfrm>
            <a:custGeom>
              <a:avLst/>
              <a:gdLst/>
              <a:ahLst/>
              <a:cxnLst/>
              <a:rect l="l" t="t" r="r" b="b"/>
              <a:pathLst>
                <a:path w="154940" h="158750">
                  <a:moveTo>
                    <a:pt x="0" y="0"/>
                  </a:moveTo>
                  <a:lnTo>
                    <a:pt x="0" y="158750"/>
                  </a:lnTo>
                  <a:lnTo>
                    <a:pt x="154853" y="1587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994805" y="1676186"/>
            <a:ext cx="575945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800" b="1" spc="-9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report.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A</a:t>
            </a:r>
            <a:r>
              <a:rPr sz="800" b="1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plot: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813800" y="1476226"/>
            <a:ext cx="728345" cy="911860"/>
            <a:chOff x="8813800" y="1476226"/>
            <a:chExt cx="728345" cy="911860"/>
          </a:xfrm>
        </p:grpSpPr>
        <p:sp>
          <p:nvSpPr>
            <p:cNvPr id="50" name="object 50"/>
            <p:cNvSpPr/>
            <p:nvPr/>
          </p:nvSpPr>
          <p:spPr>
            <a:xfrm>
              <a:off x="8820150" y="1504949"/>
              <a:ext cx="673100" cy="876300"/>
            </a:xfrm>
            <a:custGeom>
              <a:avLst/>
              <a:gdLst/>
              <a:ahLst/>
              <a:cxnLst/>
              <a:rect l="l" t="t" r="r" b="b"/>
              <a:pathLst>
                <a:path w="673100" h="876300">
                  <a:moveTo>
                    <a:pt x="0" y="0"/>
                  </a:moveTo>
                  <a:lnTo>
                    <a:pt x="673099" y="0"/>
                  </a:lnTo>
                  <a:lnTo>
                    <a:pt x="673099" y="876299"/>
                  </a:lnTo>
                  <a:lnTo>
                    <a:pt x="0" y="8762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334499" y="14986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5100" y="0"/>
                  </a:lnTo>
                  <a:lnTo>
                    <a:pt x="1651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93321" y="1476226"/>
              <a:ext cx="248677" cy="24867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340849" y="1498600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4" h="158750">
                  <a:moveTo>
                    <a:pt x="0" y="0"/>
                  </a:moveTo>
                  <a:lnTo>
                    <a:pt x="0" y="158750"/>
                  </a:lnTo>
                  <a:lnTo>
                    <a:pt x="147718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340849" y="1498599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4" h="158750">
                  <a:moveTo>
                    <a:pt x="0" y="0"/>
                  </a:moveTo>
                  <a:lnTo>
                    <a:pt x="0" y="158750"/>
                  </a:lnTo>
                  <a:lnTo>
                    <a:pt x="147719" y="15875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892671" y="1663486"/>
            <a:ext cx="575945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800" spc="-9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report.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A</a:t>
            </a:r>
            <a:r>
              <a:rPr sz="800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plot: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92671" y="2006386"/>
            <a:ext cx="575945" cy="375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```{r} </a:t>
            </a:r>
            <a:r>
              <a:rPr sz="800" b="1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hist(co2)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88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658600" y="1468507"/>
            <a:ext cx="735330" cy="919480"/>
            <a:chOff x="11658600" y="1468507"/>
            <a:chExt cx="735330" cy="919480"/>
          </a:xfrm>
        </p:grpSpPr>
        <p:sp>
          <p:nvSpPr>
            <p:cNvPr id="58" name="object 58"/>
            <p:cNvSpPr/>
            <p:nvPr/>
          </p:nvSpPr>
          <p:spPr>
            <a:xfrm>
              <a:off x="11664950" y="1492250"/>
              <a:ext cx="673100" cy="889000"/>
            </a:xfrm>
            <a:custGeom>
              <a:avLst/>
              <a:gdLst/>
              <a:ahLst/>
              <a:cxnLst/>
              <a:rect l="l" t="t" r="r" b="b"/>
              <a:pathLst>
                <a:path w="673100" h="889000">
                  <a:moveTo>
                    <a:pt x="0" y="0"/>
                  </a:moveTo>
                  <a:lnTo>
                    <a:pt x="673100" y="0"/>
                  </a:lnTo>
                  <a:lnTo>
                    <a:pt x="673100" y="889000"/>
                  </a:lnTo>
                  <a:lnTo>
                    <a:pt x="0" y="88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179300" y="148589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0"/>
                  </a:moveTo>
                  <a:lnTo>
                    <a:pt x="177800" y="0"/>
                  </a:lnTo>
                  <a:lnTo>
                    <a:pt x="1778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44828" y="1468507"/>
              <a:ext cx="248677" cy="24867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2185650" y="1498599"/>
              <a:ext cx="154940" cy="146050"/>
            </a:xfrm>
            <a:custGeom>
              <a:avLst/>
              <a:gdLst/>
              <a:ahLst/>
              <a:cxnLst/>
              <a:rect l="l" t="t" r="r" b="b"/>
              <a:pathLst>
                <a:path w="154940" h="146050">
                  <a:moveTo>
                    <a:pt x="0" y="0"/>
                  </a:moveTo>
                  <a:lnTo>
                    <a:pt x="0" y="146050"/>
                  </a:lnTo>
                  <a:lnTo>
                    <a:pt x="154425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2185650" y="1498600"/>
              <a:ext cx="154940" cy="146050"/>
            </a:xfrm>
            <a:custGeom>
              <a:avLst/>
              <a:gdLst/>
              <a:ahLst/>
              <a:cxnLst/>
              <a:rect l="l" t="t" r="r" b="b"/>
              <a:pathLst>
                <a:path w="154940" h="146050">
                  <a:moveTo>
                    <a:pt x="0" y="0"/>
                  </a:moveTo>
                  <a:lnTo>
                    <a:pt x="0" y="146049"/>
                  </a:lnTo>
                  <a:lnTo>
                    <a:pt x="154425" y="1460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1801791" y="1646293"/>
            <a:ext cx="386715" cy="274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60"/>
              </a:spcBef>
            </a:pP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800" spc="-4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800" spc="-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por</a:t>
            </a:r>
            <a:r>
              <a:rPr sz="800" spc="-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.  A</a:t>
            </a:r>
            <a:r>
              <a:rPr sz="800" spc="-4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800" spc="-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800" spc="-5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800" dirty="0">
                <a:solidFill>
                  <a:srgbClr val="773F9B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737949" y="2009174"/>
            <a:ext cx="565163" cy="295317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5689438" y="1447800"/>
            <a:ext cx="1092835" cy="798830"/>
            <a:chOff x="5689438" y="1447800"/>
            <a:chExt cx="1092835" cy="798830"/>
          </a:xfrm>
        </p:grpSpPr>
        <p:sp>
          <p:nvSpPr>
            <p:cNvPr id="66" name="object 66"/>
            <p:cNvSpPr/>
            <p:nvPr/>
          </p:nvSpPr>
          <p:spPr>
            <a:xfrm>
              <a:off x="6045200" y="1651251"/>
              <a:ext cx="737235" cy="594995"/>
            </a:xfrm>
            <a:custGeom>
              <a:avLst/>
              <a:gdLst/>
              <a:ahLst/>
              <a:cxnLst/>
              <a:rect l="l" t="t" r="r" b="b"/>
              <a:pathLst>
                <a:path w="737234" h="594994">
                  <a:moveTo>
                    <a:pt x="342900" y="0"/>
                  </a:moveTo>
                  <a:lnTo>
                    <a:pt x="342900" y="190248"/>
                  </a:lnTo>
                  <a:lnTo>
                    <a:pt x="0" y="190248"/>
                  </a:lnTo>
                  <a:lnTo>
                    <a:pt x="0" y="406148"/>
                  </a:lnTo>
                  <a:lnTo>
                    <a:pt x="342900" y="406148"/>
                  </a:lnTo>
                  <a:lnTo>
                    <a:pt x="342900" y="594978"/>
                  </a:lnTo>
                  <a:lnTo>
                    <a:pt x="736892" y="29748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773F9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689438" y="1447800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317661" y="0"/>
                  </a:moveTo>
                  <a:lnTo>
                    <a:pt x="0" y="0"/>
                  </a:lnTo>
                  <a:lnTo>
                    <a:pt x="317661" y="317500"/>
                  </a:lnTo>
                  <a:lnTo>
                    <a:pt x="317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/>
          <p:nvPr/>
        </p:nvSpPr>
        <p:spPr>
          <a:xfrm>
            <a:off x="7899400" y="1652971"/>
            <a:ext cx="739140" cy="594995"/>
          </a:xfrm>
          <a:custGeom>
            <a:avLst/>
            <a:gdLst/>
            <a:ahLst/>
            <a:cxnLst/>
            <a:rect l="l" t="t" r="r" b="b"/>
            <a:pathLst>
              <a:path w="739140" h="594994">
                <a:moveTo>
                  <a:pt x="342900" y="0"/>
                </a:moveTo>
                <a:lnTo>
                  <a:pt x="342900" y="188528"/>
                </a:lnTo>
                <a:lnTo>
                  <a:pt x="0" y="188528"/>
                </a:lnTo>
                <a:lnTo>
                  <a:pt x="0" y="404428"/>
                </a:lnTo>
                <a:lnTo>
                  <a:pt x="342900" y="404428"/>
                </a:lnTo>
                <a:lnTo>
                  <a:pt x="342900" y="594978"/>
                </a:lnTo>
                <a:lnTo>
                  <a:pt x="738658" y="297488"/>
                </a:lnTo>
                <a:lnTo>
                  <a:pt x="342900" y="0"/>
                </a:lnTo>
                <a:close/>
              </a:path>
            </a:pathLst>
          </a:custGeom>
          <a:solidFill>
            <a:srgbClr val="773F9B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753600" y="1660094"/>
            <a:ext cx="736600" cy="594995"/>
          </a:xfrm>
          <a:custGeom>
            <a:avLst/>
            <a:gdLst/>
            <a:ahLst/>
            <a:cxnLst/>
            <a:rect l="l" t="t" r="r" b="b"/>
            <a:pathLst>
              <a:path w="736600" h="594994">
                <a:moveTo>
                  <a:pt x="330200" y="0"/>
                </a:moveTo>
                <a:lnTo>
                  <a:pt x="330200" y="194105"/>
                </a:lnTo>
                <a:lnTo>
                  <a:pt x="0" y="194105"/>
                </a:lnTo>
                <a:lnTo>
                  <a:pt x="0" y="397305"/>
                </a:lnTo>
                <a:lnTo>
                  <a:pt x="330200" y="397305"/>
                </a:lnTo>
                <a:lnTo>
                  <a:pt x="330200" y="594978"/>
                </a:lnTo>
                <a:lnTo>
                  <a:pt x="736102" y="297489"/>
                </a:lnTo>
                <a:lnTo>
                  <a:pt x="330200" y="0"/>
                </a:lnTo>
                <a:close/>
              </a:path>
            </a:pathLst>
          </a:custGeom>
          <a:solidFill>
            <a:srgbClr val="773F9B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1416003" y="1747762"/>
            <a:ext cx="1214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3750" b="1" spc="-172" baseline="100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3750" b="1" spc="-172" baseline="100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500" b="1" spc="-114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=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04000" y="2590800"/>
            <a:ext cx="7137400" cy="723900"/>
          </a:xfrm>
          <a:custGeom>
            <a:avLst/>
            <a:gdLst/>
            <a:ahLst/>
            <a:cxnLst/>
            <a:rect l="l" t="t" r="r" b="b"/>
            <a:pathLst>
              <a:path w="7137400" h="723900">
                <a:moveTo>
                  <a:pt x="7016089" y="0"/>
                </a:moveTo>
                <a:lnTo>
                  <a:pt x="120771" y="0"/>
                </a:lnTo>
                <a:lnTo>
                  <a:pt x="75062" y="9269"/>
                </a:lnTo>
                <a:lnTo>
                  <a:pt x="36529" y="34434"/>
                </a:lnTo>
                <a:lnTo>
                  <a:pt x="9924" y="71528"/>
                </a:lnTo>
                <a:lnTo>
                  <a:pt x="0" y="116583"/>
                </a:lnTo>
                <a:lnTo>
                  <a:pt x="5581" y="604219"/>
                </a:lnTo>
                <a:lnTo>
                  <a:pt x="14633" y="649758"/>
                </a:lnTo>
                <a:lnTo>
                  <a:pt x="39319" y="687916"/>
                </a:lnTo>
                <a:lnTo>
                  <a:pt x="75934" y="714146"/>
                </a:lnTo>
                <a:lnTo>
                  <a:pt x="120771" y="723900"/>
                </a:lnTo>
                <a:lnTo>
                  <a:pt x="7016089" y="723900"/>
                </a:lnTo>
                <a:lnTo>
                  <a:pt x="7061886" y="714146"/>
                </a:lnTo>
                <a:lnTo>
                  <a:pt x="7100604" y="687916"/>
                </a:lnTo>
                <a:lnTo>
                  <a:pt x="7127392" y="649758"/>
                </a:lnTo>
                <a:lnTo>
                  <a:pt x="7137400" y="604219"/>
                </a:lnTo>
                <a:lnTo>
                  <a:pt x="7137400" y="116583"/>
                </a:lnTo>
                <a:lnTo>
                  <a:pt x="7127392" y="71528"/>
                </a:lnTo>
                <a:lnTo>
                  <a:pt x="7100604" y="34434"/>
                </a:lnTo>
                <a:lnTo>
                  <a:pt x="7061886" y="9269"/>
                </a:lnTo>
                <a:lnTo>
                  <a:pt x="7016089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object 7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785623" y="3684020"/>
            <a:ext cx="2519251" cy="399330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82300" y="7730490"/>
            <a:ext cx="2606040" cy="2720340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6841480" y="2645616"/>
            <a:ext cx="6191885" cy="79108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3.</a:t>
            </a:r>
            <a:r>
              <a:rPr sz="20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Markdown</a:t>
            </a:r>
            <a:r>
              <a:rPr lang="en-US" sz="20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lang="ru-RU" altLang="en-US" sz="14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Напишите текст, используя метки форматирования</a:t>
            </a:r>
            <a:r>
              <a:rPr sz="20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2000" b="1" spc="11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3000"/>
              </a:lnSpc>
              <a:spcBef>
                <a:spcPts val="30"/>
              </a:spcBef>
            </a:pPr>
            <a:endParaRPr sz="1450">
              <a:latin typeface="Trebuchet MS" panose="020B0603020202020204"/>
              <a:cs typeface="Trebuchet MS" panose="020B0603020202020204"/>
            </a:endParaRPr>
          </a:p>
          <a:p>
            <a:pPr marL="1321435">
              <a:lnSpc>
                <a:spcPct val="100000"/>
              </a:lnSpc>
              <a:spcBef>
                <a:spcPts val="980"/>
              </a:spcBef>
              <a:tabLst>
                <a:tab pos="4770120" algn="l"/>
              </a:tabLst>
            </a:pPr>
            <a:r>
              <a:rPr sz="1600" b="1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syntax	</a:t>
            </a:r>
            <a:r>
              <a:rPr sz="1600" b="1" spc="-3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becomes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61595">
              <a:lnSpc>
                <a:spcPct val="100000"/>
              </a:lnSpc>
              <a:spcBef>
                <a:spcPts val="710"/>
              </a:spcBef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Текст, пишется просто как текст. 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80"/>
              </a:spcBef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Параграфы отделяются пустой строкой (два </a:t>
            </a:r>
            <a:r>
              <a:rPr lang="en-US" sz="900" spc="5" dirty="0">
                <a:latin typeface="Courier New" panose="02070309020205020404"/>
                <a:cs typeface="Courier New" panose="02070309020205020404"/>
              </a:rPr>
              <a:t>Enter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.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*italics*</a:t>
            </a:r>
            <a:r>
              <a:rPr sz="9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-5" dirty="0">
                <a:latin typeface="Courier New" panose="02070309020205020404"/>
                <a:cs typeface="Courier New" panose="02070309020205020404"/>
              </a:rPr>
              <a:t>или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_italics_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 marR="4657725">
              <a:lnSpc>
                <a:spcPct val="107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**bold**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или 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bold </a:t>
            </a:r>
            <a:r>
              <a:rPr sz="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Верхний индекс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^2^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 marR="4518025">
              <a:lnSpc>
                <a:spcPct val="107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~~strikethrough~~ </a:t>
            </a:r>
            <a:r>
              <a:rPr sz="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800" spc="5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ru-RU" sz="800" spc="5" dirty="0">
                <a:latin typeface="Courier New" panose="02070309020205020404"/>
                <a:cs typeface="Courier New" panose="02070309020205020404"/>
              </a:rPr>
              <a:t>Ссылка</a:t>
            </a:r>
            <a:r>
              <a:rPr sz="800" spc="5" dirty="0">
                <a:latin typeface="Courier New" panose="02070309020205020404"/>
                <a:cs typeface="Courier New" panose="02070309020205020404"/>
              </a:rPr>
              <a:t>](www.rstudio.com)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</a:t>
            </a:r>
            <a:r>
              <a:rPr sz="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Заголовок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1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##</a:t>
            </a:r>
            <a:r>
              <a:rPr sz="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Заголовок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5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###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Заголовок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3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####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Header</a:t>
            </a:r>
            <a:r>
              <a:rPr sz="9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4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#####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Header</a:t>
            </a:r>
            <a:r>
              <a:rPr sz="9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5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 marR="5075555">
              <a:lnSpc>
                <a:spcPct val="215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######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Header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6 </a:t>
            </a:r>
            <a:r>
              <a:rPr sz="900" spc="-5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тире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9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--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80"/>
              </a:spcBef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длинное тире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9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---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ellipsis: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...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 marR="3890645">
              <a:lnSpc>
                <a:spcPct val="107000"/>
              </a:lnSpc>
            </a:pPr>
            <a:r>
              <a:rPr lang="ru-RU" sz="800" spc="5" dirty="0">
                <a:latin typeface="Courier New" panose="02070309020205020404"/>
                <a:cs typeface="Courier New" panose="02070309020205020404"/>
              </a:rPr>
              <a:t>формула в тексте</a:t>
            </a:r>
            <a:r>
              <a:rPr sz="800" spc="5" dirty="0">
                <a:latin typeface="Courier New" panose="02070309020205020404"/>
                <a:cs typeface="Courier New" panose="02070309020205020404"/>
              </a:rPr>
              <a:t>: $A</a:t>
            </a:r>
            <a:r>
              <a:rPr sz="8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800" spc="5" dirty="0">
                <a:latin typeface="Courier New" panose="02070309020205020404"/>
                <a:cs typeface="Courier New" panose="02070309020205020404"/>
              </a:rPr>
              <a:t>= \pi*r^{2}$ </a:t>
            </a:r>
            <a:r>
              <a:rPr sz="800" spc="-5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картинка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9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800" spc="5" dirty="0">
                <a:latin typeface="Courier New" panose="02070309020205020404"/>
                <a:cs typeface="Courier New" panose="02070309020205020404"/>
              </a:rPr>
              <a:t>![](path/to/smallorb.png)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horizontal rule</a:t>
            </a:r>
            <a:r>
              <a:rPr sz="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(or slide</a:t>
            </a:r>
            <a:r>
              <a:rPr sz="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break):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***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block</a:t>
            </a:r>
            <a:r>
              <a:rPr sz="9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quote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201295" indent="-140335">
              <a:lnSpc>
                <a:spcPct val="100000"/>
              </a:lnSpc>
              <a:buChar char="*"/>
              <a:tabLst>
                <a:tab pos="201930" algn="l"/>
              </a:tabLst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Ненумерованный список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201295" indent="-140335">
              <a:lnSpc>
                <a:spcPct val="100000"/>
              </a:lnSpc>
              <a:spcBef>
                <a:spcPts val="80"/>
              </a:spcBef>
              <a:buChar char="*"/>
              <a:tabLst>
                <a:tab pos="201930" algn="l"/>
              </a:tabLst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Пункт</a:t>
            </a:r>
            <a:r>
              <a:rPr sz="9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34036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подпункт</a:t>
            </a:r>
            <a:r>
              <a:rPr sz="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1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34036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  <a:sym typeface="+mn-ea"/>
              </a:rPr>
              <a:t>подпункт</a:t>
            </a:r>
            <a:r>
              <a:rPr sz="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270510" indent="-209550">
              <a:lnSpc>
                <a:spcPct val="100000"/>
              </a:lnSpc>
              <a:buAutoNum type="arabicPeriod"/>
              <a:tabLst>
                <a:tab pos="271145" algn="l"/>
              </a:tabLst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Нумерованный список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270510" indent="-2095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71145" algn="l"/>
              </a:tabLst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Пункт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34036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подпункт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1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34036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подпункт</a:t>
            </a:r>
            <a:r>
              <a:rPr sz="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5"/>
              </a:spcBef>
              <a:tabLst>
                <a:tab pos="1037590" algn="l"/>
              </a:tabLst>
            </a:pP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Заголовок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	|</a:t>
            </a:r>
            <a:r>
              <a:rPr sz="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ru-RU" sz="900" spc="5" dirty="0">
                <a:latin typeface="Courier New" panose="02070309020205020404"/>
                <a:cs typeface="Courier New" panose="02070309020205020404"/>
              </a:rPr>
              <a:t>Заголовок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------------- |</a:t>
            </a:r>
            <a:r>
              <a:rPr sz="9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-------------</a:t>
            </a:r>
            <a:endParaRPr sz="900">
              <a:latin typeface="Courier New" panose="02070309020205020404"/>
              <a:cs typeface="Courier New" panose="02070309020205020404"/>
            </a:endParaRPr>
          </a:p>
          <a:p>
            <a:pPr marL="61595" marR="4587875">
              <a:lnSpc>
                <a:spcPct val="107000"/>
              </a:lnSpc>
              <a:tabLst>
                <a:tab pos="1037590" algn="l"/>
              </a:tabLst>
            </a:pPr>
            <a:r>
              <a:rPr sz="900" spc="5" dirty="0">
                <a:latin typeface="Courier New" panose="02070309020205020404"/>
                <a:cs typeface="Courier New" panose="02070309020205020404"/>
              </a:rPr>
              <a:t>Table</a:t>
            </a:r>
            <a:r>
              <a:rPr sz="9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Cell	|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Cell</a:t>
            </a:r>
            <a:r>
              <a:rPr sz="9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2 </a:t>
            </a:r>
            <a:r>
              <a:rPr sz="900" spc="-5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Cell</a:t>
            </a:r>
            <a:r>
              <a:rPr sz="9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3	|</a:t>
            </a:r>
            <a:r>
              <a:rPr sz="9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Cell</a:t>
            </a:r>
            <a:r>
              <a:rPr sz="9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900" spc="5" dirty="0">
                <a:latin typeface="Courier New" panose="02070309020205020404"/>
                <a:cs typeface="Courier New" panose="02070309020205020404"/>
              </a:rPr>
              <a:t>4</a:t>
            </a:r>
            <a:endParaRPr sz="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2986" y="6286500"/>
            <a:ext cx="6275070" cy="723900"/>
          </a:xfrm>
          <a:custGeom>
            <a:avLst/>
            <a:gdLst/>
            <a:ahLst/>
            <a:cxnLst/>
            <a:rect l="l" t="t" r="r" b="b"/>
            <a:pathLst>
              <a:path w="6275070" h="723900">
                <a:moveTo>
                  <a:pt x="6156360" y="0"/>
                </a:moveTo>
                <a:lnTo>
                  <a:pt x="115190" y="0"/>
                </a:lnTo>
                <a:lnTo>
                  <a:pt x="70511" y="8841"/>
                </a:lnTo>
                <a:lnTo>
                  <a:pt x="34245" y="33065"/>
                </a:lnTo>
                <a:lnTo>
                  <a:pt x="9907" y="69217"/>
                </a:lnTo>
                <a:lnTo>
                  <a:pt x="1013" y="113844"/>
                </a:lnTo>
                <a:lnTo>
                  <a:pt x="0" y="605859"/>
                </a:lnTo>
                <a:lnTo>
                  <a:pt x="9052" y="651142"/>
                </a:lnTo>
                <a:lnTo>
                  <a:pt x="33738" y="688736"/>
                </a:lnTo>
                <a:lnTo>
                  <a:pt x="70353" y="714402"/>
                </a:lnTo>
                <a:lnTo>
                  <a:pt x="115190" y="723900"/>
                </a:lnTo>
                <a:lnTo>
                  <a:pt x="6156360" y="723900"/>
                </a:lnTo>
                <a:lnTo>
                  <a:pt x="6201707" y="714402"/>
                </a:lnTo>
                <a:lnTo>
                  <a:pt x="6239443" y="688736"/>
                </a:lnTo>
                <a:lnTo>
                  <a:pt x="6265251" y="651142"/>
                </a:lnTo>
                <a:lnTo>
                  <a:pt x="6274813" y="605859"/>
                </a:lnTo>
                <a:lnTo>
                  <a:pt x="6274813" y="113844"/>
                </a:lnTo>
                <a:lnTo>
                  <a:pt x="6265251" y="69217"/>
                </a:lnTo>
                <a:lnTo>
                  <a:pt x="6239443" y="33065"/>
                </a:lnTo>
                <a:lnTo>
                  <a:pt x="6201707" y="8841"/>
                </a:lnTo>
                <a:lnTo>
                  <a:pt x="6156360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98578" y="6311684"/>
            <a:ext cx="5615940" cy="5099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4.</a:t>
            </a:r>
            <a:r>
              <a:rPr sz="20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Choose</a:t>
            </a:r>
            <a:r>
              <a:rPr sz="20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r>
              <a:rPr sz="20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Напишите YAML-заголовок, который объясняет, какой тип документа следует создать из вашего R Markdown-файла.</a:t>
            </a:r>
            <a:endParaRPr sz="12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07765" y="8351129"/>
            <a:ext cx="58762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3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50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65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60" dirty="0">
                <a:latin typeface="Trebuchet MS" panose="020B0603020202020204"/>
                <a:cs typeface="Trebuchet MS" panose="020B0603020202020204"/>
              </a:rPr>
              <a:t>determines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55" dirty="0">
                <a:latin typeface="Trebuchet MS" panose="020B0603020202020204"/>
                <a:cs typeface="Trebuchet MS" panose="020B0603020202020204"/>
              </a:rPr>
              <a:t>which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70" dirty="0">
                <a:latin typeface="Trebuchet MS" panose="020B0603020202020204"/>
                <a:cs typeface="Trebuchet MS" panose="020B0603020202020204"/>
              </a:rPr>
              <a:t>type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7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3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95" dirty="0">
                <a:latin typeface="Trebuchet MS" panose="020B0603020202020204"/>
                <a:cs typeface="Trebuchet MS" panose="020B0603020202020204"/>
              </a:rPr>
              <a:t>file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75" dirty="0">
                <a:latin typeface="Trebuchet MS" panose="020B0603020202020204"/>
                <a:cs typeface="Trebuchet MS" panose="020B0603020202020204"/>
              </a:rPr>
              <a:t>will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45" dirty="0">
                <a:latin typeface="Trebuchet MS" panose="020B0603020202020204"/>
                <a:cs typeface="Trebuchet MS" panose="020B0603020202020204"/>
              </a:rPr>
              <a:t>build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70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50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13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65" dirty="0">
                <a:latin typeface="Trebuchet MS" panose="020B0603020202020204"/>
                <a:cs typeface="Trebuchet MS" panose="020B0603020202020204"/>
              </a:rPr>
              <a:t>.Rmd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95" dirty="0">
                <a:latin typeface="Trebuchet MS" panose="020B0603020202020204"/>
                <a:cs typeface="Trebuchet MS" panose="020B0603020202020204"/>
              </a:rPr>
              <a:t>file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70" dirty="0">
                <a:latin typeface="Trebuchet MS" panose="020B0603020202020204"/>
                <a:cs typeface="Trebuchet MS" panose="020B0603020202020204"/>
              </a:rPr>
              <a:t>(in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45" dirty="0">
                <a:latin typeface="Trebuchet MS" panose="020B0603020202020204"/>
                <a:cs typeface="Trebuchet MS" panose="020B0603020202020204"/>
              </a:rPr>
              <a:t>Step</a:t>
            </a:r>
            <a:r>
              <a:rPr sz="13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90" dirty="0">
                <a:latin typeface="Trebuchet MS" panose="020B0603020202020204"/>
                <a:cs typeface="Trebuchet MS" panose="020B0603020202020204"/>
              </a:rPr>
              <a:t>6)</a:t>
            </a:r>
            <a:endParaRPr sz="1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3733" y="7103229"/>
            <a:ext cx="2057400" cy="12090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149860" algn="ctr">
              <a:lnSpc>
                <a:spcPct val="100000"/>
              </a:lnSpc>
              <a:spcBef>
                <a:spcPts val="285"/>
              </a:spcBef>
            </a:pPr>
            <a:r>
              <a:rPr sz="1400" b="1" spc="-5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YAML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ts val="1440"/>
              </a:lnSpc>
              <a:spcBef>
                <a:spcPts val="270"/>
              </a:spcBef>
            </a:pPr>
            <a:r>
              <a:rPr sz="1200" spc="-125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  <a:sym typeface="+mn-ea"/>
              </a:rPr>
              <a:t>Заголовок YAML - это набор пар ключ-значение в начале файла. Начинайте и заканчивайте заголовок строкой из трех тире</a:t>
            </a:r>
            <a:r>
              <a:rPr sz="1200" spc="-95" dirty="0">
                <a:latin typeface="Trebuchet MS" panose="020B0603020202020204"/>
                <a:cs typeface="Trebuchet MS" panose="020B0603020202020204"/>
                <a:sym typeface="+mn-ea"/>
              </a:rPr>
              <a:t>(-</a:t>
            </a:r>
            <a:r>
              <a:rPr sz="1200" spc="-125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200" spc="-80" dirty="0">
                <a:latin typeface="Trebuchet MS" panose="020B0603020202020204"/>
                <a:cs typeface="Trebuchet MS" panose="020B0603020202020204"/>
                <a:sym typeface="+mn-ea"/>
              </a:rPr>
              <a:t>-</a:t>
            </a:r>
            <a:r>
              <a:rPr sz="1200" spc="-125" dirty="0"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200" spc="-95" dirty="0">
                <a:latin typeface="Trebuchet MS" panose="020B0603020202020204"/>
                <a:cs typeface="Trebuchet MS" panose="020B0603020202020204"/>
                <a:sym typeface="+mn-ea"/>
              </a:rPr>
              <a:t>-)</a:t>
            </a:r>
            <a:endParaRPr sz="1200" spc="-95" dirty="0"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527300" y="7112000"/>
            <a:ext cx="2019300" cy="1117600"/>
            <a:chOff x="2527300" y="7112000"/>
            <a:chExt cx="2019300" cy="1117600"/>
          </a:xfrm>
        </p:grpSpPr>
        <p:sp>
          <p:nvSpPr>
            <p:cNvPr id="80" name="object 80"/>
            <p:cNvSpPr/>
            <p:nvPr/>
          </p:nvSpPr>
          <p:spPr>
            <a:xfrm>
              <a:off x="2533650" y="7118350"/>
              <a:ext cx="2006600" cy="1104900"/>
            </a:xfrm>
            <a:custGeom>
              <a:avLst/>
              <a:gdLst/>
              <a:ahLst/>
              <a:cxnLst/>
              <a:rect l="l" t="t" r="r" b="b"/>
              <a:pathLst>
                <a:path w="2006600" h="1104900">
                  <a:moveTo>
                    <a:pt x="0" y="0"/>
                  </a:moveTo>
                  <a:lnTo>
                    <a:pt x="2006600" y="0"/>
                  </a:lnTo>
                  <a:lnTo>
                    <a:pt x="2006600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33650" y="7118350"/>
              <a:ext cx="2006600" cy="1104900"/>
            </a:xfrm>
            <a:custGeom>
              <a:avLst/>
              <a:gdLst/>
              <a:ahLst/>
              <a:cxnLst/>
              <a:rect l="l" t="t" r="r" b="b"/>
              <a:pathLst>
                <a:path w="2006600" h="1104900">
                  <a:moveTo>
                    <a:pt x="0" y="0"/>
                  </a:moveTo>
                  <a:lnTo>
                    <a:pt x="2006599" y="0"/>
                  </a:lnTo>
                  <a:lnTo>
                    <a:pt x="2006599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2618836" y="7120375"/>
            <a:ext cx="13100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900"/>
              </a:lnSpc>
              <a:spcBef>
                <a:spcPts val="50"/>
              </a:spcBef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title: "Untitled" </a:t>
            </a:r>
            <a:r>
              <a:rPr sz="800" b="1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author: "Anonymous" </a:t>
            </a:r>
            <a:r>
              <a:rPr sz="800" b="1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output:</a:t>
            </a:r>
            <a:r>
              <a:rPr sz="800" b="1" spc="-7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html_document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88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18836" y="7806175"/>
            <a:ext cx="1799589" cy="368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Это начало моего отчета. Приведенные выше метаданные сохраняются в заголовке YAML.</a:t>
            </a:r>
            <a:endParaRPr sz="800" dirty="0">
              <a:solidFill>
                <a:srgbClr val="773F9B"/>
              </a:solidFill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345717" y="7029608"/>
            <a:ext cx="2149475" cy="1275715"/>
            <a:chOff x="4345717" y="7029608"/>
            <a:chExt cx="2149475" cy="1275715"/>
          </a:xfrm>
        </p:grpSpPr>
        <p:sp>
          <p:nvSpPr>
            <p:cNvPr id="85" name="object 85"/>
            <p:cNvSpPr/>
            <p:nvPr/>
          </p:nvSpPr>
          <p:spPr>
            <a:xfrm>
              <a:off x="4381499" y="7099300"/>
              <a:ext cx="165100" cy="152400"/>
            </a:xfrm>
            <a:custGeom>
              <a:avLst/>
              <a:gdLst/>
              <a:ahLst/>
              <a:cxnLst/>
              <a:rect l="l" t="t" r="r" b="b"/>
              <a:pathLst>
                <a:path w="165100" h="152400">
                  <a:moveTo>
                    <a:pt x="0" y="0"/>
                  </a:moveTo>
                  <a:lnTo>
                    <a:pt x="165100" y="0"/>
                  </a:lnTo>
                  <a:lnTo>
                    <a:pt x="1651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381499" y="7099300"/>
              <a:ext cx="165100" cy="152400"/>
            </a:xfrm>
            <a:custGeom>
              <a:avLst/>
              <a:gdLst/>
              <a:ahLst/>
              <a:cxnLst/>
              <a:rect l="l" t="t" r="r" b="b"/>
              <a:pathLst>
                <a:path w="165100" h="152400">
                  <a:moveTo>
                    <a:pt x="0" y="0"/>
                  </a:moveTo>
                  <a:lnTo>
                    <a:pt x="165100" y="0"/>
                  </a:lnTo>
                  <a:lnTo>
                    <a:pt x="1651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5717" y="7093460"/>
              <a:ext cx="235767" cy="23576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387849" y="7124700"/>
              <a:ext cx="140335" cy="133350"/>
            </a:xfrm>
            <a:custGeom>
              <a:avLst/>
              <a:gdLst/>
              <a:ahLst/>
              <a:cxnLst/>
              <a:rect l="l" t="t" r="r" b="b"/>
              <a:pathLst>
                <a:path w="140335" h="133350">
                  <a:moveTo>
                    <a:pt x="0" y="0"/>
                  </a:moveTo>
                  <a:lnTo>
                    <a:pt x="0" y="133350"/>
                  </a:lnTo>
                  <a:lnTo>
                    <a:pt x="14020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387849" y="7124699"/>
              <a:ext cx="140335" cy="133350"/>
            </a:xfrm>
            <a:custGeom>
              <a:avLst/>
              <a:gdLst/>
              <a:ahLst/>
              <a:cxnLst/>
              <a:rect l="l" t="t" r="r" b="b"/>
              <a:pathLst>
                <a:path w="140335" h="133350">
                  <a:moveTo>
                    <a:pt x="0" y="0"/>
                  </a:moveTo>
                  <a:lnTo>
                    <a:pt x="0" y="133350"/>
                  </a:lnTo>
                  <a:lnTo>
                    <a:pt x="140205" y="133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10607" y="7029608"/>
              <a:ext cx="1884680" cy="1275715"/>
            </a:xfrm>
            <a:custGeom>
              <a:avLst/>
              <a:gdLst/>
              <a:ahLst/>
              <a:cxnLst/>
              <a:rect l="l" t="t" r="r" b="b"/>
              <a:pathLst>
                <a:path w="1884679" h="1275715">
                  <a:moveTo>
                    <a:pt x="1061011" y="1144932"/>
                  </a:moveTo>
                  <a:lnTo>
                    <a:pt x="823498" y="1144932"/>
                  </a:lnTo>
                  <a:lnTo>
                    <a:pt x="942254" y="1275158"/>
                  </a:lnTo>
                  <a:lnTo>
                    <a:pt x="1061011" y="1144932"/>
                  </a:lnTo>
                  <a:close/>
                </a:path>
                <a:path w="1884679" h="1275715">
                  <a:moveTo>
                    <a:pt x="1286899" y="1095269"/>
                  </a:moveTo>
                  <a:lnTo>
                    <a:pt x="597609" y="1095269"/>
                  </a:lnTo>
                  <a:lnTo>
                    <a:pt x="651082" y="1243952"/>
                  </a:lnTo>
                  <a:lnTo>
                    <a:pt x="823498" y="1144932"/>
                  </a:lnTo>
                  <a:lnTo>
                    <a:pt x="1269039" y="1144932"/>
                  </a:lnTo>
                  <a:lnTo>
                    <a:pt x="1286899" y="1095269"/>
                  </a:lnTo>
                  <a:close/>
                </a:path>
                <a:path w="1884679" h="1275715">
                  <a:moveTo>
                    <a:pt x="1269039" y="1144932"/>
                  </a:moveTo>
                  <a:lnTo>
                    <a:pt x="1061011" y="1144932"/>
                  </a:lnTo>
                  <a:lnTo>
                    <a:pt x="1233427" y="1243952"/>
                  </a:lnTo>
                  <a:lnTo>
                    <a:pt x="1269039" y="1144932"/>
                  </a:lnTo>
                  <a:close/>
                </a:path>
                <a:path w="1884679" h="1275715">
                  <a:moveTo>
                    <a:pt x="1479052" y="996791"/>
                  </a:moveTo>
                  <a:lnTo>
                    <a:pt x="405457" y="996791"/>
                  </a:lnTo>
                  <a:lnTo>
                    <a:pt x="388411" y="1153391"/>
                  </a:lnTo>
                  <a:lnTo>
                    <a:pt x="597609" y="1095269"/>
                  </a:lnTo>
                  <a:lnTo>
                    <a:pt x="1489771" y="1095269"/>
                  </a:lnTo>
                  <a:lnTo>
                    <a:pt x="1479052" y="996791"/>
                  </a:lnTo>
                  <a:close/>
                </a:path>
                <a:path w="1884679" h="1275715">
                  <a:moveTo>
                    <a:pt x="1489771" y="1095269"/>
                  </a:moveTo>
                  <a:lnTo>
                    <a:pt x="1286899" y="1095269"/>
                  </a:lnTo>
                  <a:lnTo>
                    <a:pt x="1496098" y="1153391"/>
                  </a:lnTo>
                  <a:lnTo>
                    <a:pt x="1489771" y="1095269"/>
                  </a:lnTo>
                  <a:close/>
                </a:path>
                <a:path w="1884679" h="1275715">
                  <a:moveTo>
                    <a:pt x="179953" y="260191"/>
                  </a:moveTo>
                  <a:lnTo>
                    <a:pt x="265851" y="404374"/>
                  </a:lnTo>
                  <a:lnTo>
                    <a:pt x="46117" y="440556"/>
                  </a:lnTo>
                  <a:lnTo>
                    <a:pt x="192455" y="557222"/>
                  </a:lnTo>
                  <a:lnTo>
                    <a:pt x="0" y="637579"/>
                  </a:lnTo>
                  <a:lnTo>
                    <a:pt x="192455" y="717936"/>
                  </a:lnTo>
                  <a:lnTo>
                    <a:pt x="46117" y="834602"/>
                  </a:lnTo>
                  <a:lnTo>
                    <a:pt x="265851" y="870784"/>
                  </a:lnTo>
                  <a:lnTo>
                    <a:pt x="179953" y="1009491"/>
                  </a:lnTo>
                  <a:lnTo>
                    <a:pt x="405457" y="996791"/>
                  </a:lnTo>
                  <a:lnTo>
                    <a:pt x="1696689" y="996791"/>
                  </a:lnTo>
                  <a:lnTo>
                    <a:pt x="1618658" y="870784"/>
                  </a:lnTo>
                  <a:lnTo>
                    <a:pt x="1838392" y="834602"/>
                  </a:lnTo>
                  <a:lnTo>
                    <a:pt x="1692054" y="717936"/>
                  </a:lnTo>
                  <a:lnTo>
                    <a:pt x="1884509" y="637579"/>
                  </a:lnTo>
                  <a:lnTo>
                    <a:pt x="1692054" y="557222"/>
                  </a:lnTo>
                  <a:lnTo>
                    <a:pt x="1838392" y="440556"/>
                  </a:lnTo>
                  <a:lnTo>
                    <a:pt x="1618658" y="404374"/>
                  </a:lnTo>
                  <a:lnTo>
                    <a:pt x="1696988" y="272891"/>
                  </a:lnTo>
                  <a:lnTo>
                    <a:pt x="405457" y="272891"/>
                  </a:lnTo>
                  <a:lnTo>
                    <a:pt x="179953" y="260191"/>
                  </a:lnTo>
                  <a:close/>
                </a:path>
                <a:path w="1884679" h="1275715">
                  <a:moveTo>
                    <a:pt x="1696689" y="996791"/>
                  </a:moveTo>
                  <a:lnTo>
                    <a:pt x="1479052" y="996791"/>
                  </a:lnTo>
                  <a:lnTo>
                    <a:pt x="1704554" y="1009491"/>
                  </a:lnTo>
                  <a:lnTo>
                    <a:pt x="1696689" y="996791"/>
                  </a:lnTo>
                  <a:close/>
                </a:path>
                <a:path w="1884679" h="1275715">
                  <a:moveTo>
                    <a:pt x="388411" y="121766"/>
                  </a:moveTo>
                  <a:lnTo>
                    <a:pt x="405457" y="272891"/>
                  </a:lnTo>
                  <a:lnTo>
                    <a:pt x="1479052" y="272891"/>
                  </a:lnTo>
                  <a:lnTo>
                    <a:pt x="1489542" y="179889"/>
                  </a:lnTo>
                  <a:lnTo>
                    <a:pt x="597609" y="179889"/>
                  </a:lnTo>
                  <a:lnTo>
                    <a:pt x="388411" y="121766"/>
                  </a:lnTo>
                  <a:close/>
                </a:path>
                <a:path w="1884679" h="1275715">
                  <a:moveTo>
                    <a:pt x="1704554" y="260191"/>
                  </a:moveTo>
                  <a:lnTo>
                    <a:pt x="1479052" y="272891"/>
                  </a:lnTo>
                  <a:lnTo>
                    <a:pt x="1696988" y="272891"/>
                  </a:lnTo>
                  <a:lnTo>
                    <a:pt x="1704554" y="260191"/>
                  </a:lnTo>
                  <a:close/>
                </a:path>
                <a:path w="1884679" h="1275715">
                  <a:moveTo>
                    <a:pt x="651082" y="31205"/>
                  </a:moveTo>
                  <a:lnTo>
                    <a:pt x="597609" y="179889"/>
                  </a:lnTo>
                  <a:lnTo>
                    <a:pt x="1286899" y="179889"/>
                  </a:lnTo>
                  <a:lnTo>
                    <a:pt x="1269039" y="130225"/>
                  </a:lnTo>
                  <a:lnTo>
                    <a:pt x="823498" y="130225"/>
                  </a:lnTo>
                  <a:lnTo>
                    <a:pt x="651082" y="31205"/>
                  </a:lnTo>
                  <a:close/>
                </a:path>
                <a:path w="1884679" h="1275715">
                  <a:moveTo>
                    <a:pt x="1496098" y="121766"/>
                  </a:moveTo>
                  <a:lnTo>
                    <a:pt x="1286899" y="179889"/>
                  </a:lnTo>
                  <a:lnTo>
                    <a:pt x="1489542" y="179889"/>
                  </a:lnTo>
                  <a:lnTo>
                    <a:pt x="1496098" y="121766"/>
                  </a:lnTo>
                  <a:close/>
                </a:path>
                <a:path w="1884679" h="1275715">
                  <a:moveTo>
                    <a:pt x="942254" y="0"/>
                  </a:moveTo>
                  <a:lnTo>
                    <a:pt x="823498" y="130225"/>
                  </a:lnTo>
                  <a:lnTo>
                    <a:pt x="1061011" y="130225"/>
                  </a:lnTo>
                  <a:lnTo>
                    <a:pt x="942254" y="0"/>
                  </a:lnTo>
                  <a:close/>
                </a:path>
                <a:path w="1884679" h="1275715">
                  <a:moveTo>
                    <a:pt x="1233427" y="31205"/>
                  </a:moveTo>
                  <a:lnTo>
                    <a:pt x="1061011" y="130225"/>
                  </a:lnTo>
                  <a:lnTo>
                    <a:pt x="1269039" y="130225"/>
                  </a:lnTo>
                  <a:lnTo>
                    <a:pt x="1233427" y="31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964355" y="7283933"/>
            <a:ext cx="1108710" cy="5816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1440"/>
              </a:lnSpc>
              <a:spcBef>
                <a:spcPts val="220"/>
              </a:spcBef>
            </a:pPr>
            <a:r>
              <a:rPr sz="100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Шаблон RStudio пишет YAML-заголовок за вас</a:t>
            </a:r>
            <a:endParaRPr sz="1000" dirty="0">
              <a:solidFill>
                <a:srgbClr val="773F9B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641725" y="3438524"/>
            <a:ext cx="3107690" cy="6823075"/>
            <a:chOff x="3641725" y="3438524"/>
            <a:chExt cx="3107690" cy="6823075"/>
          </a:xfrm>
        </p:grpSpPr>
        <p:sp>
          <p:nvSpPr>
            <p:cNvPr id="93" name="object 93"/>
            <p:cNvSpPr/>
            <p:nvPr/>
          </p:nvSpPr>
          <p:spPr>
            <a:xfrm>
              <a:off x="6381194" y="5525062"/>
              <a:ext cx="323850" cy="1838960"/>
            </a:xfrm>
            <a:custGeom>
              <a:avLst/>
              <a:gdLst/>
              <a:ahLst/>
              <a:cxnLst/>
              <a:rect l="l" t="t" r="r" b="b"/>
              <a:pathLst>
                <a:path w="323850" h="1838959">
                  <a:moveTo>
                    <a:pt x="13245" y="1838632"/>
                  </a:moveTo>
                  <a:lnTo>
                    <a:pt x="53737" y="1820298"/>
                  </a:lnTo>
                  <a:lnTo>
                    <a:pt x="106071" y="1776318"/>
                  </a:lnTo>
                  <a:lnTo>
                    <a:pt x="152767" y="1727741"/>
                  </a:lnTo>
                  <a:lnTo>
                    <a:pt x="193827" y="1674569"/>
                  </a:lnTo>
                  <a:lnTo>
                    <a:pt x="229250" y="1616800"/>
                  </a:lnTo>
                  <a:lnTo>
                    <a:pt x="259036" y="1554434"/>
                  </a:lnTo>
                  <a:lnTo>
                    <a:pt x="283187" y="1487473"/>
                  </a:lnTo>
                  <a:lnTo>
                    <a:pt x="301700" y="1415915"/>
                  </a:lnTo>
                  <a:lnTo>
                    <a:pt x="308843" y="1378412"/>
                  </a:lnTo>
                  <a:lnTo>
                    <a:pt x="314577" y="1339760"/>
                  </a:lnTo>
                  <a:lnTo>
                    <a:pt x="318902" y="1299959"/>
                  </a:lnTo>
                  <a:lnTo>
                    <a:pt x="321818" y="1259009"/>
                  </a:lnTo>
                  <a:lnTo>
                    <a:pt x="323325" y="1216910"/>
                  </a:lnTo>
                  <a:lnTo>
                    <a:pt x="323423" y="1173662"/>
                  </a:lnTo>
                  <a:lnTo>
                    <a:pt x="322112" y="1129265"/>
                  </a:lnTo>
                  <a:lnTo>
                    <a:pt x="319392" y="1083719"/>
                  </a:lnTo>
                  <a:lnTo>
                    <a:pt x="315262" y="1037023"/>
                  </a:lnTo>
                  <a:lnTo>
                    <a:pt x="309724" y="989178"/>
                  </a:lnTo>
                  <a:lnTo>
                    <a:pt x="302777" y="940185"/>
                  </a:lnTo>
                  <a:lnTo>
                    <a:pt x="294420" y="890042"/>
                  </a:lnTo>
                  <a:lnTo>
                    <a:pt x="284655" y="838750"/>
                  </a:lnTo>
                  <a:lnTo>
                    <a:pt x="273481" y="786308"/>
                  </a:lnTo>
                  <a:lnTo>
                    <a:pt x="260897" y="732718"/>
                  </a:lnTo>
                  <a:lnTo>
                    <a:pt x="246905" y="677978"/>
                  </a:lnTo>
                  <a:lnTo>
                    <a:pt x="231504" y="622090"/>
                  </a:lnTo>
                  <a:lnTo>
                    <a:pt x="214694" y="565052"/>
                  </a:lnTo>
                  <a:lnTo>
                    <a:pt x="196475" y="506865"/>
                  </a:lnTo>
                  <a:lnTo>
                    <a:pt x="176846" y="447529"/>
                  </a:lnTo>
                  <a:lnTo>
                    <a:pt x="155809" y="387044"/>
                  </a:lnTo>
                  <a:lnTo>
                    <a:pt x="133363" y="325409"/>
                  </a:lnTo>
                  <a:lnTo>
                    <a:pt x="109508" y="262626"/>
                  </a:lnTo>
                  <a:lnTo>
                    <a:pt x="84245" y="198693"/>
                  </a:lnTo>
                  <a:lnTo>
                    <a:pt x="57572" y="133611"/>
                  </a:lnTo>
                  <a:lnTo>
                    <a:pt x="29490" y="67380"/>
                  </a:lnTo>
                  <a:lnTo>
                    <a:pt x="0" y="0"/>
                  </a:lnTo>
                </a:path>
              </a:pathLst>
            </a:custGeom>
            <a:ln w="88899">
              <a:solidFill>
                <a:srgbClr val="AA7C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115617" y="7185704"/>
              <a:ext cx="391795" cy="319405"/>
            </a:xfrm>
            <a:custGeom>
              <a:avLst/>
              <a:gdLst/>
              <a:ahLst/>
              <a:cxnLst/>
              <a:rect l="l" t="t" r="r" b="b"/>
              <a:pathLst>
                <a:path w="391795" h="319404">
                  <a:moveTo>
                    <a:pt x="247026" y="0"/>
                  </a:moveTo>
                  <a:lnTo>
                    <a:pt x="0" y="304233"/>
                  </a:lnTo>
                  <a:lnTo>
                    <a:pt x="391603" y="319314"/>
                  </a:lnTo>
                  <a:lnTo>
                    <a:pt x="247026" y="0"/>
                  </a:lnTo>
                  <a:close/>
                </a:path>
              </a:pathLst>
            </a:custGeom>
            <a:solidFill>
              <a:srgbClr val="AA7C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4900" y="3441699"/>
              <a:ext cx="2768600" cy="21463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644900" y="3441699"/>
              <a:ext cx="2768600" cy="2146300"/>
            </a:xfrm>
            <a:custGeom>
              <a:avLst/>
              <a:gdLst/>
              <a:ahLst/>
              <a:cxnLst/>
              <a:rect l="l" t="t" r="r" b="b"/>
              <a:pathLst>
                <a:path w="2768600" h="2146300">
                  <a:moveTo>
                    <a:pt x="0" y="0"/>
                  </a:moveTo>
                  <a:lnTo>
                    <a:pt x="2768600" y="0"/>
                  </a:lnTo>
                  <a:lnTo>
                    <a:pt x="2768600" y="2146300"/>
                  </a:lnTo>
                  <a:lnTo>
                    <a:pt x="0" y="21463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32377" y="8940800"/>
              <a:ext cx="333023" cy="32894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91200" y="9042399"/>
              <a:ext cx="228600" cy="20320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68792" y="9188142"/>
              <a:ext cx="138308" cy="5397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20003" y="8978900"/>
              <a:ext cx="223596" cy="7620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400" y="8597900"/>
              <a:ext cx="317500" cy="3175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40400" y="9309100"/>
              <a:ext cx="304800" cy="29210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37723" y="9628167"/>
              <a:ext cx="333226" cy="22680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741239" y="9951538"/>
              <a:ext cx="333226" cy="22680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05230" y="9867900"/>
              <a:ext cx="403470" cy="3937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05230" y="9540140"/>
              <a:ext cx="403470" cy="403959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661619" y="8644059"/>
            <a:ext cx="1869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outpu</a:t>
            </a:r>
            <a:r>
              <a:rPr sz="1400" b="1" spc="-15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400" b="1" spc="45" dirty="0">
                <a:latin typeface="Yu Gothic UI Semibold" panose="020B0700000000000000" charset="-128"/>
                <a:cs typeface="Yu Gothic UI Semibold" panose="020B0700000000000000" charset="-128"/>
              </a:rPr>
              <a:t>:</a:t>
            </a:r>
            <a:r>
              <a:rPr sz="140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400" b="1" spc="-20" dirty="0">
                <a:latin typeface="Yu Gothic UI Semibold" panose="020B0700000000000000" charset="-128"/>
                <a:cs typeface="Yu Gothic UI Semibold" panose="020B0700000000000000" charset="-128"/>
              </a:rPr>
              <a:t>html_document</a:t>
            </a:r>
            <a:endParaRPr sz="14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62691" y="8539423"/>
            <a:ext cx="1879600" cy="16529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605" marR="296545" indent="-2540">
              <a:lnSpc>
                <a:spcPct val="150000"/>
              </a:lnSpc>
              <a:spcBef>
                <a:spcPts val="60"/>
              </a:spcBef>
            </a:pPr>
            <a:r>
              <a:rPr sz="1400" spc="-40" dirty="0">
                <a:latin typeface="Trebuchet MS" panose="020B0603020202020204"/>
                <a:cs typeface="Trebuchet MS" panose="020B0603020202020204"/>
              </a:rPr>
              <a:t>html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file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eb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2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400" spc="-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3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400" spc="-70" dirty="0">
                <a:latin typeface="Trebuchet MS" panose="020B0603020202020204"/>
                <a:cs typeface="Trebuchet MS" panose="020B0603020202020204"/>
              </a:rPr>
              <a:t>e)  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pdf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25" dirty="0">
                <a:latin typeface="Trebuchet MS" panose="020B0603020202020204"/>
                <a:cs typeface="Trebuchet MS" panose="020B0603020202020204"/>
              </a:rPr>
              <a:t>document  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Mic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oso</a:t>
            </a:r>
            <a:r>
              <a:rPr sz="1400" spc="-105" dirty="0">
                <a:latin typeface="Lucida Sans Unicode" panose="020B0602030504020204"/>
                <a:cs typeface="Lucida Sans Unicode" panose="020B0602030504020204"/>
              </a:rPr>
              <a:t>ft</a:t>
            </a:r>
            <a:r>
              <a:rPr sz="1400" spc="-1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Wo</a:t>
            </a:r>
            <a:r>
              <a:rPr sz="1400" spc="-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18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1400" spc="-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400" spc="-80" dirty="0">
                <a:latin typeface="Trebuchet MS" panose="020B0603020202020204"/>
                <a:cs typeface="Trebuchet MS" panose="020B0603020202020204"/>
              </a:rPr>
              <a:t>x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27305" marR="5080">
              <a:lnSpc>
                <a:spcPct val="151000"/>
              </a:lnSpc>
              <a:spcBef>
                <a:spcPts val="190"/>
              </a:spcBef>
            </a:pPr>
            <a:r>
              <a:rPr sz="1400" spc="-4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amer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slidesh</a:t>
            </a:r>
            <a:r>
              <a:rPr sz="1400" spc="-3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(pd</a:t>
            </a:r>
            <a:r>
              <a:rPr sz="1400" spc="2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400" spc="-80" dirty="0">
                <a:latin typeface="Trebuchet MS" panose="020B0603020202020204"/>
                <a:cs typeface="Trebuchet MS" panose="020B0603020202020204"/>
              </a:rPr>
              <a:t>)  </a:t>
            </a:r>
            <a:r>
              <a:rPr sz="1400" spc="-25" dirty="0">
                <a:latin typeface="Trebuchet MS" panose="020B0603020202020204"/>
                <a:cs typeface="Trebuchet MS" panose="020B0603020202020204"/>
              </a:rPr>
              <a:t>ioslides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slidesh</a:t>
            </a:r>
            <a:r>
              <a:rPr sz="1400" spc="-3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4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(html)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61619" y="8957478"/>
            <a:ext cx="1765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outpu</a:t>
            </a:r>
            <a:r>
              <a:rPr sz="1400" b="1" spc="-15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400" b="1" spc="45" dirty="0">
                <a:latin typeface="Yu Gothic UI Semibold" panose="020B0700000000000000" charset="-128"/>
                <a:cs typeface="Yu Gothic UI Semibold" panose="020B0700000000000000" charset="-128"/>
              </a:rPr>
              <a:t>:</a:t>
            </a:r>
            <a:r>
              <a:rPr sz="140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400" b="1" spc="-30" dirty="0">
                <a:latin typeface="Yu Gothic UI Semibold" panose="020B0700000000000000" charset="-128"/>
                <a:cs typeface="Yu Gothic UI Semibold" panose="020B0700000000000000" charset="-128"/>
              </a:rPr>
              <a:t>pdf_document</a:t>
            </a:r>
            <a:endParaRPr sz="14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48919" y="9297544"/>
            <a:ext cx="190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outpu</a:t>
            </a:r>
            <a:r>
              <a:rPr sz="1400" b="1" spc="-15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400" b="1" spc="45" dirty="0">
                <a:latin typeface="Yu Gothic UI Semibold" panose="020B0700000000000000" charset="-128"/>
                <a:cs typeface="Yu Gothic UI Semibold" panose="020B0700000000000000" charset="-128"/>
              </a:rPr>
              <a:t>:</a:t>
            </a:r>
            <a:r>
              <a:rPr sz="140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400" b="1" spc="-25" dirty="0">
                <a:latin typeface="Yu Gothic UI Semibold" panose="020B0700000000000000" charset="-128"/>
                <a:cs typeface="Yu Gothic UI Semibold" panose="020B0700000000000000" charset="-128"/>
              </a:rPr>
              <a:t>w</a:t>
            </a: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o</a:t>
            </a: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r</a:t>
            </a:r>
            <a:r>
              <a:rPr sz="1400" b="1" spc="-25" dirty="0">
                <a:latin typeface="Yu Gothic UI Semibold" panose="020B0700000000000000" charset="-128"/>
                <a:cs typeface="Yu Gothic UI Semibold" panose="020B0700000000000000" charset="-128"/>
              </a:rPr>
              <a:t>d_document</a:t>
            </a:r>
            <a:endParaRPr sz="14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6219" y="9518632"/>
            <a:ext cx="230949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>
              <a:lnSpc>
                <a:spcPct val="151000"/>
              </a:lnSpc>
              <a:spcBef>
                <a:spcPts val="100"/>
              </a:spcBef>
            </a:pP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outpu</a:t>
            </a:r>
            <a:r>
              <a:rPr sz="1400" b="1" spc="-15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400" b="1" spc="45" dirty="0">
                <a:latin typeface="Yu Gothic UI Semibold" panose="020B0700000000000000" charset="-128"/>
                <a:cs typeface="Yu Gothic UI Semibold" panose="020B0700000000000000" charset="-128"/>
              </a:rPr>
              <a:t>:</a:t>
            </a:r>
            <a:r>
              <a:rPr sz="140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400" b="1" spc="-50" dirty="0">
                <a:latin typeface="Yu Gothic UI Semibold" panose="020B0700000000000000" charset="-128"/>
                <a:cs typeface="Yu Gothic UI Semibold" panose="020B0700000000000000" charset="-128"/>
              </a:rPr>
              <a:t>b</a:t>
            </a:r>
            <a:r>
              <a:rPr sz="1400" b="1" spc="-65" dirty="0">
                <a:latin typeface="Yu Gothic UI Semibold" panose="020B0700000000000000" charset="-128"/>
                <a:cs typeface="Yu Gothic UI Semibold" panose="020B0700000000000000" charset="-128"/>
              </a:rPr>
              <a:t>e</a:t>
            </a:r>
            <a:r>
              <a:rPr sz="1400" b="1" spc="-5" dirty="0">
                <a:latin typeface="Yu Gothic UI Semibold" panose="020B0700000000000000" charset="-128"/>
                <a:cs typeface="Yu Gothic UI Semibold" panose="020B0700000000000000" charset="-128"/>
              </a:rPr>
              <a:t>amer_p</a:t>
            </a:r>
            <a:r>
              <a:rPr sz="1400" b="1" spc="-20" dirty="0">
                <a:latin typeface="Yu Gothic UI Semibold" panose="020B0700000000000000" charset="-128"/>
                <a:cs typeface="Yu Gothic UI Semibold" panose="020B0700000000000000" charset="-128"/>
              </a:rPr>
              <a:t>r</a:t>
            </a:r>
            <a:r>
              <a:rPr sz="1400" b="1" spc="-25" dirty="0">
                <a:latin typeface="Yu Gothic UI Semibold" panose="020B0700000000000000" charset="-128"/>
                <a:cs typeface="Yu Gothic UI Semibold" panose="020B0700000000000000" charset="-128"/>
              </a:rPr>
              <a:t>esen</a:t>
            </a:r>
            <a:r>
              <a:rPr sz="1400" b="1" spc="-40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400" b="1" spc="-20" dirty="0">
                <a:latin typeface="Yu Gothic UI Semibold" panose="020B0700000000000000" charset="-128"/>
                <a:cs typeface="Yu Gothic UI Semibold" panose="020B0700000000000000" charset="-128"/>
              </a:rPr>
              <a:t>ation  </a:t>
            </a:r>
            <a:r>
              <a:rPr sz="1400" b="1" spc="-25" dirty="0">
                <a:latin typeface="Yu Gothic UI Semibold" panose="020B0700000000000000" charset="-128"/>
                <a:cs typeface="Yu Gothic UI Semibold" panose="020B0700000000000000" charset="-128"/>
              </a:rPr>
              <a:t>output:</a:t>
            </a:r>
            <a:r>
              <a:rPr sz="1400" b="1" spc="-8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400" b="1" spc="-20" dirty="0">
                <a:latin typeface="Yu Gothic UI Semibold" panose="020B0700000000000000" charset="-128"/>
                <a:cs typeface="Yu Gothic UI Semibold" panose="020B0700000000000000" charset="-128"/>
              </a:rPr>
              <a:t>ioslides_presentation</a:t>
            </a:r>
            <a:endParaRPr sz="14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476499" y="7061200"/>
            <a:ext cx="2197100" cy="3060700"/>
            <a:chOff x="2476499" y="7061200"/>
            <a:chExt cx="2197100" cy="3060700"/>
          </a:xfrm>
        </p:grpSpPr>
        <p:sp>
          <p:nvSpPr>
            <p:cNvPr id="113" name="object 113"/>
            <p:cNvSpPr/>
            <p:nvPr/>
          </p:nvSpPr>
          <p:spPr>
            <a:xfrm>
              <a:off x="2628900" y="8775699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700" y="0"/>
                  </a:lnTo>
                </a:path>
              </a:pathLst>
            </a:custGeom>
            <a:ln w="25400">
              <a:solidFill>
                <a:srgbClr val="773F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476499" y="9105900"/>
              <a:ext cx="1054100" cy="0"/>
            </a:xfrm>
            <a:custGeom>
              <a:avLst/>
              <a:gdLst/>
              <a:ahLst/>
              <a:cxnLst/>
              <a:rect l="l" t="t" r="r" b="b"/>
              <a:pathLst>
                <a:path w="1054100">
                  <a:moveTo>
                    <a:pt x="0" y="0"/>
                  </a:moveTo>
                  <a:lnTo>
                    <a:pt x="1054099" y="0"/>
                  </a:lnTo>
                </a:path>
              </a:pathLst>
            </a:custGeom>
            <a:ln w="25400">
              <a:solidFill>
                <a:srgbClr val="773F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565399" y="9436099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25400">
              <a:solidFill>
                <a:srgbClr val="773F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946400" y="977900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99" y="0"/>
                  </a:lnTo>
                </a:path>
              </a:pathLst>
            </a:custGeom>
            <a:ln w="25400">
              <a:solidFill>
                <a:srgbClr val="773F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933699" y="1010920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99" y="0"/>
                  </a:lnTo>
                </a:path>
              </a:pathLst>
            </a:custGeom>
            <a:ln w="25400">
              <a:solidFill>
                <a:srgbClr val="773F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358354" y="7061200"/>
              <a:ext cx="315595" cy="317500"/>
            </a:xfrm>
            <a:custGeom>
              <a:avLst/>
              <a:gdLst/>
              <a:ahLst/>
              <a:cxnLst/>
              <a:rect l="l" t="t" r="r" b="b"/>
              <a:pathLst>
                <a:path w="315595" h="317500">
                  <a:moveTo>
                    <a:pt x="315245" y="0"/>
                  </a:moveTo>
                  <a:lnTo>
                    <a:pt x="0" y="0"/>
                  </a:lnTo>
                  <a:lnTo>
                    <a:pt x="315245" y="317500"/>
                  </a:lnTo>
                  <a:lnTo>
                    <a:pt x="315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4358354" y="7061200"/>
              <a:ext cx="315595" cy="317500"/>
            </a:xfrm>
            <a:custGeom>
              <a:avLst/>
              <a:gdLst/>
              <a:ahLst/>
              <a:cxnLst/>
              <a:rect l="l" t="t" r="r" b="b"/>
              <a:pathLst>
                <a:path w="315595" h="317500">
                  <a:moveTo>
                    <a:pt x="315245" y="0"/>
                  </a:moveTo>
                  <a:lnTo>
                    <a:pt x="0" y="0"/>
                  </a:lnTo>
                  <a:lnTo>
                    <a:pt x="315245" y="317500"/>
                  </a:lnTo>
                  <a:lnTo>
                    <a:pt x="315245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/>
          <p:nvPr/>
        </p:nvSpPr>
        <p:spPr>
          <a:xfrm>
            <a:off x="7354766" y="1422400"/>
            <a:ext cx="316230" cy="317500"/>
          </a:xfrm>
          <a:custGeom>
            <a:avLst/>
            <a:gdLst/>
            <a:ahLst/>
            <a:cxnLst/>
            <a:rect l="l" t="t" r="r" b="b"/>
            <a:pathLst>
              <a:path w="316229" h="317500">
                <a:moveTo>
                  <a:pt x="316033" y="0"/>
                </a:moveTo>
                <a:lnTo>
                  <a:pt x="0" y="0"/>
                </a:lnTo>
                <a:lnTo>
                  <a:pt x="316033" y="317500"/>
                </a:lnTo>
                <a:lnTo>
                  <a:pt x="316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275494" y="1422400"/>
            <a:ext cx="313055" cy="317500"/>
          </a:xfrm>
          <a:custGeom>
            <a:avLst/>
            <a:gdLst/>
            <a:ahLst/>
            <a:cxnLst/>
            <a:rect l="l" t="t" r="r" b="b"/>
            <a:pathLst>
              <a:path w="313054" h="317500">
                <a:moveTo>
                  <a:pt x="313005" y="0"/>
                </a:moveTo>
                <a:lnTo>
                  <a:pt x="0" y="0"/>
                </a:lnTo>
                <a:lnTo>
                  <a:pt x="313005" y="317500"/>
                </a:lnTo>
                <a:lnTo>
                  <a:pt x="313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91496" y="1397000"/>
            <a:ext cx="313690" cy="317500"/>
          </a:xfrm>
          <a:custGeom>
            <a:avLst/>
            <a:gdLst/>
            <a:ahLst/>
            <a:cxnLst/>
            <a:rect l="l" t="t" r="r" b="b"/>
            <a:pathLst>
              <a:path w="313690" h="317500">
                <a:moveTo>
                  <a:pt x="313103" y="0"/>
                </a:moveTo>
                <a:lnTo>
                  <a:pt x="0" y="0"/>
                </a:lnTo>
                <a:lnTo>
                  <a:pt x="313103" y="317500"/>
                </a:lnTo>
                <a:lnTo>
                  <a:pt x="313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2116784" y="1409700"/>
            <a:ext cx="316865" cy="317500"/>
          </a:xfrm>
          <a:custGeom>
            <a:avLst/>
            <a:gdLst/>
            <a:ahLst/>
            <a:cxnLst/>
            <a:rect l="l" t="t" r="r" b="b"/>
            <a:pathLst>
              <a:path w="316865" h="317500">
                <a:moveTo>
                  <a:pt x="316515" y="0"/>
                </a:moveTo>
                <a:lnTo>
                  <a:pt x="0" y="0"/>
                </a:lnTo>
                <a:lnTo>
                  <a:pt x="316515" y="317500"/>
                </a:lnTo>
                <a:lnTo>
                  <a:pt x="316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4" name="object 12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744200" y="6565900"/>
            <a:ext cx="685800" cy="317500"/>
          </a:xfrm>
          <a:prstGeom prst="rect">
            <a:avLst/>
          </a:prstGeom>
        </p:spPr>
      </p:pic>
      <p:sp>
        <p:nvSpPr>
          <p:cNvPr id="125" name="Текстовое поле 124"/>
          <p:cNvSpPr txBox="1"/>
          <p:nvPr/>
        </p:nvSpPr>
        <p:spPr>
          <a:xfrm>
            <a:off x="477520" y="335851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/>
              <a:t>Запустите </a:t>
            </a:r>
            <a:r>
              <a:rPr lang="en-US" altLang="en-US" sz="1400"/>
              <a:t>RStudio</a:t>
            </a:r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17" y="9058547"/>
            <a:ext cx="2654935" cy="13912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000" b="1" spc="-45" dirty="0">
                <a:latin typeface="Trebuchet MS" panose="020B0603020202020204"/>
                <a:cs typeface="Trebuchet MS" panose="020B0603020202020204"/>
              </a:rPr>
              <a:t>Rpubs.com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marR="5080" algn="ctr">
              <a:lnSpc>
                <a:spcPts val="1800"/>
              </a:lnSpc>
              <a:spcBef>
                <a:spcPts val="620"/>
              </a:spcBef>
            </a:pPr>
            <a:r>
              <a:rPr sz="1600" spc="-5" dirty="0">
                <a:latin typeface="Trebuchet MS" panose="020B0603020202020204"/>
                <a:cs typeface="Trebuchet MS" panose="020B0603020202020204"/>
              </a:rPr>
              <a:t>Sha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non-in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600" spc="-10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acti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documents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udi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70" dirty="0">
                <a:latin typeface="Trebuchet MS" panose="020B0603020202020204"/>
                <a:cs typeface="Trebuchet MS" panose="020B0603020202020204"/>
              </a:rPr>
              <a:t>’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9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ee</a:t>
            </a:r>
            <a:r>
              <a:rPr sz="1600" spc="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R 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Mar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wn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publishing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si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Yu Gothic UI Semibold" panose="020B0700000000000000" charset="-128"/>
                <a:cs typeface="Yu Gothic UI Semibold" panose="020B0700000000000000" charset="-128"/>
                <a:hlinkClick r:id="rId1"/>
              </a:rPr>
              <a:t>www.rpubs.com</a:t>
            </a:r>
            <a:endParaRPr sz="160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475" y="8462562"/>
            <a:ext cx="564197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8.</a:t>
            </a:r>
            <a:r>
              <a:rPr sz="235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5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Publish</a:t>
            </a:r>
            <a:r>
              <a:rPr sz="235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Share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report</a:t>
            </a:r>
            <a:r>
              <a:rPr sz="17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users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visit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online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55215" y="8369300"/>
            <a:ext cx="4286250" cy="1574800"/>
            <a:chOff x="9455215" y="8369300"/>
            <a:chExt cx="4286250" cy="1574800"/>
          </a:xfrm>
        </p:grpSpPr>
        <p:sp>
          <p:nvSpPr>
            <p:cNvPr id="5" name="object 5"/>
            <p:cNvSpPr/>
            <p:nvPr/>
          </p:nvSpPr>
          <p:spPr>
            <a:xfrm>
              <a:off x="9455215" y="8369300"/>
              <a:ext cx="4286250" cy="609600"/>
            </a:xfrm>
            <a:custGeom>
              <a:avLst/>
              <a:gdLst/>
              <a:ahLst/>
              <a:cxnLst/>
              <a:rect l="l" t="t" r="r" b="b"/>
              <a:pathLst>
                <a:path w="4286250" h="609600">
                  <a:moveTo>
                    <a:pt x="4174209" y="0"/>
                  </a:moveTo>
                  <a:lnTo>
                    <a:pt x="115190" y="0"/>
                  </a:lnTo>
                  <a:lnTo>
                    <a:pt x="71334" y="8159"/>
                  </a:lnTo>
                  <a:lnTo>
                    <a:pt x="36880" y="30882"/>
                  </a:lnTo>
                  <a:lnTo>
                    <a:pt x="14355" y="65534"/>
                  </a:lnTo>
                  <a:lnTo>
                    <a:pt x="6285" y="109479"/>
                  </a:lnTo>
                  <a:lnTo>
                    <a:pt x="0" y="496862"/>
                  </a:lnTo>
                  <a:lnTo>
                    <a:pt x="9052" y="541316"/>
                  </a:lnTo>
                  <a:lnTo>
                    <a:pt x="33738" y="577087"/>
                  </a:lnTo>
                  <a:lnTo>
                    <a:pt x="70352" y="600930"/>
                  </a:lnTo>
                  <a:lnTo>
                    <a:pt x="115190" y="609600"/>
                  </a:lnTo>
                  <a:lnTo>
                    <a:pt x="4174209" y="609600"/>
                  </a:lnTo>
                  <a:lnTo>
                    <a:pt x="4218548" y="600930"/>
                  </a:lnTo>
                  <a:lnTo>
                    <a:pt x="4254057" y="577087"/>
                  </a:lnTo>
                  <a:lnTo>
                    <a:pt x="4277636" y="541316"/>
                  </a:lnTo>
                  <a:lnTo>
                    <a:pt x="4286185" y="496862"/>
                  </a:lnTo>
                  <a:lnTo>
                    <a:pt x="4286185" y="109479"/>
                  </a:lnTo>
                  <a:lnTo>
                    <a:pt x="4277636" y="65534"/>
                  </a:lnTo>
                  <a:lnTo>
                    <a:pt x="4254057" y="30882"/>
                  </a:lnTo>
                  <a:lnTo>
                    <a:pt x="4218548" y="8159"/>
                  </a:lnTo>
                  <a:lnTo>
                    <a:pt x="4174209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0980" y="9566165"/>
              <a:ext cx="174625" cy="174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4155" y="9816990"/>
              <a:ext cx="155575" cy="127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488280" y="8468610"/>
            <a:ext cx="4199890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9.</a:t>
            </a:r>
            <a:r>
              <a:rPr sz="24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arn</a:t>
            </a:r>
            <a:r>
              <a:rPr sz="24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</a:t>
            </a:r>
            <a:r>
              <a:rPr sz="24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1350" b="1" spc="-30" dirty="0">
                <a:latin typeface="Yu Gothic UI Semibold" panose="020B0700000000000000" charset="-128"/>
                <a:cs typeface="Yu Gothic UI Semibold" panose="020B0700000000000000" charset="-128"/>
              </a:rPr>
              <a:t>Documen</a:t>
            </a:r>
            <a:r>
              <a:rPr sz="1350" b="1" spc="-45" dirty="0">
                <a:latin typeface="Yu Gothic UI Semibold" panose="020B0700000000000000" charset="-128"/>
                <a:cs typeface="Yu Gothic UI Semibold" panose="020B0700000000000000" charset="-128"/>
              </a:rPr>
              <a:t>t</a:t>
            </a:r>
            <a:r>
              <a:rPr sz="1350" b="1" spc="-5" dirty="0">
                <a:latin typeface="Yu Gothic UI Semibold" panose="020B0700000000000000" charset="-128"/>
                <a:cs typeface="Yu Gothic UI Semibold" panose="020B0700000000000000" charset="-128"/>
              </a:rPr>
              <a:t>ation</a:t>
            </a:r>
            <a:r>
              <a:rPr sz="1350" b="1" spc="-9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b="1" spc="-10" dirty="0">
                <a:latin typeface="Yu Gothic UI Semibold" panose="020B0700000000000000" charset="-128"/>
                <a:cs typeface="Yu Gothic UI Semibold" panose="020B0700000000000000" charset="-128"/>
              </a:rPr>
              <a:t>and</a:t>
            </a:r>
            <a:r>
              <a:rPr sz="1350" b="1" spc="-9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b="1" spc="-35" dirty="0">
                <a:latin typeface="Yu Gothic UI Semibold" panose="020B0700000000000000" charset="-128"/>
                <a:cs typeface="Yu Gothic UI Semibold" panose="020B0700000000000000" charset="-128"/>
              </a:rPr>
              <a:t>e</a:t>
            </a:r>
            <a:r>
              <a:rPr sz="1350" b="1" spc="-25" dirty="0">
                <a:latin typeface="Yu Gothic UI Semibold" panose="020B0700000000000000" charset="-128"/>
                <a:cs typeface="Yu Gothic UI Semibold" panose="020B0700000000000000" charset="-128"/>
              </a:rPr>
              <a:t>x</a:t>
            </a:r>
            <a:r>
              <a:rPr sz="1350" b="1" spc="-5" dirty="0">
                <a:latin typeface="Yu Gothic UI Semibold" panose="020B0700000000000000" charset="-128"/>
                <a:cs typeface="Yu Gothic UI Semibold" panose="020B0700000000000000" charset="-128"/>
              </a:rPr>
              <a:t>amples</a:t>
            </a:r>
            <a:r>
              <a:rPr sz="1350" b="1" spc="-9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spc="-65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35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rmar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k</a:t>
            </a:r>
            <a:r>
              <a:rPr sz="1350" u="sng" spc="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d</a:t>
            </a:r>
            <a:r>
              <a:rPr sz="1350" u="sng" spc="1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wn.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t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udi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1350" u="sng" spc="-17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1350" u="sng" spc="-7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1350" u="sng" spc="2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om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b="1" dirty="0">
                <a:latin typeface="Yu Gothic UI Semibold" panose="020B0700000000000000" charset="-128"/>
                <a:cs typeface="Yu Gothic UI Semibold" panose="020B0700000000000000" charset="-128"/>
              </a:rPr>
              <a:t>F</a:t>
            </a:r>
            <a:r>
              <a:rPr sz="1350" b="1" dirty="0">
                <a:latin typeface="Yu Gothic UI Semibold" panose="020B0700000000000000" charset="-128"/>
                <a:cs typeface="Yu Gothic UI Semibold" panose="020B0700000000000000" charset="-128"/>
              </a:rPr>
              <a:t>urther</a:t>
            </a:r>
            <a:r>
              <a:rPr sz="1350" b="1" spc="-9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b="1" spc="-10" dirty="0">
                <a:latin typeface="Yu Gothic UI Semibold" panose="020B0700000000000000" charset="-128"/>
                <a:cs typeface="Yu Gothic UI Semibold" panose="020B0700000000000000" charset="-128"/>
              </a:rPr>
              <a:t>Articles</a:t>
            </a:r>
            <a:r>
              <a:rPr sz="1350" b="1" spc="-9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spc="-65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35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shin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y</a:t>
            </a:r>
            <a:r>
              <a:rPr sz="1350" u="sng" spc="-9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1350" u="sng" spc="-114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t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udi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1350" u="sng" spc="-17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1350" u="sng" spc="-7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1350" u="sng" spc="-6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om</a:t>
            </a:r>
            <a:r>
              <a:rPr sz="1350" u="sng" spc="-8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/</a:t>
            </a:r>
            <a:r>
              <a:rPr sz="1350" u="sng" spc="-3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articles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314960" indent="-90805">
              <a:lnSpc>
                <a:spcPct val="100000"/>
              </a:lnSpc>
              <a:spcBef>
                <a:spcPts val="180"/>
              </a:spcBef>
              <a:buChar char="-"/>
              <a:tabLst>
                <a:tab pos="315595" algn="l"/>
              </a:tabLst>
            </a:pP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blog.rstudio.com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301625" indent="-90805">
              <a:lnSpc>
                <a:spcPct val="100000"/>
              </a:lnSpc>
              <a:spcBef>
                <a:spcPts val="180"/>
              </a:spcBef>
              <a:buChar char="-"/>
              <a:tabLst>
                <a:tab pos="302260" algn="l"/>
              </a:tabLst>
            </a:pPr>
            <a:r>
              <a:rPr sz="1350" spc="5" dirty="0">
                <a:latin typeface="Trebuchet MS" panose="020B0603020202020204"/>
                <a:cs typeface="Trebuchet MS" panose="020B0603020202020204"/>
              </a:rPr>
              <a:t>@rstudio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1130" y="10152264"/>
            <a:ext cx="24282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35"/>
              </a:lnSpc>
              <a:spcBef>
                <a:spcPts val="100"/>
              </a:spcBef>
            </a:pPr>
            <a:r>
              <a:rPr sz="900" spc="-60" dirty="0">
                <a:latin typeface="Trebuchet MS" panose="020B0603020202020204"/>
                <a:cs typeface="Trebuchet MS" panose="020B0603020202020204"/>
              </a:rPr>
              <a:t>RStudio®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latin typeface="Trebuchet MS" panose="020B0603020202020204"/>
                <a:cs typeface="Trebuchet MS" panose="020B0603020202020204"/>
              </a:rPr>
              <a:t>Shiny™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latin typeface="Trebuchet MS" panose="020B0603020202020204"/>
                <a:cs typeface="Trebuchet MS" panose="020B0603020202020204"/>
              </a:rPr>
              <a:t>trademarks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latin typeface="Trebuchet MS" panose="020B0603020202020204"/>
                <a:cs typeface="Trebuchet MS" panose="020B0603020202020204"/>
              </a:rPr>
              <a:t>RStudio,</a:t>
            </a:r>
            <a:r>
              <a:rPr sz="9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latin typeface="Trebuchet MS" panose="020B0603020202020204"/>
                <a:cs typeface="Trebuchet MS" panose="020B0603020202020204"/>
              </a:rPr>
              <a:t>Inc.</a:t>
            </a:r>
            <a:endParaRPr sz="900">
              <a:latin typeface="Trebuchet MS" panose="020B0603020202020204"/>
              <a:cs typeface="Trebuchet MS" panose="020B0603020202020204"/>
            </a:endParaRPr>
          </a:p>
          <a:p>
            <a:pPr marL="1224915" marR="5080" indent="-331470" algn="r">
              <a:lnSpc>
                <a:spcPts val="990"/>
              </a:lnSpc>
              <a:spcBef>
                <a:spcPts val="60"/>
              </a:spcBef>
            </a:pPr>
            <a:r>
              <a:rPr sz="900" u="sng" spc="-60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u="sng" spc="-3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u="sng" spc="-9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B</a:t>
            </a:r>
            <a:r>
              <a:rPr sz="900" u="sng" spc="-114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Y</a:t>
            </a:r>
            <a:r>
              <a:rPr sz="900" u="sng" spc="-95" dirty="0">
                <a:solidFill>
                  <a:srgbClr val="0365C0"/>
                </a:solidFill>
                <a:uFill>
                  <a:solidFill>
                    <a:srgbClr val="0365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9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900" spc="-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900" spc="-20" dirty="0">
                <a:latin typeface="Trebuchet MS" panose="020B0603020202020204"/>
                <a:cs typeface="Trebuchet MS" panose="020B0603020202020204"/>
              </a:rPr>
              <a:t>udio</a:t>
            </a:r>
            <a:r>
              <a:rPr sz="9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6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in</a:t>
            </a:r>
            <a:r>
              <a:rPr sz="900" u="sng" spc="-6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f</a:t>
            </a:r>
            <a:r>
              <a:rPr sz="900" u="sng" spc="-1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o@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r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s</a:t>
            </a:r>
            <a:r>
              <a:rPr sz="900" u="sng" spc="-5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t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udi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o</a:t>
            </a:r>
            <a:r>
              <a:rPr sz="900" u="sng" spc="-14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.</a:t>
            </a:r>
            <a:r>
              <a:rPr sz="900" u="sng" spc="-6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c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  <a:hlinkClick r:id="rId4"/>
              </a:rPr>
              <a:t>om </a:t>
            </a:r>
            <a:r>
              <a:rPr sz="9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latin typeface="Trebuchet MS" panose="020B0603020202020204"/>
                <a:cs typeface="Trebuchet MS" panose="020B0603020202020204"/>
              </a:rPr>
              <a:t>844-448-1212</a:t>
            </a:r>
            <a:r>
              <a:rPr sz="9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00" u="sng" spc="-7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s</a:t>
            </a:r>
            <a:r>
              <a:rPr sz="900" u="sng" spc="-5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t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udi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</a:t>
            </a:r>
            <a:r>
              <a:rPr sz="900" u="sng" spc="-14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900" u="sng" spc="-6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om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00800" y="9766300"/>
            <a:ext cx="7359650" cy="774700"/>
            <a:chOff x="6400800" y="9766300"/>
            <a:chExt cx="7359650" cy="774700"/>
          </a:xfrm>
        </p:grpSpPr>
        <p:sp>
          <p:nvSpPr>
            <p:cNvPr id="11" name="object 11"/>
            <p:cNvSpPr/>
            <p:nvPr/>
          </p:nvSpPr>
          <p:spPr>
            <a:xfrm>
              <a:off x="9461500" y="10077449"/>
              <a:ext cx="4292600" cy="0"/>
            </a:xfrm>
            <a:custGeom>
              <a:avLst/>
              <a:gdLst/>
              <a:ahLst/>
              <a:cxnLst/>
              <a:rect l="l" t="t" r="r" b="b"/>
              <a:pathLst>
                <a:path w="4292600">
                  <a:moveTo>
                    <a:pt x="0" y="0"/>
                  </a:moveTo>
                  <a:lnTo>
                    <a:pt x="4292599" y="0"/>
                  </a:lnTo>
                </a:path>
              </a:pathLst>
            </a:custGeom>
            <a:ln w="12700">
              <a:solidFill>
                <a:srgbClr val="B36AE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1500" y="10198100"/>
              <a:ext cx="977900" cy="3424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0" y="9766300"/>
              <a:ext cx="2628900" cy="508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413363" y="9194298"/>
            <a:ext cx="252666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5" dirty="0">
                <a:latin typeface="Trebuchet MS" panose="020B0603020202020204"/>
                <a:cs typeface="Trebuchet MS" panose="020B0603020202020204"/>
              </a:rPr>
              <a:t>Click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4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15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20" dirty="0">
                <a:latin typeface="Trebuchet MS" panose="020B0603020202020204"/>
                <a:cs typeface="Trebuchet MS" panose="020B0603020202020204"/>
              </a:rPr>
              <a:t>"Publish"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20" dirty="0">
                <a:latin typeface="Trebuchet MS" panose="020B0603020202020204"/>
                <a:cs typeface="Trebuchet MS" panose="020B0603020202020204"/>
              </a:rPr>
              <a:t>button</a:t>
            </a:r>
            <a:r>
              <a:rPr sz="115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2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15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4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10" dirty="0">
                <a:latin typeface="Trebuchet MS" panose="020B0603020202020204"/>
                <a:cs typeface="Trebuchet MS" panose="020B0603020202020204"/>
              </a:rPr>
              <a:t>RStudio</a:t>
            </a:r>
            <a:endParaRPr sz="11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3363" y="9354318"/>
            <a:ext cx="253174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2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150" spc="-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150" spc="-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150" spc="-35" dirty="0">
                <a:latin typeface="Trebuchet MS" panose="020B0603020202020204"/>
                <a:cs typeface="Trebuchet MS" panose="020B0603020202020204"/>
              </a:rPr>
              <a:t>vi</a:t>
            </a:r>
            <a:r>
              <a:rPr sz="115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150" spc="-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10" dirty="0">
                <a:latin typeface="Trebuchet MS" panose="020B0603020202020204"/>
                <a:cs typeface="Trebuchet MS" panose="020B0603020202020204"/>
              </a:rPr>
              <a:t>wind</a:t>
            </a:r>
            <a:r>
              <a:rPr sz="1150" spc="-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50" spc="-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15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10" dirty="0">
                <a:latin typeface="Trebuchet MS" panose="020B0603020202020204"/>
                <a:cs typeface="Trebuchet MS" panose="020B0603020202020204"/>
              </a:rPr>
              <a:t>publish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spc="-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15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5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50" u="sng" spc="-2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rpubs</a:t>
            </a:r>
            <a:r>
              <a:rPr sz="1150" u="sng" spc="-3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.</a:t>
            </a:r>
            <a:r>
              <a:rPr sz="1150" u="sng" spc="-6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c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om</a:t>
            </a:r>
            <a:endParaRPr sz="11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3363" y="9333024"/>
            <a:ext cx="911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5" dirty="0">
                <a:latin typeface="Trebuchet MS" panose="020B0603020202020204"/>
                <a:cs typeface="Trebuchet MS" panose="020B0603020202020204"/>
              </a:rPr>
              <a:t>wit</a:t>
            </a:r>
            <a:r>
              <a:rPr sz="1150" spc="-3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600" spc="-75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15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150" spc="-5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600" spc="-78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15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15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27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150" spc="-45" dirty="0">
                <a:latin typeface="Trebuchet MS" panose="020B0603020202020204"/>
                <a:cs typeface="Trebuchet MS" panose="020B0603020202020204"/>
              </a:rPr>
              <a:t>cli</a:t>
            </a:r>
            <a:r>
              <a:rPr sz="1150" spc="-41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600" spc="-93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150" spc="1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150" spc="-135" dirty="0">
                <a:latin typeface="Trebuchet MS" panose="020B0603020202020204"/>
                <a:cs typeface="Trebuchet MS" panose="020B0603020202020204"/>
              </a:rPr>
              <a:t>.</a:t>
            </a:r>
            <a:endParaRPr sz="11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0799" y="9884704"/>
            <a:ext cx="2628900" cy="542290"/>
            <a:chOff x="6400799" y="9884704"/>
            <a:chExt cx="2628900" cy="542290"/>
          </a:xfrm>
        </p:grpSpPr>
        <p:sp>
          <p:nvSpPr>
            <p:cNvPr id="18" name="object 18"/>
            <p:cNvSpPr/>
            <p:nvPr/>
          </p:nvSpPr>
          <p:spPr>
            <a:xfrm>
              <a:off x="6413499" y="10248899"/>
              <a:ext cx="2603500" cy="165100"/>
            </a:xfrm>
            <a:custGeom>
              <a:avLst/>
              <a:gdLst/>
              <a:ahLst/>
              <a:cxnLst/>
              <a:rect l="l" t="t" r="r" b="b"/>
              <a:pathLst>
                <a:path w="2603500" h="165100">
                  <a:moveTo>
                    <a:pt x="0" y="0"/>
                  </a:moveTo>
                  <a:lnTo>
                    <a:pt x="2603500" y="0"/>
                  </a:lnTo>
                  <a:lnTo>
                    <a:pt x="26035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13499" y="10248899"/>
              <a:ext cx="2603500" cy="165100"/>
            </a:xfrm>
            <a:custGeom>
              <a:avLst/>
              <a:gdLst/>
              <a:ahLst/>
              <a:cxnLst/>
              <a:rect l="l" t="t" r="r" b="b"/>
              <a:pathLst>
                <a:path w="2603500" h="165100">
                  <a:moveTo>
                    <a:pt x="0" y="0"/>
                  </a:moveTo>
                  <a:lnTo>
                    <a:pt x="2603500" y="0"/>
                  </a:lnTo>
                  <a:lnTo>
                    <a:pt x="26035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98880" y="9910104"/>
              <a:ext cx="875030" cy="419100"/>
            </a:xfrm>
            <a:custGeom>
              <a:avLst/>
              <a:gdLst/>
              <a:ahLst/>
              <a:cxnLst/>
              <a:rect l="l" t="t" r="r" b="b"/>
              <a:pathLst>
                <a:path w="875029" h="419100">
                  <a:moveTo>
                    <a:pt x="746426" y="61101"/>
                  </a:moveTo>
                  <a:lnTo>
                    <a:pt x="792530" y="87112"/>
                  </a:lnTo>
                  <a:lnTo>
                    <a:pt x="828389" y="115568"/>
                  </a:lnTo>
                  <a:lnTo>
                    <a:pt x="854002" y="145857"/>
                  </a:lnTo>
                  <a:lnTo>
                    <a:pt x="874493" y="209489"/>
                  </a:lnTo>
                  <a:lnTo>
                    <a:pt x="869370" y="241611"/>
                  </a:lnTo>
                  <a:lnTo>
                    <a:pt x="828389" y="303411"/>
                  </a:lnTo>
                  <a:lnTo>
                    <a:pt x="792530" y="331867"/>
                  </a:lnTo>
                  <a:lnTo>
                    <a:pt x="746426" y="357878"/>
                  </a:lnTo>
                  <a:lnTo>
                    <a:pt x="705234" y="375336"/>
                  </a:lnTo>
                  <a:lnTo>
                    <a:pt x="660855" y="389884"/>
                  </a:lnTo>
                  <a:lnTo>
                    <a:pt x="613869" y="401522"/>
                  </a:lnTo>
                  <a:lnTo>
                    <a:pt x="564854" y="410251"/>
                  </a:lnTo>
                  <a:lnTo>
                    <a:pt x="514390" y="416070"/>
                  </a:lnTo>
                  <a:lnTo>
                    <a:pt x="463057" y="418979"/>
                  </a:lnTo>
                  <a:lnTo>
                    <a:pt x="411435" y="418979"/>
                  </a:lnTo>
                  <a:lnTo>
                    <a:pt x="360102" y="416070"/>
                  </a:lnTo>
                  <a:lnTo>
                    <a:pt x="309639" y="410251"/>
                  </a:lnTo>
                  <a:lnTo>
                    <a:pt x="260624" y="401522"/>
                  </a:lnTo>
                  <a:lnTo>
                    <a:pt x="213637" y="389884"/>
                  </a:lnTo>
                  <a:lnTo>
                    <a:pt x="169258" y="375336"/>
                  </a:lnTo>
                  <a:lnTo>
                    <a:pt x="128066" y="357878"/>
                  </a:lnTo>
                  <a:lnTo>
                    <a:pt x="81962" y="331867"/>
                  </a:lnTo>
                  <a:lnTo>
                    <a:pt x="46103" y="303411"/>
                  </a:lnTo>
                  <a:lnTo>
                    <a:pt x="20490" y="273122"/>
                  </a:lnTo>
                  <a:lnTo>
                    <a:pt x="0" y="209489"/>
                  </a:lnTo>
                  <a:lnTo>
                    <a:pt x="5122" y="177368"/>
                  </a:lnTo>
                  <a:lnTo>
                    <a:pt x="46103" y="115568"/>
                  </a:lnTo>
                  <a:lnTo>
                    <a:pt x="81962" y="87112"/>
                  </a:lnTo>
                  <a:lnTo>
                    <a:pt x="128066" y="61101"/>
                  </a:lnTo>
                  <a:lnTo>
                    <a:pt x="169258" y="43643"/>
                  </a:lnTo>
                  <a:lnTo>
                    <a:pt x="213637" y="29095"/>
                  </a:lnTo>
                  <a:lnTo>
                    <a:pt x="260624" y="17457"/>
                  </a:lnTo>
                  <a:lnTo>
                    <a:pt x="309639" y="8728"/>
                  </a:lnTo>
                  <a:lnTo>
                    <a:pt x="360102" y="2909"/>
                  </a:lnTo>
                  <a:lnTo>
                    <a:pt x="411435" y="0"/>
                  </a:lnTo>
                  <a:lnTo>
                    <a:pt x="463057" y="0"/>
                  </a:lnTo>
                  <a:lnTo>
                    <a:pt x="514390" y="2909"/>
                  </a:lnTo>
                  <a:lnTo>
                    <a:pt x="564854" y="8728"/>
                  </a:lnTo>
                  <a:lnTo>
                    <a:pt x="613869" y="17457"/>
                  </a:lnTo>
                  <a:lnTo>
                    <a:pt x="660855" y="29095"/>
                  </a:lnTo>
                  <a:lnTo>
                    <a:pt x="705234" y="43643"/>
                  </a:lnTo>
                  <a:lnTo>
                    <a:pt x="746426" y="61101"/>
                  </a:lnTo>
                  <a:close/>
                </a:path>
              </a:pathLst>
            </a:custGeom>
            <a:ln w="508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599870" y="4533900"/>
            <a:ext cx="7078345" cy="3238500"/>
            <a:chOff x="6599870" y="4533900"/>
            <a:chExt cx="7078345" cy="3238500"/>
          </a:xfrm>
        </p:grpSpPr>
        <p:sp>
          <p:nvSpPr>
            <p:cNvPr id="22" name="object 22"/>
            <p:cNvSpPr/>
            <p:nvPr/>
          </p:nvSpPr>
          <p:spPr>
            <a:xfrm>
              <a:off x="8534400" y="4533900"/>
              <a:ext cx="3048000" cy="3225800"/>
            </a:xfrm>
            <a:custGeom>
              <a:avLst/>
              <a:gdLst/>
              <a:ahLst/>
              <a:cxnLst/>
              <a:rect l="l" t="t" r="r" b="b"/>
              <a:pathLst>
                <a:path w="3048000" h="3225800">
                  <a:moveTo>
                    <a:pt x="2963244" y="0"/>
                  </a:moveTo>
                  <a:lnTo>
                    <a:pt x="91659" y="0"/>
                  </a:lnTo>
                  <a:lnTo>
                    <a:pt x="57032" y="6054"/>
                  </a:lnTo>
                  <a:lnTo>
                    <a:pt x="27780" y="22984"/>
                  </a:lnTo>
                  <a:lnTo>
                    <a:pt x="7553" y="48939"/>
                  </a:lnTo>
                  <a:lnTo>
                    <a:pt x="0" y="82068"/>
                  </a:lnTo>
                  <a:lnTo>
                    <a:pt x="4509" y="3134431"/>
                  </a:lnTo>
                  <a:lnTo>
                    <a:pt x="11358" y="3169013"/>
                  </a:lnTo>
                  <a:lnTo>
                    <a:pt x="30035" y="3198164"/>
                  </a:lnTo>
                  <a:lnTo>
                    <a:pt x="57736" y="3218292"/>
                  </a:lnTo>
                  <a:lnTo>
                    <a:pt x="91659" y="3225800"/>
                  </a:lnTo>
                  <a:lnTo>
                    <a:pt x="2963244" y="3225800"/>
                  </a:lnTo>
                  <a:lnTo>
                    <a:pt x="2996792" y="3218292"/>
                  </a:lnTo>
                  <a:lnTo>
                    <a:pt x="3023671" y="3198164"/>
                  </a:lnTo>
                  <a:lnTo>
                    <a:pt x="3041525" y="3169013"/>
                  </a:lnTo>
                  <a:lnTo>
                    <a:pt x="3048000" y="3134431"/>
                  </a:lnTo>
                  <a:lnTo>
                    <a:pt x="3048000" y="82068"/>
                  </a:lnTo>
                  <a:lnTo>
                    <a:pt x="3041525" y="48939"/>
                  </a:lnTo>
                  <a:lnTo>
                    <a:pt x="3023671" y="22984"/>
                  </a:lnTo>
                  <a:lnTo>
                    <a:pt x="2996792" y="6054"/>
                  </a:lnTo>
                  <a:lnTo>
                    <a:pt x="2963244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99870" y="4546600"/>
              <a:ext cx="1845945" cy="3225800"/>
            </a:xfrm>
            <a:custGeom>
              <a:avLst/>
              <a:gdLst/>
              <a:ahLst/>
              <a:cxnLst/>
              <a:rect l="l" t="t" r="r" b="b"/>
              <a:pathLst>
                <a:path w="1845945" h="3225800">
                  <a:moveTo>
                    <a:pt x="1757638" y="0"/>
                  </a:moveTo>
                  <a:lnTo>
                    <a:pt x="87149" y="0"/>
                  </a:lnTo>
                  <a:lnTo>
                    <a:pt x="53872" y="6034"/>
                  </a:lnTo>
                  <a:lnTo>
                    <a:pt x="27590" y="22921"/>
                  </a:lnTo>
                  <a:lnTo>
                    <a:pt x="10333" y="48832"/>
                  </a:lnTo>
                  <a:lnTo>
                    <a:pt x="4130" y="81941"/>
                  </a:lnTo>
                  <a:lnTo>
                    <a:pt x="0" y="3134304"/>
                  </a:lnTo>
                  <a:lnTo>
                    <a:pt x="6848" y="3168905"/>
                  </a:lnTo>
                  <a:lnTo>
                    <a:pt x="25525" y="3198101"/>
                  </a:lnTo>
                  <a:lnTo>
                    <a:pt x="53227" y="3218272"/>
                  </a:lnTo>
                  <a:lnTo>
                    <a:pt x="87149" y="3225800"/>
                  </a:lnTo>
                  <a:lnTo>
                    <a:pt x="1757638" y="3225800"/>
                  </a:lnTo>
                  <a:lnTo>
                    <a:pt x="1791691" y="3218272"/>
                  </a:lnTo>
                  <a:lnTo>
                    <a:pt x="1819682" y="3198101"/>
                  </a:lnTo>
                  <a:lnTo>
                    <a:pt x="1838649" y="3168905"/>
                  </a:lnTo>
                  <a:lnTo>
                    <a:pt x="1845630" y="3134304"/>
                  </a:lnTo>
                  <a:lnTo>
                    <a:pt x="1845630" y="81941"/>
                  </a:lnTo>
                  <a:lnTo>
                    <a:pt x="1838649" y="48832"/>
                  </a:lnTo>
                  <a:lnTo>
                    <a:pt x="1819682" y="22921"/>
                  </a:lnTo>
                  <a:lnTo>
                    <a:pt x="1791691" y="6034"/>
                  </a:lnTo>
                  <a:lnTo>
                    <a:pt x="1757638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94995" y="4533900"/>
              <a:ext cx="1983105" cy="3238500"/>
            </a:xfrm>
            <a:custGeom>
              <a:avLst/>
              <a:gdLst/>
              <a:ahLst/>
              <a:cxnLst/>
              <a:rect l="l" t="t" r="r" b="b"/>
              <a:pathLst>
                <a:path w="1983105" h="3238500">
                  <a:moveTo>
                    <a:pt x="1900113" y="0"/>
                  </a:moveTo>
                  <a:lnTo>
                    <a:pt x="87149" y="0"/>
                  </a:lnTo>
                  <a:lnTo>
                    <a:pt x="53493" y="6054"/>
                  </a:lnTo>
                  <a:lnTo>
                    <a:pt x="26377" y="22984"/>
                  </a:lnTo>
                  <a:lnTo>
                    <a:pt x="8286" y="48939"/>
                  </a:lnTo>
                  <a:lnTo>
                    <a:pt x="1704" y="82068"/>
                  </a:lnTo>
                  <a:lnTo>
                    <a:pt x="0" y="3147004"/>
                  </a:lnTo>
                  <a:lnTo>
                    <a:pt x="6848" y="3181605"/>
                  </a:lnTo>
                  <a:lnTo>
                    <a:pt x="25525" y="3210801"/>
                  </a:lnTo>
                  <a:lnTo>
                    <a:pt x="53227" y="3230972"/>
                  </a:lnTo>
                  <a:lnTo>
                    <a:pt x="87149" y="3238500"/>
                  </a:lnTo>
                  <a:lnTo>
                    <a:pt x="1900113" y="3238500"/>
                  </a:lnTo>
                  <a:lnTo>
                    <a:pt x="1933355" y="3230972"/>
                  </a:lnTo>
                  <a:lnTo>
                    <a:pt x="1959558" y="3210801"/>
                  </a:lnTo>
                  <a:lnTo>
                    <a:pt x="1976736" y="3181605"/>
                  </a:lnTo>
                  <a:lnTo>
                    <a:pt x="1982904" y="3147004"/>
                  </a:lnTo>
                  <a:lnTo>
                    <a:pt x="1982904" y="82068"/>
                  </a:lnTo>
                  <a:lnTo>
                    <a:pt x="1976736" y="48939"/>
                  </a:lnTo>
                  <a:lnTo>
                    <a:pt x="1959558" y="22984"/>
                  </a:lnTo>
                  <a:lnTo>
                    <a:pt x="1933355" y="6054"/>
                  </a:lnTo>
                  <a:lnTo>
                    <a:pt x="1900113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236053" y="254000"/>
            <a:ext cx="6266815" cy="723900"/>
          </a:xfrm>
          <a:custGeom>
            <a:avLst/>
            <a:gdLst/>
            <a:ahLst/>
            <a:cxnLst/>
            <a:rect l="l" t="t" r="r" b="b"/>
            <a:pathLst>
              <a:path w="6266815" h="723900">
                <a:moveTo>
                  <a:pt x="6156361" y="0"/>
                </a:moveTo>
                <a:lnTo>
                  <a:pt x="115190" y="0"/>
                </a:lnTo>
                <a:lnTo>
                  <a:pt x="71173" y="9503"/>
                </a:lnTo>
                <a:lnTo>
                  <a:pt x="36361" y="35181"/>
                </a:lnTo>
                <a:lnTo>
                  <a:pt x="13479" y="72788"/>
                </a:lnTo>
                <a:lnTo>
                  <a:pt x="5246" y="118076"/>
                </a:lnTo>
                <a:lnTo>
                  <a:pt x="0" y="610092"/>
                </a:lnTo>
                <a:lnTo>
                  <a:pt x="9052" y="654714"/>
                </a:lnTo>
                <a:lnTo>
                  <a:pt x="33738" y="690853"/>
                </a:lnTo>
                <a:lnTo>
                  <a:pt x="70353" y="715063"/>
                </a:lnTo>
                <a:lnTo>
                  <a:pt x="115190" y="723900"/>
                </a:lnTo>
                <a:lnTo>
                  <a:pt x="6156361" y="723900"/>
                </a:lnTo>
                <a:lnTo>
                  <a:pt x="6200385" y="715063"/>
                </a:lnTo>
                <a:lnTo>
                  <a:pt x="6235210" y="690853"/>
                </a:lnTo>
                <a:lnTo>
                  <a:pt x="6258107" y="654714"/>
                </a:lnTo>
                <a:lnTo>
                  <a:pt x="6266346" y="610092"/>
                </a:lnTo>
                <a:lnTo>
                  <a:pt x="6266346" y="118076"/>
                </a:lnTo>
                <a:lnTo>
                  <a:pt x="6258107" y="72788"/>
                </a:lnTo>
                <a:lnTo>
                  <a:pt x="6235210" y="35181"/>
                </a:lnTo>
                <a:lnTo>
                  <a:pt x="6200385" y="9503"/>
                </a:lnTo>
                <a:lnTo>
                  <a:pt x="6156361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1645" y="283416"/>
            <a:ext cx="5743575" cy="8896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5.</a:t>
            </a:r>
            <a:r>
              <a:rPr sz="20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Встраивание кода</a:t>
            </a:r>
            <a:r>
              <a:rPr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Используйте синтаксис knitr для встраивания кода R в отчет. R выполнит этот код и включит результаты при выводе отчета.</a:t>
            </a:r>
            <a:endParaRPr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11453" y="266700"/>
            <a:ext cx="7130415" cy="711200"/>
          </a:xfrm>
          <a:custGeom>
            <a:avLst/>
            <a:gdLst/>
            <a:ahLst/>
            <a:cxnLst/>
            <a:rect l="l" t="t" r="r" b="b"/>
            <a:pathLst>
              <a:path w="7130415" h="711200">
                <a:moveTo>
                  <a:pt x="7014211" y="0"/>
                </a:moveTo>
                <a:lnTo>
                  <a:pt x="115190" y="0"/>
                </a:lnTo>
                <a:lnTo>
                  <a:pt x="71172" y="8043"/>
                </a:lnTo>
                <a:lnTo>
                  <a:pt x="36361" y="30511"/>
                </a:lnTo>
                <a:lnTo>
                  <a:pt x="13478" y="64908"/>
                </a:lnTo>
                <a:lnTo>
                  <a:pt x="5246" y="108737"/>
                </a:lnTo>
                <a:lnTo>
                  <a:pt x="0" y="600753"/>
                </a:lnTo>
                <a:lnTo>
                  <a:pt x="9052" y="644849"/>
                </a:lnTo>
                <a:lnTo>
                  <a:pt x="33738" y="679833"/>
                </a:lnTo>
                <a:lnTo>
                  <a:pt x="70352" y="702888"/>
                </a:lnTo>
                <a:lnTo>
                  <a:pt x="115190" y="711200"/>
                </a:lnTo>
                <a:lnTo>
                  <a:pt x="7014211" y="711200"/>
                </a:lnTo>
                <a:lnTo>
                  <a:pt x="7059132" y="702888"/>
                </a:lnTo>
                <a:lnTo>
                  <a:pt x="7095934" y="679833"/>
                </a:lnTo>
                <a:lnTo>
                  <a:pt x="7120808" y="644849"/>
                </a:lnTo>
                <a:lnTo>
                  <a:pt x="7129946" y="600753"/>
                </a:lnTo>
                <a:lnTo>
                  <a:pt x="7129946" y="108737"/>
                </a:lnTo>
                <a:lnTo>
                  <a:pt x="7120808" y="64908"/>
                </a:lnTo>
                <a:lnTo>
                  <a:pt x="7095934" y="30511"/>
                </a:lnTo>
                <a:lnTo>
                  <a:pt x="7059132" y="8043"/>
                </a:lnTo>
                <a:lnTo>
                  <a:pt x="7014211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740112" y="315415"/>
            <a:ext cx="590550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6.</a:t>
            </a:r>
            <a:r>
              <a:rPr sz="2100" b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Render</a:t>
            </a:r>
            <a:r>
              <a:rPr lang="ru-RU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Используйте файл .Rmd как </a:t>
            </a:r>
            <a:r>
              <a:rPr lang="ru-RU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основу</a:t>
            </a:r>
            <a:r>
              <a:rPr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для создания готового отчета.</a:t>
            </a:r>
            <a:endParaRPr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04000" y="3810000"/>
            <a:ext cx="7137400" cy="622300"/>
          </a:xfrm>
          <a:custGeom>
            <a:avLst/>
            <a:gdLst/>
            <a:ahLst/>
            <a:cxnLst/>
            <a:rect l="l" t="t" r="r" b="b"/>
            <a:pathLst>
              <a:path w="7137400" h="622300">
                <a:moveTo>
                  <a:pt x="7027417" y="0"/>
                </a:moveTo>
                <a:lnTo>
                  <a:pt x="116889" y="0"/>
                </a:lnTo>
                <a:lnTo>
                  <a:pt x="71786" y="8841"/>
                </a:lnTo>
                <a:lnTo>
                  <a:pt x="34587" y="33065"/>
                </a:lnTo>
                <a:lnTo>
                  <a:pt x="9317" y="69217"/>
                </a:lnTo>
                <a:lnTo>
                  <a:pt x="0" y="113844"/>
                </a:lnTo>
                <a:lnTo>
                  <a:pt x="1697" y="501228"/>
                </a:lnTo>
                <a:lnTo>
                  <a:pt x="10750" y="546984"/>
                </a:lnTo>
                <a:lnTo>
                  <a:pt x="35436" y="585620"/>
                </a:lnTo>
                <a:lnTo>
                  <a:pt x="72051" y="612328"/>
                </a:lnTo>
                <a:lnTo>
                  <a:pt x="116889" y="622300"/>
                </a:lnTo>
                <a:lnTo>
                  <a:pt x="7027417" y="622300"/>
                </a:lnTo>
                <a:lnTo>
                  <a:pt x="7071439" y="612328"/>
                </a:lnTo>
                <a:lnTo>
                  <a:pt x="7106264" y="585620"/>
                </a:lnTo>
                <a:lnTo>
                  <a:pt x="7129161" y="546984"/>
                </a:lnTo>
                <a:lnTo>
                  <a:pt x="7137400" y="501228"/>
                </a:lnTo>
                <a:lnTo>
                  <a:pt x="7137400" y="113844"/>
                </a:lnTo>
                <a:lnTo>
                  <a:pt x="7129161" y="69217"/>
                </a:lnTo>
                <a:lnTo>
                  <a:pt x="7106264" y="33065"/>
                </a:lnTo>
                <a:lnTo>
                  <a:pt x="7071439" y="8841"/>
                </a:lnTo>
                <a:lnTo>
                  <a:pt x="7027417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51291" y="3898683"/>
            <a:ext cx="69062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7.</a:t>
            </a:r>
            <a:r>
              <a:rPr sz="20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Interactive</a:t>
            </a:r>
            <a:r>
              <a:rPr sz="20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Docs</a:t>
            </a:r>
            <a:r>
              <a:rPr sz="20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Turn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report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into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interactive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Shiny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document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45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steps</a:t>
            </a:r>
            <a:endParaRPr sz="14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23525" y="1063624"/>
            <a:ext cx="3181350" cy="1466850"/>
            <a:chOff x="10423525" y="1063624"/>
            <a:chExt cx="3181350" cy="146685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6699" y="1066799"/>
              <a:ext cx="3175000" cy="14605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426700" y="1066799"/>
              <a:ext cx="3175000" cy="1460500"/>
            </a:xfrm>
            <a:custGeom>
              <a:avLst/>
              <a:gdLst/>
              <a:ahLst/>
              <a:cxnLst/>
              <a:rect l="l" t="t" r="r" b="b"/>
              <a:pathLst>
                <a:path w="3175000" h="1460500">
                  <a:moveTo>
                    <a:pt x="0" y="0"/>
                  </a:moveTo>
                  <a:lnTo>
                    <a:pt x="3174999" y="0"/>
                  </a:lnTo>
                  <a:lnTo>
                    <a:pt x="3174999" y="1460500"/>
                  </a:lnTo>
                  <a:lnTo>
                    <a:pt x="0" y="1460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838147" y="1147105"/>
              <a:ext cx="875030" cy="419100"/>
            </a:xfrm>
            <a:custGeom>
              <a:avLst/>
              <a:gdLst/>
              <a:ahLst/>
              <a:cxnLst/>
              <a:rect l="l" t="t" r="r" b="b"/>
              <a:pathLst>
                <a:path w="875029" h="419100">
                  <a:moveTo>
                    <a:pt x="746426" y="61101"/>
                  </a:moveTo>
                  <a:lnTo>
                    <a:pt x="792530" y="87112"/>
                  </a:lnTo>
                  <a:lnTo>
                    <a:pt x="828389" y="115568"/>
                  </a:lnTo>
                  <a:lnTo>
                    <a:pt x="854002" y="145857"/>
                  </a:lnTo>
                  <a:lnTo>
                    <a:pt x="874493" y="209489"/>
                  </a:lnTo>
                  <a:lnTo>
                    <a:pt x="869370" y="241611"/>
                  </a:lnTo>
                  <a:lnTo>
                    <a:pt x="828389" y="303411"/>
                  </a:lnTo>
                  <a:lnTo>
                    <a:pt x="792530" y="331867"/>
                  </a:lnTo>
                  <a:lnTo>
                    <a:pt x="746426" y="357878"/>
                  </a:lnTo>
                  <a:lnTo>
                    <a:pt x="705234" y="375336"/>
                  </a:lnTo>
                  <a:lnTo>
                    <a:pt x="660855" y="389884"/>
                  </a:lnTo>
                  <a:lnTo>
                    <a:pt x="613869" y="401522"/>
                  </a:lnTo>
                  <a:lnTo>
                    <a:pt x="564854" y="410251"/>
                  </a:lnTo>
                  <a:lnTo>
                    <a:pt x="514390" y="416070"/>
                  </a:lnTo>
                  <a:lnTo>
                    <a:pt x="463057" y="418979"/>
                  </a:lnTo>
                  <a:lnTo>
                    <a:pt x="411435" y="418979"/>
                  </a:lnTo>
                  <a:lnTo>
                    <a:pt x="360102" y="416070"/>
                  </a:lnTo>
                  <a:lnTo>
                    <a:pt x="309639" y="410251"/>
                  </a:lnTo>
                  <a:lnTo>
                    <a:pt x="260624" y="401522"/>
                  </a:lnTo>
                  <a:lnTo>
                    <a:pt x="213637" y="389884"/>
                  </a:lnTo>
                  <a:lnTo>
                    <a:pt x="169258" y="375336"/>
                  </a:lnTo>
                  <a:lnTo>
                    <a:pt x="128066" y="357878"/>
                  </a:lnTo>
                  <a:lnTo>
                    <a:pt x="81962" y="331867"/>
                  </a:lnTo>
                  <a:lnTo>
                    <a:pt x="46103" y="303411"/>
                  </a:lnTo>
                  <a:lnTo>
                    <a:pt x="20490" y="273122"/>
                  </a:lnTo>
                  <a:lnTo>
                    <a:pt x="0" y="209489"/>
                  </a:lnTo>
                  <a:lnTo>
                    <a:pt x="5122" y="177368"/>
                  </a:lnTo>
                  <a:lnTo>
                    <a:pt x="46103" y="115568"/>
                  </a:lnTo>
                  <a:lnTo>
                    <a:pt x="81962" y="87112"/>
                  </a:lnTo>
                  <a:lnTo>
                    <a:pt x="128066" y="61101"/>
                  </a:lnTo>
                  <a:lnTo>
                    <a:pt x="169258" y="43643"/>
                  </a:lnTo>
                  <a:lnTo>
                    <a:pt x="213637" y="29095"/>
                  </a:lnTo>
                  <a:lnTo>
                    <a:pt x="260624" y="17457"/>
                  </a:lnTo>
                  <a:lnTo>
                    <a:pt x="309639" y="8728"/>
                  </a:lnTo>
                  <a:lnTo>
                    <a:pt x="360102" y="2909"/>
                  </a:lnTo>
                  <a:lnTo>
                    <a:pt x="411435" y="0"/>
                  </a:lnTo>
                  <a:lnTo>
                    <a:pt x="463057" y="0"/>
                  </a:lnTo>
                  <a:lnTo>
                    <a:pt x="514390" y="2909"/>
                  </a:lnTo>
                  <a:lnTo>
                    <a:pt x="564854" y="8728"/>
                  </a:lnTo>
                  <a:lnTo>
                    <a:pt x="613869" y="17457"/>
                  </a:lnTo>
                  <a:lnTo>
                    <a:pt x="660855" y="29095"/>
                  </a:lnTo>
                  <a:lnTo>
                    <a:pt x="705234" y="43643"/>
                  </a:lnTo>
                  <a:lnTo>
                    <a:pt x="746426" y="61101"/>
                  </a:lnTo>
                  <a:close/>
                </a:path>
              </a:pathLst>
            </a:custGeom>
            <a:ln w="508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698615" y="928370"/>
            <a:ext cx="3672840" cy="1529715"/>
          </a:xfrm>
          <a:prstGeom prst="rect">
            <a:avLst/>
          </a:prstGeom>
        </p:spPr>
        <p:txBody>
          <a:bodyPr vert="horz" wrap="square" lIns="0" tIns="1320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dirty="0">
                <a:latin typeface="Trebuchet MS" panose="020B0603020202020204"/>
                <a:cs typeface="Trebuchet MS" panose="020B0603020202020204"/>
              </a:rPr>
              <a:t>Выполните рендеринг отчета одним из двух способов </a:t>
            </a:r>
            <a:endParaRPr sz="14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ru-RU" sz="1200" dirty="0">
                <a:latin typeface="Trebuchet MS" panose="020B0603020202020204"/>
                <a:cs typeface="Trebuchet MS" panose="020B0603020202020204"/>
              </a:rPr>
              <a:t>1.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Запустите rmarkdown::render("&lt;путь к файлу&gt;") 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ru-RU" sz="1200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Нажмите кнопку knit HTML в верхней части панели скриптов RStudio 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b="1" dirty="0">
                <a:latin typeface="Trebuchet MS" panose="020B0603020202020204"/>
                <a:cs typeface="Trebuchet MS" panose="020B0603020202020204"/>
              </a:rPr>
              <a:t>При рендеринге R будет</a:t>
            </a:r>
            <a:endParaRPr sz="1200" b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4340" y="2615565"/>
            <a:ext cx="6893560" cy="9867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ru-RU" sz="1400" spc="-70" dirty="0">
                <a:latin typeface="Trebuchet MS" panose="020B0603020202020204"/>
                <a:cs typeface="Trebuchet MS" panose="020B0603020202020204"/>
              </a:rPr>
              <a:t>Последовательно выполнять чанки и вставлять их результаты в финальный документ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ru-RU" sz="1400" spc="-25" dirty="0">
                <a:latin typeface="Trebuchet MS" panose="020B0603020202020204"/>
                <a:cs typeface="Trebuchet MS" panose="020B0603020202020204"/>
              </a:rPr>
              <a:t>создавать новую версию финального документа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ru-RU" sz="1400">
                <a:latin typeface="Trebuchet MS" panose="020B0603020202020204"/>
                <a:cs typeface="Trebuchet MS" panose="020B0603020202020204"/>
              </a:rPr>
              <a:t>открывать превью финального документа в окне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240665" algn="l"/>
                <a:tab pos="241300" algn="l"/>
              </a:tabLst>
            </a:pPr>
            <a:r>
              <a:rPr lang="ru-RU" sz="1400" spc="-30" dirty="0">
                <a:latin typeface="Trebuchet MS" panose="020B0603020202020204"/>
                <a:cs typeface="Trebuchet MS" panose="020B0603020202020204"/>
              </a:rPr>
              <a:t>сохранять финальный документ в вашей рабочей директории</a:t>
            </a:r>
            <a:endParaRPr lang="ru-RU"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2390" y="7797998"/>
            <a:ext cx="6679565" cy="427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575"/>
              </a:lnSpc>
              <a:spcBef>
                <a:spcPts val="110"/>
              </a:spcBef>
            </a:pPr>
            <a:r>
              <a:rPr sz="1350" b="1" spc="5" dirty="0">
                <a:latin typeface="Yu Gothic UI Semibold" panose="020B0700000000000000" charset="-128"/>
                <a:cs typeface="Yu Gothic UI Semibold" panose="020B0700000000000000" charset="-128"/>
              </a:rPr>
              <a:t>*</a:t>
            </a:r>
            <a:r>
              <a:rPr sz="1350" b="1" spc="-9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i="1" spc="-190" dirty="0">
                <a:latin typeface="Verdana" panose="020B0604030504040204"/>
                <a:cs typeface="Verdana" panose="020B0604030504040204"/>
              </a:rPr>
              <a:t>Note: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65" dirty="0">
                <a:latin typeface="Verdana" panose="020B0604030504040204"/>
                <a:cs typeface="Verdana" panose="020B0604030504040204"/>
              </a:rPr>
              <a:t>your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5" dirty="0">
                <a:latin typeface="Verdana" panose="020B0604030504040204"/>
                <a:cs typeface="Verdana" panose="020B0604030504040204"/>
              </a:rPr>
              <a:t>report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90" dirty="0">
                <a:latin typeface="Verdana" panose="020B0604030504040204"/>
                <a:cs typeface="Verdana" panose="020B0604030504040204"/>
              </a:rPr>
              <a:t>will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5" dirty="0">
                <a:latin typeface="Verdana" panose="020B0604030504040204"/>
                <a:cs typeface="Verdana" panose="020B0604030504040204"/>
              </a:rPr>
              <a:t>be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95" dirty="0">
                <a:latin typeface="Verdana" panose="020B0604030504040204"/>
                <a:cs typeface="Verdana" panose="020B0604030504040204"/>
              </a:rPr>
              <a:t>a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80" dirty="0">
                <a:latin typeface="Verdana" panose="020B0604030504040204"/>
                <a:cs typeface="Verdana" panose="020B0604030504040204"/>
              </a:rPr>
              <a:t>Shiny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5" dirty="0">
                <a:latin typeface="Verdana" panose="020B0604030504040204"/>
                <a:cs typeface="Verdana" panose="020B0604030504040204"/>
              </a:rPr>
              <a:t>app,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5" dirty="0">
                <a:latin typeface="Verdana" panose="020B0604030504040204"/>
                <a:cs typeface="Verdana" panose="020B0604030504040204"/>
              </a:rPr>
              <a:t>which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70" dirty="0">
                <a:latin typeface="Verdana" panose="020B0604030504040204"/>
                <a:cs typeface="Verdana" panose="020B0604030504040204"/>
              </a:rPr>
              <a:t>means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75" dirty="0">
                <a:latin typeface="Verdana" panose="020B0604030504040204"/>
                <a:cs typeface="Verdana" panose="020B0604030504040204"/>
              </a:rPr>
              <a:t>you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75" dirty="0">
                <a:latin typeface="Verdana" panose="020B0604030504040204"/>
                <a:cs typeface="Verdana" panose="020B0604030504040204"/>
              </a:rPr>
              <a:t>must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50" dirty="0">
                <a:latin typeface="Verdana" panose="020B0604030504040204"/>
                <a:cs typeface="Verdana" panose="020B0604030504040204"/>
              </a:rPr>
              <a:t>choose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30" dirty="0">
                <a:latin typeface="Verdana" panose="020B0604030504040204"/>
                <a:cs typeface="Verdana" panose="020B0604030504040204"/>
              </a:rPr>
              <a:t>an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50" dirty="0">
                <a:latin typeface="Verdana" panose="020B0604030504040204"/>
                <a:cs typeface="Verdana" panose="020B0604030504040204"/>
              </a:rPr>
              <a:t>html</a:t>
            </a:r>
            <a:r>
              <a:rPr sz="1350" i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0" dirty="0">
                <a:latin typeface="Verdana" panose="020B0604030504040204"/>
                <a:cs typeface="Verdana" panose="020B0604030504040204"/>
              </a:rPr>
              <a:t>output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55" dirty="0">
                <a:latin typeface="Verdana" panose="020B0604030504040204"/>
                <a:cs typeface="Verdana" panose="020B0604030504040204"/>
              </a:rPr>
              <a:t>format,</a:t>
            </a:r>
            <a:r>
              <a:rPr sz="1350" i="1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25" dirty="0">
                <a:latin typeface="Verdana" panose="020B0604030504040204"/>
                <a:cs typeface="Verdana" panose="020B0604030504040204"/>
              </a:rPr>
              <a:t>like</a:t>
            </a:r>
            <a:endParaRPr sz="1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575"/>
              </a:lnSpc>
            </a:pPr>
            <a:r>
              <a:rPr sz="1350" b="1" i="1" spc="-225" dirty="0">
                <a:latin typeface="Verdana" panose="020B0604030504040204"/>
                <a:cs typeface="Verdana" panose="020B0604030504040204"/>
              </a:rPr>
              <a:t>html_document</a:t>
            </a:r>
            <a:r>
              <a:rPr sz="1350" b="1" i="1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70" dirty="0">
                <a:latin typeface="Verdana" panose="020B0604030504040204"/>
                <a:cs typeface="Verdana" panose="020B0604030504040204"/>
              </a:rPr>
              <a:t>(for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30" dirty="0">
                <a:latin typeface="Verdana" panose="020B0604030504040204"/>
                <a:cs typeface="Verdana" panose="020B0604030504040204"/>
              </a:rPr>
              <a:t>an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0" dirty="0">
                <a:latin typeface="Verdana" panose="020B0604030504040204"/>
                <a:cs typeface="Verdana" panose="020B0604030504040204"/>
              </a:rPr>
              <a:t>interactive</a:t>
            </a:r>
            <a:r>
              <a:rPr sz="1350" i="1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60" dirty="0">
                <a:latin typeface="Verdana" panose="020B0604030504040204"/>
                <a:cs typeface="Verdana" panose="020B0604030504040204"/>
              </a:rPr>
              <a:t>report)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0" dirty="0">
                <a:latin typeface="Verdana" panose="020B0604030504040204"/>
                <a:cs typeface="Verdana" panose="020B0604030504040204"/>
              </a:rPr>
              <a:t>or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b="1" i="1" spc="-200" dirty="0">
                <a:latin typeface="Verdana" panose="020B0604030504040204"/>
                <a:cs typeface="Verdana" panose="020B0604030504040204"/>
              </a:rPr>
              <a:t>ioslides_presentation</a:t>
            </a:r>
            <a:r>
              <a:rPr sz="1350" b="1" i="1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70" dirty="0">
                <a:latin typeface="Verdana" panose="020B0604030504040204"/>
                <a:cs typeface="Verdana" panose="020B0604030504040204"/>
              </a:rPr>
              <a:t>(for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30" dirty="0">
                <a:latin typeface="Verdana" panose="020B0604030504040204"/>
                <a:cs typeface="Verdana" panose="020B0604030504040204"/>
              </a:rPr>
              <a:t>an</a:t>
            </a:r>
            <a:r>
              <a:rPr sz="135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40" dirty="0">
                <a:latin typeface="Verdana" panose="020B0604030504040204"/>
                <a:cs typeface="Verdana" panose="020B0604030504040204"/>
              </a:rPr>
              <a:t>interactive</a:t>
            </a:r>
            <a:r>
              <a:rPr sz="1350" i="1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1350" i="1" spc="-155" dirty="0">
                <a:latin typeface="Verdana" panose="020B0604030504040204"/>
                <a:cs typeface="Verdana" panose="020B0604030504040204"/>
              </a:rPr>
              <a:t>slideshow).</a:t>
            </a:r>
            <a:endParaRPr sz="1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5737" y="4536737"/>
            <a:ext cx="1423670" cy="42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sz="1350" spc="-20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b="1" spc="-10" dirty="0">
                <a:latin typeface="Yu Gothic UI Semibold" panose="020B0700000000000000" charset="-128"/>
                <a:cs typeface="Yu Gothic UI Semibold" panose="020B0700000000000000" charset="-128"/>
              </a:rPr>
              <a:t>runtime:</a:t>
            </a:r>
            <a:r>
              <a:rPr sz="1350" b="1" spc="-9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b="1" spc="-15" dirty="0">
                <a:latin typeface="Yu Gothic UI Semibold" panose="020B0700000000000000" charset="-128"/>
                <a:cs typeface="Yu Gothic UI Semibold" panose="020B0700000000000000" charset="-128"/>
              </a:rPr>
              <a:t>shiny</a:t>
            </a:r>
            <a:endParaRPr sz="1350">
              <a:latin typeface="Yu Gothic UI Semibold" panose="020B0700000000000000" charset="-128"/>
              <a:cs typeface="Yu Gothic UI Semibold" panose="020B0700000000000000" charset="-128"/>
            </a:endParaRPr>
          </a:p>
          <a:p>
            <a:pPr marL="12700">
              <a:lnSpc>
                <a:spcPts val="1575"/>
              </a:lnSpc>
            </a:pPr>
            <a:r>
              <a:rPr sz="135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35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4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AML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35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350" spc="-35" dirty="0">
                <a:latin typeface="Trebuchet MS" panose="020B0603020202020204"/>
                <a:cs typeface="Trebuchet MS" panose="020B0603020202020204"/>
              </a:rPr>
              <a:t>ader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53599" y="4540951"/>
            <a:ext cx="2496185" cy="8153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230"/>
              </a:spcBef>
            </a:pPr>
            <a:r>
              <a:rPr sz="1350" spc="-1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8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ode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0" dirty="0">
                <a:latin typeface="Trebuchet MS" panose="020B0603020202020204"/>
                <a:cs typeface="Trebuchet MS" panose="020B0603020202020204"/>
              </a:rPr>
              <a:t>chunks,</a:t>
            </a:r>
            <a:r>
              <a:rPr sz="1350" spc="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5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latin typeface="Trebuchet MS" panose="020B0603020202020204"/>
                <a:cs typeface="Trebuchet MS" panose="020B0603020202020204"/>
              </a:rPr>
              <a:t>Shiny  </a:t>
            </a:r>
            <a:r>
              <a:rPr sz="1350" b="1" spc="-25" dirty="0">
                <a:latin typeface="Yu Gothic UI Semibold" panose="020B0700000000000000" charset="-128"/>
                <a:cs typeface="Yu Gothic UI Semibold" panose="020B0700000000000000" charset="-128"/>
              </a:rPr>
              <a:t>input</a:t>
            </a:r>
            <a:r>
              <a:rPr sz="135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spc="-1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unctions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35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latin typeface="Trebuchet MS" panose="020B0603020202020204"/>
                <a:cs typeface="Trebuchet MS" panose="020B0603020202020204"/>
              </a:rPr>
              <a:t>embed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wid</a:t>
            </a:r>
            <a:r>
              <a:rPr sz="1350" spc="-4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35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350" spc="-65" dirty="0">
                <a:latin typeface="Trebuchet MS" panose="020B0603020202020204"/>
                <a:cs typeface="Trebuchet MS" panose="020B0603020202020204"/>
              </a:rPr>
              <a:t>ts.  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latin typeface="Trebuchet MS" panose="020B0603020202020204"/>
                <a:cs typeface="Trebuchet MS" panose="020B0603020202020204"/>
              </a:rPr>
              <a:t>Shiny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b="1" spc="-10" dirty="0">
                <a:latin typeface="Yu Gothic UI Semibold" panose="020B0700000000000000" charset="-128"/>
                <a:cs typeface="Yu Gothic UI Semibold" panose="020B0700000000000000" charset="-128"/>
              </a:rPr>
              <a:t>r</a:t>
            </a:r>
            <a:r>
              <a:rPr sz="1350" b="1" spc="-30" dirty="0">
                <a:latin typeface="Yu Gothic UI Semibold" panose="020B0700000000000000" charset="-128"/>
                <a:cs typeface="Yu Gothic UI Semibold" panose="020B0700000000000000" charset="-128"/>
              </a:rPr>
              <a:t>ender</a:t>
            </a:r>
            <a:r>
              <a:rPr sz="1350" b="1" spc="-100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spc="-1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unctions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350" spc="5" dirty="0">
                <a:latin typeface="Trebuchet MS" panose="020B0603020202020204"/>
                <a:cs typeface="Trebuchet MS" panose="020B0603020202020204"/>
              </a:rPr>
              <a:t>o  </a:t>
            </a:r>
            <a:r>
              <a:rPr sz="1350" spc="-25" dirty="0">
                <a:latin typeface="Trebuchet MS" panose="020B0603020202020204"/>
                <a:cs typeface="Trebuchet MS" panose="020B0603020202020204"/>
              </a:rPr>
              <a:t>embed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35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350" spc="-45" dirty="0">
                <a:latin typeface="Trebuchet MS" panose="020B0603020202020204"/>
                <a:cs typeface="Trebuchet MS" panose="020B0603020202020204"/>
              </a:rPr>
              <a:t>acti</a:t>
            </a:r>
            <a:r>
              <a:rPr sz="1350" spc="-6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350" spc="-6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latin typeface="Trebuchet MS" panose="020B0603020202020204"/>
                <a:cs typeface="Trebuchet MS" panose="020B0603020202020204"/>
              </a:rPr>
              <a:t>output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26607" y="4551817"/>
            <a:ext cx="1490345" cy="8153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230"/>
              </a:spcBef>
            </a:pPr>
            <a:r>
              <a:rPr sz="1350" spc="-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350" spc="-35" dirty="0">
                <a:latin typeface="Trebuchet MS" panose="020B0603020202020204"/>
                <a:cs typeface="Trebuchet MS" panose="020B0603020202020204"/>
              </a:rPr>
              <a:t>ender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latin typeface="Trebuchet MS" panose="020B0603020202020204"/>
                <a:cs typeface="Trebuchet MS" panose="020B0603020202020204"/>
              </a:rPr>
              <a:t>with  </a:t>
            </a:r>
            <a:r>
              <a:rPr sz="1350" b="1" spc="-15" dirty="0">
                <a:latin typeface="Yu Gothic UI Semibold" panose="020B0700000000000000" charset="-128"/>
                <a:cs typeface="Yu Gothic UI Semibold" panose="020B0700000000000000" charset="-128"/>
              </a:rPr>
              <a:t>rmarkdown::run</a:t>
            </a:r>
            <a:r>
              <a:rPr sz="1350" b="1" spc="13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spc="-25" dirty="0">
                <a:latin typeface="Trebuchet MS" panose="020B0603020202020204"/>
                <a:cs typeface="Trebuchet MS" panose="020B0603020202020204"/>
              </a:rPr>
              <a:t>or </a:t>
            </a:r>
            <a:r>
              <a:rPr sz="1350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45" dirty="0">
                <a:latin typeface="Trebuchet MS" panose="020B0603020202020204"/>
                <a:cs typeface="Trebuchet MS" panose="020B0603020202020204"/>
              </a:rPr>
              <a:t>click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b="1" spc="-30" dirty="0">
                <a:latin typeface="Yu Gothic UI Semibold" panose="020B0700000000000000" charset="-128"/>
                <a:cs typeface="Yu Gothic UI Semibold" panose="020B0700000000000000" charset="-128"/>
              </a:rPr>
              <a:t>Run</a:t>
            </a:r>
            <a:r>
              <a:rPr sz="1350" b="1" spc="-95" dirty="0">
                <a:latin typeface="Yu Gothic UI Semibold" panose="020B0700000000000000" charset="-128"/>
                <a:cs typeface="Yu Gothic UI Semibold" panose="020B0700000000000000" charset="-128"/>
              </a:rPr>
              <a:t> </a:t>
            </a:r>
            <a:r>
              <a:rPr sz="1350" b="1" spc="-40" dirty="0">
                <a:latin typeface="Yu Gothic UI Semibold" panose="020B0700000000000000" charset="-128"/>
                <a:cs typeface="Yu Gothic UI Semibold" panose="020B0700000000000000" charset="-128"/>
              </a:rPr>
              <a:t>Document  </a:t>
            </a:r>
            <a:r>
              <a:rPr sz="1350" spc="-2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35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350" spc="-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35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350" spc="-10" dirty="0">
                <a:latin typeface="Trebuchet MS" panose="020B0603020202020204"/>
                <a:cs typeface="Trebuchet MS" panose="020B0603020202020204"/>
              </a:rPr>
              <a:t>udio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31000" y="5422900"/>
            <a:ext cx="1587500" cy="2209800"/>
            <a:chOff x="6731000" y="5422900"/>
            <a:chExt cx="1587500" cy="2209800"/>
          </a:xfrm>
        </p:grpSpPr>
        <p:sp>
          <p:nvSpPr>
            <p:cNvPr id="42" name="object 42"/>
            <p:cNvSpPr/>
            <p:nvPr/>
          </p:nvSpPr>
          <p:spPr>
            <a:xfrm>
              <a:off x="6737349" y="5429250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800" y="0"/>
                  </a:lnTo>
                  <a:lnTo>
                    <a:pt x="1574800" y="2197100"/>
                  </a:lnTo>
                  <a:lnTo>
                    <a:pt x="0" y="2197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37350" y="5429250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799" y="0"/>
                  </a:lnTo>
                  <a:lnTo>
                    <a:pt x="1574799" y="2197099"/>
                  </a:lnTo>
                  <a:lnTo>
                    <a:pt x="0" y="21970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846370" y="5484309"/>
            <a:ext cx="13100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900"/>
              </a:lnSpc>
              <a:spcBef>
                <a:spcPts val="5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title: "Line graph" </a:t>
            </a:r>
            <a:r>
              <a:rPr sz="800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output:</a:t>
            </a:r>
            <a:r>
              <a:rPr sz="800" spc="-7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html_document </a:t>
            </a:r>
            <a:r>
              <a:rPr sz="800" spc="-47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runtime:</a:t>
            </a:r>
            <a:r>
              <a:rPr sz="800" b="1" spc="-1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shiny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880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116051" y="5407333"/>
            <a:ext cx="2691765" cy="2225675"/>
            <a:chOff x="8116051" y="5407333"/>
            <a:chExt cx="2691765" cy="2225675"/>
          </a:xfrm>
        </p:grpSpPr>
        <p:sp>
          <p:nvSpPr>
            <p:cNvPr id="46" name="object 46"/>
            <p:cNvSpPr/>
            <p:nvPr/>
          </p:nvSpPr>
          <p:spPr>
            <a:xfrm>
              <a:off x="9226550" y="5429249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800" y="0"/>
                  </a:lnTo>
                  <a:lnTo>
                    <a:pt x="1574800" y="2197100"/>
                  </a:lnTo>
                  <a:lnTo>
                    <a:pt x="0" y="2197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226550" y="5429250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799" y="0"/>
                  </a:lnTo>
                  <a:lnTo>
                    <a:pt x="1574799" y="2197099"/>
                  </a:lnTo>
                  <a:lnTo>
                    <a:pt x="0" y="21970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53400" y="5410199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5100" y="0"/>
                  </a:lnTo>
                  <a:lnTo>
                    <a:pt x="1651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153400" y="5410199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5100" y="0"/>
                  </a:lnTo>
                  <a:lnTo>
                    <a:pt x="1651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6051" y="5407333"/>
              <a:ext cx="235767" cy="2357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59750" y="5435599"/>
              <a:ext cx="139065" cy="133350"/>
            </a:xfrm>
            <a:custGeom>
              <a:avLst/>
              <a:gdLst/>
              <a:ahLst/>
              <a:cxnLst/>
              <a:rect l="l" t="t" r="r" b="b"/>
              <a:pathLst>
                <a:path w="139065" h="133350">
                  <a:moveTo>
                    <a:pt x="0" y="0"/>
                  </a:moveTo>
                  <a:lnTo>
                    <a:pt x="0" y="133350"/>
                  </a:lnTo>
                  <a:lnTo>
                    <a:pt x="138638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159750" y="5435599"/>
              <a:ext cx="139065" cy="133350"/>
            </a:xfrm>
            <a:custGeom>
              <a:avLst/>
              <a:gdLst/>
              <a:ahLst/>
              <a:cxnLst/>
              <a:rect l="l" t="t" r="r" b="b"/>
              <a:pathLst>
                <a:path w="139065" h="133350">
                  <a:moveTo>
                    <a:pt x="0" y="0"/>
                  </a:moveTo>
                  <a:lnTo>
                    <a:pt x="0" y="133350"/>
                  </a:lnTo>
                  <a:lnTo>
                    <a:pt x="138638" y="13335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258300" y="5410200"/>
            <a:ext cx="1543050" cy="889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87630">
              <a:lnSpc>
                <a:spcPts val="930"/>
              </a:lnSpc>
              <a:spcBef>
                <a:spcPts val="68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87630" marR="162560">
              <a:lnSpc>
                <a:spcPts val="900"/>
              </a:lnSpc>
              <a:spcBef>
                <a:spcPts val="5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title: "Line graph" </a:t>
            </a:r>
            <a:r>
              <a:rPr sz="800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output:</a:t>
            </a:r>
            <a:r>
              <a:rPr sz="800" spc="-7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html_document </a:t>
            </a:r>
            <a:r>
              <a:rPr sz="800" spc="-47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runtime:</a:t>
            </a:r>
            <a:r>
              <a:rPr sz="800" spc="-1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shiny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87630">
              <a:lnSpc>
                <a:spcPts val="880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---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Courier New" panose="02070309020205020404"/>
              <a:cs typeface="Courier New" panose="02070309020205020404"/>
            </a:endParaRPr>
          </a:p>
          <a:p>
            <a:pPr marL="87630">
              <a:lnSpc>
                <a:spcPts val="915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Choose</a:t>
            </a:r>
            <a:r>
              <a:rPr sz="800" spc="-2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time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series: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58300" y="6299200"/>
            <a:ext cx="1498600" cy="457200"/>
          </a:xfrm>
          <a:prstGeom prst="rect">
            <a:avLst/>
          </a:prstGeom>
          <a:solidFill>
            <a:srgbClr val="773F9B">
              <a:alpha val="13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915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</a:t>
            </a:r>
            <a:r>
              <a:rPr sz="800" spc="-2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echo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FALSE}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87630">
              <a:lnSpc>
                <a:spcPts val="90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selectInput("data",</a:t>
            </a:r>
            <a:r>
              <a:rPr sz="800" b="1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"",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ts val="90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c("co2",</a:t>
            </a:r>
            <a:r>
              <a:rPr sz="800" b="1" spc="-5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"lh"))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87630">
              <a:lnSpc>
                <a:spcPts val="885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8300" y="6756400"/>
            <a:ext cx="1543050" cy="1143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900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See</a:t>
            </a:r>
            <a:r>
              <a:rPr sz="800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800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plot: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33599" y="6855909"/>
            <a:ext cx="13716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</a:t>
            </a:r>
            <a:r>
              <a:rPr sz="800" spc="-2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echo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800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FALSE}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90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renderPlot({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34620" marR="5080">
              <a:lnSpc>
                <a:spcPts val="900"/>
              </a:lnSpc>
              <a:spcBef>
                <a:spcPts val="50"/>
              </a:spcBef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800" b="1" spc="-4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&lt;-</a:t>
            </a:r>
            <a:r>
              <a:rPr sz="800" b="1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get(input$data) </a:t>
            </a:r>
            <a:r>
              <a:rPr sz="800" b="1" spc="-46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plot(d)</a:t>
            </a:r>
            <a:endParaRPr sz="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880"/>
              </a:lnSpc>
            </a:pPr>
            <a:r>
              <a:rPr sz="8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58300" y="7493000"/>
            <a:ext cx="1543050" cy="133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545"/>
              </a:lnSpc>
            </a:pPr>
            <a:r>
              <a:rPr sz="80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079842" y="5346699"/>
            <a:ext cx="5401208" cy="2292351"/>
            <a:chOff x="8079842" y="5346699"/>
            <a:chExt cx="5401208" cy="2292351"/>
          </a:xfrm>
        </p:grpSpPr>
        <p:sp>
          <p:nvSpPr>
            <p:cNvPr id="59" name="object 59"/>
            <p:cNvSpPr/>
            <p:nvPr/>
          </p:nvSpPr>
          <p:spPr>
            <a:xfrm>
              <a:off x="10642600" y="5410200"/>
              <a:ext cx="152400" cy="165100"/>
            </a:xfrm>
            <a:custGeom>
              <a:avLst/>
              <a:gdLst/>
              <a:ahLst/>
              <a:cxnLst/>
              <a:rect l="l" t="t" r="r" b="b"/>
              <a:pathLst>
                <a:path w="152400" h="165100">
                  <a:moveTo>
                    <a:pt x="0" y="0"/>
                  </a:moveTo>
                  <a:lnTo>
                    <a:pt x="152400" y="0"/>
                  </a:lnTo>
                  <a:lnTo>
                    <a:pt x="1524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642600" y="5410200"/>
              <a:ext cx="152400" cy="165100"/>
            </a:xfrm>
            <a:custGeom>
              <a:avLst/>
              <a:gdLst/>
              <a:ahLst/>
              <a:cxnLst/>
              <a:rect l="l" t="t" r="r" b="b"/>
              <a:pathLst>
                <a:path w="152400" h="165100">
                  <a:moveTo>
                    <a:pt x="0" y="0"/>
                  </a:moveTo>
                  <a:lnTo>
                    <a:pt x="152400" y="0"/>
                  </a:lnTo>
                  <a:lnTo>
                    <a:pt x="1524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3281" y="5407333"/>
              <a:ext cx="235767" cy="23576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648950" y="5435600"/>
              <a:ext cx="137160" cy="133350"/>
            </a:xfrm>
            <a:custGeom>
              <a:avLst/>
              <a:gdLst/>
              <a:ahLst/>
              <a:cxnLst/>
              <a:rect l="l" t="t" r="r" b="b"/>
              <a:pathLst>
                <a:path w="137159" h="133350">
                  <a:moveTo>
                    <a:pt x="0" y="0"/>
                  </a:moveTo>
                  <a:lnTo>
                    <a:pt x="0" y="133350"/>
                  </a:lnTo>
                  <a:lnTo>
                    <a:pt x="136668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648949" y="5435599"/>
              <a:ext cx="137160" cy="133350"/>
            </a:xfrm>
            <a:custGeom>
              <a:avLst/>
              <a:gdLst/>
              <a:ahLst/>
              <a:cxnLst/>
              <a:rect l="l" t="t" r="r" b="b"/>
              <a:pathLst>
                <a:path w="137159" h="133350">
                  <a:moveTo>
                    <a:pt x="0" y="0"/>
                  </a:moveTo>
                  <a:lnTo>
                    <a:pt x="0" y="133350"/>
                  </a:lnTo>
                  <a:lnTo>
                    <a:pt x="136668" y="133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258300" y="6921500"/>
              <a:ext cx="1498600" cy="622300"/>
            </a:xfrm>
            <a:custGeom>
              <a:avLst/>
              <a:gdLst/>
              <a:ahLst/>
              <a:cxnLst/>
              <a:rect l="l" t="t" r="r" b="b"/>
              <a:pathLst>
                <a:path w="1498600" h="622300">
                  <a:moveTo>
                    <a:pt x="0" y="0"/>
                  </a:moveTo>
                  <a:lnTo>
                    <a:pt x="1498600" y="0"/>
                  </a:lnTo>
                  <a:lnTo>
                    <a:pt x="1498600" y="6223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56600" y="6280522"/>
              <a:ext cx="681990" cy="478155"/>
            </a:xfrm>
            <a:custGeom>
              <a:avLst/>
              <a:gdLst/>
              <a:ahLst/>
              <a:cxnLst/>
              <a:rect l="l" t="t" r="r" b="b"/>
              <a:pathLst>
                <a:path w="681990" h="478154">
                  <a:moveTo>
                    <a:pt x="355600" y="0"/>
                  </a:moveTo>
                  <a:lnTo>
                    <a:pt x="355600" y="158377"/>
                  </a:lnTo>
                  <a:lnTo>
                    <a:pt x="0" y="158377"/>
                  </a:lnTo>
                  <a:lnTo>
                    <a:pt x="0" y="323477"/>
                  </a:lnTo>
                  <a:lnTo>
                    <a:pt x="355600" y="323477"/>
                  </a:lnTo>
                  <a:lnTo>
                    <a:pt x="355600" y="478099"/>
                  </a:lnTo>
                  <a:lnTo>
                    <a:pt x="681672" y="239049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1906250" y="5441950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800" y="0"/>
                  </a:lnTo>
                  <a:lnTo>
                    <a:pt x="1574800" y="2197100"/>
                  </a:lnTo>
                  <a:lnTo>
                    <a:pt x="0" y="2197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906250" y="5441950"/>
              <a:ext cx="1574800" cy="2197100"/>
            </a:xfrm>
            <a:custGeom>
              <a:avLst/>
              <a:gdLst/>
              <a:ahLst/>
              <a:cxnLst/>
              <a:rect l="l" t="t" r="r" b="b"/>
              <a:pathLst>
                <a:path w="1574800" h="2197100">
                  <a:moveTo>
                    <a:pt x="0" y="0"/>
                  </a:moveTo>
                  <a:lnTo>
                    <a:pt x="1574799" y="0"/>
                  </a:lnTo>
                  <a:lnTo>
                    <a:pt x="1574799" y="2197099"/>
                  </a:lnTo>
                  <a:lnTo>
                    <a:pt x="0" y="21970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90400" y="5511800"/>
              <a:ext cx="1181100" cy="20955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1087100" y="6275356"/>
              <a:ext cx="677545" cy="478155"/>
            </a:xfrm>
            <a:custGeom>
              <a:avLst/>
              <a:gdLst/>
              <a:ahLst/>
              <a:cxnLst/>
              <a:rect l="l" t="t" r="r" b="b"/>
              <a:pathLst>
                <a:path w="677545" h="478154">
                  <a:moveTo>
                    <a:pt x="355600" y="0"/>
                  </a:moveTo>
                  <a:lnTo>
                    <a:pt x="355600" y="150842"/>
                  </a:lnTo>
                  <a:lnTo>
                    <a:pt x="0" y="150842"/>
                  </a:lnTo>
                  <a:lnTo>
                    <a:pt x="0" y="328642"/>
                  </a:lnTo>
                  <a:lnTo>
                    <a:pt x="355600" y="328642"/>
                  </a:lnTo>
                  <a:lnTo>
                    <a:pt x="355600" y="478099"/>
                  </a:lnTo>
                  <a:lnTo>
                    <a:pt x="677241" y="239049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79842" y="5346699"/>
              <a:ext cx="2816860" cy="317500"/>
            </a:xfrm>
            <a:custGeom>
              <a:avLst/>
              <a:gdLst/>
              <a:ahLst/>
              <a:cxnLst/>
              <a:rect l="l" t="t" r="r" b="b"/>
              <a:pathLst>
                <a:path w="2816859" h="317500">
                  <a:moveTo>
                    <a:pt x="314858" y="0"/>
                  </a:moveTo>
                  <a:lnTo>
                    <a:pt x="0" y="0"/>
                  </a:lnTo>
                  <a:lnTo>
                    <a:pt x="314858" y="317500"/>
                  </a:lnTo>
                  <a:lnTo>
                    <a:pt x="314858" y="0"/>
                  </a:lnTo>
                  <a:close/>
                </a:path>
                <a:path w="2816859" h="317500">
                  <a:moveTo>
                    <a:pt x="2816758" y="0"/>
                  </a:moveTo>
                  <a:lnTo>
                    <a:pt x="2495550" y="0"/>
                  </a:lnTo>
                  <a:lnTo>
                    <a:pt x="2816758" y="317500"/>
                  </a:lnTo>
                  <a:lnTo>
                    <a:pt x="2816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079842" y="5346699"/>
              <a:ext cx="2816860" cy="317500"/>
            </a:xfrm>
            <a:custGeom>
              <a:avLst/>
              <a:gdLst/>
              <a:ahLst/>
              <a:cxnLst/>
              <a:rect l="l" t="t" r="r" b="b"/>
              <a:pathLst>
                <a:path w="2816859" h="317500">
                  <a:moveTo>
                    <a:pt x="314858" y="0"/>
                  </a:moveTo>
                  <a:lnTo>
                    <a:pt x="0" y="0"/>
                  </a:lnTo>
                  <a:lnTo>
                    <a:pt x="314858" y="317500"/>
                  </a:lnTo>
                  <a:lnTo>
                    <a:pt x="314858" y="0"/>
                  </a:lnTo>
                  <a:close/>
                </a:path>
                <a:path w="2816859" h="317500">
                  <a:moveTo>
                    <a:pt x="2816758" y="0"/>
                  </a:moveTo>
                  <a:lnTo>
                    <a:pt x="2495550" y="0"/>
                  </a:lnTo>
                  <a:lnTo>
                    <a:pt x="2816758" y="317500"/>
                  </a:lnTo>
                  <a:lnTo>
                    <a:pt x="2816758" y="0"/>
                  </a:lnTo>
                  <a:close/>
                </a:path>
              </a:pathLst>
            </a:custGeom>
            <a:solidFill>
              <a:srgbClr val="773F9B">
                <a:alpha val="13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6666214" y="4449279"/>
            <a:ext cx="2223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170" algn="l"/>
              </a:tabLst>
            </a:pPr>
            <a:r>
              <a:rPr sz="3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759593" y="4449279"/>
            <a:ext cx="240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62442" y="7907976"/>
            <a:ext cx="2801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6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300" spc="-2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300" spc="-1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2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mo</a:t>
            </a:r>
            <a:r>
              <a:rPr sz="1300" spc="-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300" spc="-6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300" spc="-1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3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300" spc="-5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300" spc="-10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300" spc="-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ails</a:t>
            </a:r>
            <a:r>
              <a:rPr sz="1300" spc="-1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4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visit</a:t>
            </a:r>
            <a:r>
              <a:rPr sz="1300" spc="-7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u="sng" spc="-5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yihui.name/knit</a:t>
            </a:r>
            <a:r>
              <a:rPr sz="1400" u="sng" spc="-9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r</a:t>
            </a:r>
            <a:r>
              <a:rPr sz="1400" u="sng" spc="-245" dirty="0">
                <a:solidFill>
                  <a:srgbClr val="773F9B"/>
                </a:solidFill>
                <a:uFill>
                  <a:solidFill>
                    <a:srgbClr val="773F9B"/>
                  </a:solidFill>
                </a:uFill>
                <a:latin typeface="Trebuchet MS" panose="020B0603020202020204"/>
                <a:cs typeface="Trebuchet MS" panose="020B0603020202020204"/>
              </a:rPr>
              <a:t>/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39773" y="9047574"/>
            <a:ext cx="2514600" cy="13925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950" b="1" spc="-20" dirty="0">
                <a:latin typeface="Trebuchet MS" panose="020B0603020202020204"/>
                <a:cs typeface="Trebuchet MS" panose="020B0603020202020204"/>
              </a:rPr>
              <a:t>ShinyApps.io</a:t>
            </a:r>
            <a:endParaRPr sz="1950">
              <a:latin typeface="Trebuchet MS" panose="020B0603020202020204"/>
              <a:cs typeface="Trebuchet MS" panose="020B0603020202020204"/>
            </a:endParaRPr>
          </a:p>
          <a:p>
            <a:pPr marL="12700" marR="5080" algn="ctr">
              <a:lnSpc>
                <a:spcPts val="1800"/>
              </a:lnSpc>
              <a:spcBef>
                <a:spcPts val="635"/>
              </a:spcBef>
            </a:pPr>
            <a:r>
              <a:rPr sz="1550" spc="1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550" spc="-10" dirty="0">
                <a:latin typeface="Trebuchet MS" panose="020B0603020202020204"/>
                <a:cs typeface="Trebuchet MS" panose="020B0603020202020204"/>
              </a:rPr>
              <a:t>ost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550" spc="-6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55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5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50" spc="-40" dirty="0">
                <a:latin typeface="Trebuchet MS" panose="020B0603020202020204"/>
                <a:cs typeface="Trebuchet MS" panose="020B0603020202020204"/>
              </a:rPr>
              <a:t>acti</a:t>
            </a:r>
            <a:r>
              <a:rPr sz="1550" spc="-5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55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10" dirty="0">
                <a:latin typeface="Trebuchet MS" panose="020B0603020202020204"/>
                <a:cs typeface="Trebuchet MS" panose="020B0603020202020204"/>
              </a:rPr>
              <a:t>document  </a:t>
            </a:r>
            <a:r>
              <a:rPr sz="1550" spc="20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50" spc="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50" spc="-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550" dirty="0">
                <a:latin typeface="Trebuchet MS" panose="020B0603020202020204"/>
                <a:cs typeface="Trebuchet MS" panose="020B0603020202020204"/>
              </a:rPr>
              <a:t>udi</a:t>
            </a:r>
            <a:r>
              <a:rPr sz="1550" spc="-4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550" spc="-254" dirty="0">
                <a:latin typeface="Trebuchet MS" panose="020B0603020202020204"/>
                <a:cs typeface="Trebuchet MS" panose="020B0603020202020204"/>
              </a:rPr>
              <a:t>’</a:t>
            </a:r>
            <a:r>
              <a:rPr sz="1550" spc="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30" dirty="0">
                <a:latin typeface="Trebuchet MS" panose="020B0603020202020204"/>
                <a:cs typeface="Trebuchet MS" panose="020B0603020202020204"/>
              </a:rPr>
              <a:t>se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50" spc="-3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55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5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50" spc="-17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7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50" spc="-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50" spc="-60" dirty="0">
                <a:latin typeface="Trebuchet MS" panose="020B0603020202020204"/>
                <a:cs typeface="Trebuchet MS" panose="020B0603020202020204"/>
              </a:rPr>
              <a:t>ee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5" dirty="0">
                <a:latin typeface="Trebuchet MS" panose="020B0603020202020204"/>
                <a:cs typeface="Trebuchet MS" panose="020B0603020202020204"/>
              </a:rPr>
              <a:t>and  </a:t>
            </a:r>
            <a:r>
              <a:rPr sz="1550" spc="-1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550" spc="-15" dirty="0">
                <a:latin typeface="Trebuchet MS" panose="020B0603020202020204"/>
                <a:cs typeface="Trebuchet MS" panose="020B0603020202020204"/>
              </a:rPr>
              <a:t>aid</a:t>
            </a:r>
            <a:r>
              <a:rPr sz="155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50" spc="-5" dirty="0">
                <a:latin typeface="Trebuchet MS" panose="020B0603020202020204"/>
                <a:cs typeface="Trebuchet MS" panose="020B0603020202020204"/>
              </a:rPr>
              <a:t>options  </a:t>
            </a:r>
            <a:r>
              <a:rPr sz="1550" b="1" u="heavy" spc="-10" dirty="0">
                <a:uFill>
                  <a:solidFill>
                    <a:srgbClr val="000000"/>
                  </a:solidFill>
                </a:uFill>
                <a:latin typeface="Yu Gothic UI Semibold" panose="020B0700000000000000" charset="-128"/>
                <a:cs typeface="Yu Gothic UI Semibold" panose="020B0700000000000000" charset="-128"/>
                <a:hlinkClick r:id="rId11"/>
              </a:rPr>
              <a:t>www.shinyapps.io</a:t>
            </a:r>
            <a:endParaRPr sz="1550">
              <a:latin typeface="Yu Gothic UI Semibold" panose="020B0700000000000000" charset="-128"/>
              <a:cs typeface="Yu Gothic UI Semibold" panose="020B0700000000000000" charset="-128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2128" y="988050"/>
            <a:ext cx="2746375" cy="786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09625" algn="l">
              <a:lnSpc>
                <a:spcPct val="100000"/>
              </a:lnSpc>
              <a:spcBef>
                <a:spcPts val="240"/>
              </a:spcBef>
            </a:pPr>
            <a:r>
              <a:rPr lang="ru-RU" sz="1200" b="1" spc="-2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Код внутри предложения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Обведите код обратными галочками</a:t>
            </a:r>
            <a:r>
              <a:rPr lang="ru-RU" sz="1200" dirty="0">
                <a:latin typeface="Trebuchet MS" panose="020B0603020202020204"/>
                <a:cs typeface="Trebuchet MS" panose="020B0603020202020204"/>
              </a:rPr>
              <a:t>, вначале поставьте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r. R заменяет встроенный код своими результатами.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05073" y="991859"/>
            <a:ext cx="1861820" cy="9207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10"/>
              </a:spcBef>
            </a:pPr>
            <a:r>
              <a:rPr lang="ru-RU" sz="1800" b="1" spc="-130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Чанки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1530"/>
              </a:lnSpc>
              <a:spcBef>
                <a:spcPts val="225"/>
              </a:spcBef>
            </a:pPr>
            <a:r>
              <a:rPr sz="1200">
                <a:latin typeface="Trebuchet MS" panose="020B0603020202020204"/>
                <a:cs typeface="Trebuchet MS" panose="020B0603020202020204"/>
              </a:rPr>
              <a:t>начинаются с ``{r}.  Завершить чанк символом ````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68300" y="1968346"/>
            <a:ext cx="1482725" cy="610235"/>
            <a:chOff x="368300" y="1968346"/>
            <a:chExt cx="1482725" cy="610235"/>
          </a:xfrm>
        </p:grpSpPr>
        <p:sp>
          <p:nvSpPr>
            <p:cNvPr id="79" name="object 79"/>
            <p:cNvSpPr/>
            <p:nvPr/>
          </p:nvSpPr>
          <p:spPr>
            <a:xfrm>
              <a:off x="374650" y="2000249"/>
              <a:ext cx="1422400" cy="571500"/>
            </a:xfrm>
            <a:custGeom>
              <a:avLst/>
              <a:gdLst/>
              <a:ahLst/>
              <a:cxnLst/>
              <a:rect l="l" t="t" r="r" b="b"/>
              <a:pathLst>
                <a:path w="1422400" h="571500">
                  <a:moveTo>
                    <a:pt x="0" y="0"/>
                  </a:moveTo>
                  <a:lnTo>
                    <a:pt x="1422399" y="0"/>
                  </a:lnTo>
                  <a:lnTo>
                    <a:pt x="1422399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651000" y="19812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5100" y="0"/>
                  </a:lnTo>
                  <a:lnTo>
                    <a:pt x="1651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3140" y="1968346"/>
              <a:ext cx="237437" cy="23743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657350" y="1993900"/>
              <a:ext cx="140335" cy="146050"/>
            </a:xfrm>
            <a:custGeom>
              <a:avLst/>
              <a:gdLst/>
              <a:ahLst/>
              <a:cxnLst/>
              <a:rect l="l" t="t" r="r" b="b"/>
              <a:pathLst>
                <a:path w="140335" h="146050">
                  <a:moveTo>
                    <a:pt x="0" y="0"/>
                  </a:moveTo>
                  <a:lnTo>
                    <a:pt x="0" y="146050"/>
                  </a:lnTo>
                  <a:lnTo>
                    <a:pt x="139796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657350" y="1993900"/>
              <a:ext cx="140335" cy="146050"/>
            </a:xfrm>
            <a:custGeom>
              <a:avLst/>
              <a:gdLst/>
              <a:ahLst/>
              <a:cxnLst/>
              <a:rect l="l" t="t" r="r" b="b"/>
              <a:pathLst>
                <a:path w="140335" h="146050">
                  <a:moveTo>
                    <a:pt x="0" y="0"/>
                  </a:moveTo>
                  <a:lnTo>
                    <a:pt x="0" y="146049"/>
                  </a:lnTo>
                  <a:lnTo>
                    <a:pt x="139796" y="1460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31438" y="2048388"/>
            <a:ext cx="1325880" cy="309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0"/>
              </a:spcBef>
            </a:pPr>
            <a:r>
              <a:rPr lang="ru-RU"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Два плюс два равно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`r</a:t>
            </a:r>
            <a:r>
              <a:rPr sz="1000" b="1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000" b="1" spc="-2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000" b="1" spc="-1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2`.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5" name="object 8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47705" y="2120588"/>
            <a:ext cx="823794" cy="337946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441699" y="1945561"/>
            <a:ext cx="1567815" cy="709295"/>
            <a:chOff x="3441699" y="1945561"/>
            <a:chExt cx="1567815" cy="709295"/>
          </a:xfrm>
        </p:grpSpPr>
        <p:sp>
          <p:nvSpPr>
            <p:cNvPr id="87" name="object 87"/>
            <p:cNvSpPr/>
            <p:nvPr/>
          </p:nvSpPr>
          <p:spPr>
            <a:xfrm>
              <a:off x="3448049" y="1974850"/>
              <a:ext cx="1511300" cy="673100"/>
            </a:xfrm>
            <a:custGeom>
              <a:avLst/>
              <a:gdLst/>
              <a:ahLst/>
              <a:cxnLst/>
              <a:rect l="l" t="t" r="r" b="b"/>
              <a:pathLst>
                <a:path w="1511300" h="673100">
                  <a:moveTo>
                    <a:pt x="0" y="0"/>
                  </a:moveTo>
                  <a:lnTo>
                    <a:pt x="1511300" y="0"/>
                  </a:lnTo>
                  <a:lnTo>
                    <a:pt x="1511300" y="673100"/>
                  </a:lnTo>
                  <a:lnTo>
                    <a:pt x="0" y="673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800599" y="19685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0"/>
                  </a:moveTo>
                  <a:lnTo>
                    <a:pt x="165100" y="0"/>
                  </a:lnTo>
                  <a:lnTo>
                    <a:pt x="165100" y="165100"/>
                  </a:lnTo>
                  <a:lnTo>
                    <a:pt x="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61043" y="1945561"/>
              <a:ext cx="248444" cy="24844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806949" y="1968500"/>
              <a:ext cx="149225" cy="158750"/>
            </a:xfrm>
            <a:custGeom>
              <a:avLst/>
              <a:gdLst/>
              <a:ahLst/>
              <a:cxnLst/>
              <a:rect l="l" t="t" r="r" b="b"/>
              <a:pathLst>
                <a:path w="149225" h="158750">
                  <a:moveTo>
                    <a:pt x="0" y="0"/>
                  </a:moveTo>
                  <a:lnTo>
                    <a:pt x="0" y="158750"/>
                  </a:lnTo>
                  <a:lnTo>
                    <a:pt x="149106" y="15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806949" y="1968500"/>
              <a:ext cx="149225" cy="158750"/>
            </a:xfrm>
            <a:custGeom>
              <a:avLst/>
              <a:gdLst/>
              <a:ahLst/>
              <a:cxnLst/>
              <a:rect l="l" t="t" r="r" b="b"/>
              <a:pathLst>
                <a:path w="149225" h="158750">
                  <a:moveTo>
                    <a:pt x="0" y="0"/>
                  </a:moveTo>
                  <a:lnTo>
                    <a:pt x="0" y="158750"/>
                  </a:lnTo>
                  <a:lnTo>
                    <a:pt x="149106" y="1587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3494655" y="2018727"/>
            <a:ext cx="124904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Here’s</a:t>
            </a:r>
            <a:r>
              <a:rPr sz="1000" b="1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sz="1000" b="1" spc="-3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 marR="539750">
              <a:lnSpc>
                <a:spcPts val="1100"/>
              </a:lnSpc>
              <a:spcBef>
                <a:spcPts val="7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```{r} </a:t>
            </a:r>
            <a:r>
              <a:rPr sz="1000" b="1" spc="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dim(iris)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3" name="object 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2037" y="1887884"/>
            <a:ext cx="1198002" cy="1111597"/>
          </a:xfrm>
          <a:prstGeom prst="rect">
            <a:avLst/>
          </a:prstGeom>
        </p:spPr>
      </p:pic>
      <p:grpSp>
        <p:nvGrpSpPr>
          <p:cNvPr id="94" name="object 94"/>
          <p:cNvGrpSpPr/>
          <p:nvPr/>
        </p:nvGrpSpPr>
        <p:grpSpPr>
          <a:xfrm>
            <a:off x="4727049" y="1879600"/>
            <a:ext cx="441325" cy="591185"/>
            <a:chOff x="4727049" y="1879600"/>
            <a:chExt cx="441325" cy="591185"/>
          </a:xfrm>
        </p:grpSpPr>
        <p:sp>
          <p:nvSpPr>
            <p:cNvPr id="95" name="object 95"/>
            <p:cNvSpPr/>
            <p:nvPr/>
          </p:nvSpPr>
          <p:spPr>
            <a:xfrm>
              <a:off x="5033667" y="2201176"/>
              <a:ext cx="135255" cy="269875"/>
            </a:xfrm>
            <a:custGeom>
              <a:avLst/>
              <a:gdLst/>
              <a:ahLst/>
              <a:cxnLst/>
              <a:rect l="l" t="t" r="r" b="b"/>
              <a:pathLst>
                <a:path w="135254" h="269875">
                  <a:moveTo>
                    <a:pt x="0" y="0"/>
                  </a:moveTo>
                  <a:lnTo>
                    <a:pt x="0" y="269407"/>
                  </a:lnTo>
                  <a:lnTo>
                    <a:pt x="134703" y="134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727049" y="1879600"/>
              <a:ext cx="314960" cy="317500"/>
            </a:xfrm>
            <a:custGeom>
              <a:avLst/>
              <a:gdLst/>
              <a:ahLst/>
              <a:cxnLst/>
              <a:rect l="l" t="t" r="r" b="b"/>
              <a:pathLst>
                <a:path w="314960" h="317500">
                  <a:moveTo>
                    <a:pt x="314850" y="0"/>
                  </a:moveTo>
                  <a:lnTo>
                    <a:pt x="0" y="0"/>
                  </a:lnTo>
                  <a:lnTo>
                    <a:pt x="314850" y="317500"/>
                  </a:lnTo>
                  <a:lnTo>
                    <a:pt x="31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" name="object 97"/>
          <p:cNvGrpSpPr/>
          <p:nvPr/>
        </p:nvGrpSpPr>
        <p:grpSpPr>
          <a:xfrm>
            <a:off x="1562172" y="1879600"/>
            <a:ext cx="458470" cy="521334"/>
            <a:chOff x="1562172" y="1879600"/>
            <a:chExt cx="458470" cy="521334"/>
          </a:xfrm>
        </p:grpSpPr>
        <p:sp>
          <p:nvSpPr>
            <p:cNvPr id="98" name="object 98"/>
            <p:cNvSpPr/>
            <p:nvPr/>
          </p:nvSpPr>
          <p:spPr>
            <a:xfrm>
              <a:off x="1885524" y="2131409"/>
              <a:ext cx="135255" cy="269875"/>
            </a:xfrm>
            <a:custGeom>
              <a:avLst/>
              <a:gdLst/>
              <a:ahLst/>
              <a:cxnLst/>
              <a:rect l="l" t="t" r="r" b="b"/>
              <a:pathLst>
                <a:path w="135255" h="269875">
                  <a:moveTo>
                    <a:pt x="0" y="0"/>
                  </a:moveTo>
                  <a:lnTo>
                    <a:pt x="0" y="269407"/>
                  </a:lnTo>
                  <a:lnTo>
                    <a:pt x="134703" y="134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562172" y="1879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317427" y="0"/>
                  </a:moveTo>
                  <a:lnTo>
                    <a:pt x="0" y="0"/>
                  </a:lnTo>
                  <a:lnTo>
                    <a:pt x="317427" y="317500"/>
                  </a:lnTo>
                  <a:lnTo>
                    <a:pt x="317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386715" y="2959100"/>
            <a:ext cx="4772660" cy="6419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345"/>
              </a:spcBef>
            </a:pPr>
            <a:r>
              <a:rPr lang="ru-RU" sz="1200" b="1" spc="5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О</a:t>
            </a:r>
            <a:r>
              <a:rPr sz="1200" b="1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пции отображения </a:t>
            </a:r>
            <a:endParaRPr sz="1200" b="1" dirty="0">
              <a:solidFill>
                <a:srgbClr val="773F9B"/>
              </a:solidFill>
              <a:latin typeface="Trebuchet MS" panose="020B0603020202020204"/>
              <a:cs typeface="Trebuchet MS" panose="020B0603020202020204"/>
            </a:endParaRPr>
          </a:p>
          <a:p>
            <a:pPr marL="956310" algn="l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773F9B"/>
                </a:solidFill>
                <a:latin typeface="Trebuchet MS" panose="020B0603020202020204"/>
                <a:cs typeface="Trebuchet MS" panose="020B0603020202020204"/>
              </a:rPr>
              <a:t>Используйте опции knitr для стилизации вывода чанка.  Поместите опции в скобки над чанком.</a:t>
            </a:r>
            <a:endParaRPr sz="1200" b="1" dirty="0">
              <a:solidFill>
                <a:srgbClr val="773F9B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1" name="object 10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56967" y="3833060"/>
            <a:ext cx="1118098" cy="5898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34679" y="3831823"/>
            <a:ext cx="1165236" cy="614832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381000" y="3730062"/>
            <a:ext cx="1572895" cy="715010"/>
            <a:chOff x="381000" y="3730062"/>
            <a:chExt cx="1572895" cy="715010"/>
          </a:xfrm>
        </p:grpSpPr>
        <p:sp>
          <p:nvSpPr>
            <p:cNvPr id="104" name="object 104"/>
            <p:cNvSpPr/>
            <p:nvPr/>
          </p:nvSpPr>
          <p:spPr>
            <a:xfrm>
              <a:off x="387350" y="3752850"/>
              <a:ext cx="1511300" cy="685800"/>
            </a:xfrm>
            <a:custGeom>
              <a:avLst/>
              <a:gdLst/>
              <a:ahLst/>
              <a:cxnLst/>
              <a:rect l="l" t="t" r="r" b="b"/>
              <a:pathLst>
                <a:path w="1511300" h="685800">
                  <a:moveTo>
                    <a:pt x="0" y="0"/>
                  </a:moveTo>
                  <a:lnTo>
                    <a:pt x="1511299" y="0"/>
                  </a:lnTo>
                  <a:lnTo>
                    <a:pt x="1511299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739900" y="3746500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0"/>
                  </a:moveTo>
                  <a:lnTo>
                    <a:pt x="177800" y="0"/>
                  </a:lnTo>
                  <a:lnTo>
                    <a:pt x="1778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4597" y="3730062"/>
              <a:ext cx="248677" cy="24867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746250" y="3759200"/>
              <a:ext cx="153670" cy="146050"/>
            </a:xfrm>
            <a:custGeom>
              <a:avLst/>
              <a:gdLst/>
              <a:ahLst/>
              <a:cxnLst/>
              <a:rect l="l" t="t" r="r" b="b"/>
              <a:pathLst>
                <a:path w="153669" h="146050">
                  <a:moveTo>
                    <a:pt x="0" y="0"/>
                  </a:moveTo>
                  <a:lnTo>
                    <a:pt x="0" y="146050"/>
                  </a:lnTo>
                  <a:lnTo>
                    <a:pt x="153593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746250" y="3759200"/>
              <a:ext cx="153670" cy="146050"/>
            </a:xfrm>
            <a:custGeom>
              <a:avLst/>
              <a:gdLst/>
              <a:ahLst/>
              <a:cxnLst/>
              <a:rect l="l" t="t" r="r" b="b"/>
              <a:pathLst>
                <a:path w="153669" h="146050">
                  <a:moveTo>
                    <a:pt x="0" y="0"/>
                  </a:moveTo>
                  <a:lnTo>
                    <a:pt x="0" y="146049"/>
                  </a:lnTo>
                  <a:lnTo>
                    <a:pt x="153594" y="1460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436112" y="3803182"/>
            <a:ext cx="132524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Here’s</a:t>
            </a:r>
            <a:r>
              <a:rPr sz="1000" b="1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sz="1000" b="1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1100"/>
              </a:lnSpc>
              <a:spcBef>
                <a:spcPts val="7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</a:t>
            </a:r>
            <a:r>
              <a:rPr sz="1000" b="1" spc="-7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eval=FALSE} </a:t>
            </a:r>
            <a:r>
              <a:rPr sz="1000" b="1" spc="-58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dim(iris)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673886" y="3670300"/>
            <a:ext cx="398145" cy="585470"/>
            <a:chOff x="1673886" y="3670300"/>
            <a:chExt cx="398145" cy="585470"/>
          </a:xfrm>
        </p:grpSpPr>
        <p:sp>
          <p:nvSpPr>
            <p:cNvPr id="111" name="object 111"/>
            <p:cNvSpPr/>
            <p:nvPr/>
          </p:nvSpPr>
          <p:spPr>
            <a:xfrm>
              <a:off x="1937019" y="3986226"/>
              <a:ext cx="135255" cy="269875"/>
            </a:xfrm>
            <a:custGeom>
              <a:avLst/>
              <a:gdLst/>
              <a:ahLst/>
              <a:cxnLst/>
              <a:rect l="l" t="t" r="r" b="b"/>
              <a:pathLst>
                <a:path w="135255" h="269875">
                  <a:moveTo>
                    <a:pt x="0" y="0"/>
                  </a:moveTo>
                  <a:lnTo>
                    <a:pt x="0" y="269407"/>
                  </a:lnTo>
                  <a:lnTo>
                    <a:pt x="134703" y="134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673886" y="367030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39" h="317500">
                  <a:moveTo>
                    <a:pt x="320013" y="0"/>
                  </a:moveTo>
                  <a:lnTo>
                    <a:pt x="0" y="0"/>
                  </a:lnTo>
                  <a:lnTo>
                    <a:pt x="320013" y="317500"/>
                  </a:lnTo>
                  <a:lnTo>
                    <a:pt x="320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" name="object 113"/>
          <p:cNvGrpSpPr/>
          <p:nvPr/>
        </p:nvGrpSpPr>
        <p:grpSpPr>
          <a:xfrm>
            <a:off x="3492500" y="3731885"/>
            <a:ext cx="1574800" cy="713740"/>
            <a:chOff x="3492500" y="3731885"/>
            <a:chExt cx="1574800" cy="713740"/>
          </a:xfrm>
        </p:grpSpPr>
        <p:sp>
          <p:nvSpPr>
            <p:cNvPr id="114" name="object 114"/>
            <p:cNvSpPr/>
            <p:nvPr/>
          </p:nvSpPr>
          <p:spPr>
            <a:xfrm>
              <a:off x="3498850" y="375285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0"/>
                  </a:moveTo>
                  <a:lnTo>
                    <a:pt x="1523999" y="0"/>
                  </a:lnTo>
                  <a:lnTo>
                    <a:pt x="15239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851400" y="3746500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0"/>
                  </a:moveTo>
                  <a:lnTo>
                    <a:pt x="177800" y="0"/>
                  </a:lnTo>
                  <a:lnTo>
                    <a:pt x="177800" y="177800"/>
                  </a:lnTo>
                  <a:lnTo>
                    <a:pt x="0" y="17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18209" y="3731885"/>
              <a:ext cx="248677" cy="248677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4857750" y="3759200"/>
              <a:ext cx="156210" cy="146050"/>
            </a:xfrm>
            <a:custGeom>
              <a:avLst/>
              <a:gdLst/>
              <a:ahLst/>
              <a:cxnLst/>
              <a:rect l="l" t="t" r="r" b="b"/>
              <a:pathLst>
                <a:path w="156210" h="146050">
                  <a:moveTo>
                    <a:pt x="0" y="0"/>
                  </a:moveTo>
                  <a:lnTo>
                    <a:pt x="0" y="146050"/>
                  </a:lnTo>
                  <a:lnTo>
                    <a:pt x="155705" y="146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857750" y="3759200"/>
              <a:ext cx="156210" cy="146050"/>
            </a:xfrm>
            <a:custGeom>
              <a:avLst/>
              <a:gdLst/>
              <a:ahLst/>
              <a:cxnLst/>
              <a:rect l="l" t="t" r="r" b="b"/>
              <a:pathLst>
                <a:path w="156210" h="146050">
                  <a:moveTo>
                    <a:pt x="0" y="0"/>
                  </a:moveTo>
                  <a:lnTo>
                    <a:pt x="0" y="146050"/>
                  </a:lnTo>
                  <a:lnTo>
                    <a:pt x="155706" y="1460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3549724" y="3805004"/>
            <a:ext cx="132524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Here’s</a:t>
            </a:r>
            <a:r>
              <a:rPr sz="1000" b="1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sz="1000" b="1" spc="-30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1100"/>
              </a:lnSpc>
              <a:spcBef>
                <a:spcPts val="70"/>
              </a:spcBef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```{r</a:t>
            </a:r>
            <a:r>
              <a:rPr sz="1000" b="1" spc="-7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echo=FALSE} </a:t>
            </a:r>
            <a:r>
              <a:rPr sz="1000" b="1" spc="-585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dim(iris)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773F9B"/>
                </a:solidFill>
                <a:latin typeface="Courier New" panose="02070309020205020404"/>
                <a:cs typeface="Courier New" panose="02070309020205020404"/>
              </a:rPr>
              <a:t>```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782082" y="3670300"/>
            <a:ext cx="403860" cy="587375"/>
            <a:chOff x="4782082" y="3670300"/>
            <a:chExt cx="403860" cy="587375"/>
          </a:xfrm>
        </p:grpSpPr>
        <p:sp>
          <p:nvSpPr>
            <p:cNvPr id="121" name="object 121"/>
            <p:cNvSpPr/>
            <p:nvPr/>
          </p:nvSpPr>
          <p:spPr>
            <a:xfrm>
              <a:off x="5050631" y="3988048"/>
              <a:ext cx="135255" cy="269875"/>
            </a:xfrm>
            <a:custGeom>
              <a:avLst/>
              <a:gdLst/>
              <a:ahLst/>
              <a:cxnLst/>
              <a:rect l="l" t="t" r="r" b="b"/>
              <a:pathLst>
                <a:path w="135254" h="269875">
                  <a:moveTo>
                    <a:pt x="0" y="0"/>
                  </a:moveTo>
                  <a:lnTo>
                    <a:pt x="0" y="269407"/>
                  </a:lnTo>
                  <a:lnTo>
                    <a:pt x="134703" y="134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782082" y="3670300"/>
              <a:ext cx="323850" cy="317500"/>
            </a:xfrm>
            <a:custGeom>
              <a:avLst/>
              <a:gdLst/>
              <a:ahLst/>
              <a:cxnLst/>
              <a:rect l="l" t="t" r="r" b="b"/>
              <a:pathLst>
                <a:path w="323850" h="317500">
                  <a:moveTo>
                    <a:pt x="323317" y="0"/>
                  </a:moveTo>
                  <a:lnTo>
                    <a:pt x="0" y="0"/>
                  </a:lnTo>
                  <a:lnTo>
                    <a:pt x="323317" y="317500"/>
                  </a:lnTo>
                  <a:lnTo>
                    <a:pt x="323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3" name="object 123"/>
          <p:cNvGraphicFramePr>
            <a:graphicFrameLocks noGrp="1"/>
          </p:cNvGraphicFramePr>
          <p:nvPr/>
        </p:nvGraphicFramePr>
        <p:xfrm>
          <a:off x="571500" y="4803375"/>
          <a:ext cx="5683883" cy="302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619"/>
                <a:gridCol w="806450"/>
                <a:gridCol w="3853814"/>
              </a:tblGrid>
              <a:tr h="284299">
                <a:tc>
                  <a:txBody>
                    <a:bodyPr/>
                    <a:lstStyle/>
                    <a:p>
                      <a:pPr marL="46990">
                        <a:lnSpc>
                          <a:spcPts val="1860"/>
                        </a:lnSpc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Yu Gothic UI Semibold" panose="020B0700000000000000" charset="-128"/>
                          <a:cs typeface="Yu Gothic UI Semibold" panose="020B0700000000000000" charset="-128"/>
                        </a:rPr>
                        <a:t>option</a:t>
                      </a:r>
                      <a:endParaRPr sz="1600">
                        <a:latin typeface="Yu Gothic UI Semibold" panose="020B0700000000000000" charset="-128"/>
                        <a:cs typeface="Yu Gothic UI Semibold" panose="020B0700000000000000" charset="-128"/>
                      </a:endParaRPr>
                    </a:p>
                  </a:txBody>
                  <a:tcPr marL="0" marR="0" marT="0" marB="0">
                    <a:solidFill>
                      <a:srgbClr val="773F9B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Yu Gothic UI Semibold" panose="020B0700000000000000" charset="-128"/>
                          <a:cs typeface="Yu Gothic UI Semibold" panose="020B0700000000000000" charset="-128"/>
                        </a:rPr>
                        <a:t>default</a:t>
                      </a:r>
                      <a:endParaRPr sz="1600">
                        <a:latin typeface="Yu Gothic UI Semibold" panose="020B0700000000000000" charset="-128"/>
                        <a:cs typeface="Yu Gothic UI Semibold" panose="020B0700000000000000" charset="-128"/>
                      </a:endParaRPr>
                    </a:p>
                  </a:txBody>
                  <a:tcPr marL="0" marR="0" marT="8890" marB="0">
                    <a:solidFill>
                      <a:srgbClr val="773F9B"/>
                    </a:solidFill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ts val="1890"/>
                        </a:lnSpc>
                      </a:pPr>
                      <a:r>
                        <a:rPr sz="1600" b="1" spc="-60" dirty="0">
                          <a:solidFill>
                            <a:srgbClr val="FFFFFF"/>
                          </a:solidFill>
                          <a:latin typeface="Yu Gothic UI Semibold" panose="020B0700000000000000" charset="-128"/>
                          <a:cs typeface="Yu Gothic UI Semibold" panose="020B0700000000000000" charset="-128"/>
                        </a:rPr>
                        <a:t>eﬀect</a:t>
                      </a:r>
                      <a:endParaRPr sz="1600">
                        <a:latin typeface="Yu Gothic UI Semibold" panose="020B0700000000000000" charset="-128"/>
                        <a:cs typeface="Yu Gothic UI Semibold" panose="020B0700000000000000" charset="-128"/>
                      </a:endParaRPr>
                    </a:p>
                  </a:txBody>
                  <a:tcPr marL="0" marR="0" marT="0" marB="0">
                    <a:solidFill>
                      <a:srgbClr val="773F9B"/>
                    </a:solidFill>
                  </a:tcPr>
                </a:tc>
              </a:tr>
              <a:tr h="24405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eval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TRUE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5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v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alua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ode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and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include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esults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53340" marB="0"/>
                </a:tc>
              </a:tr>
              <a:tr h="24564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echo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TRUE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display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ode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along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with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esults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warning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TRUE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display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w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arnings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</a:tr>
              <a:tr h="250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error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FALSE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display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message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TRUE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display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messa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tidy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FALSE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0" dirty="0">
                          <a:latin typeface="Trebuchet MS" panose="020B0603020202020204"/>
                          <a:cs typeface="Trebuchet MS" panose="020B0603020202020204"/>
                        </a:rPr>
                        <a:t>Whether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40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50" dirty="0">
                          <a:latin typeface="Trebuchet MS" panose="020B0603020202020204"/>
                          <a:cs typeface="Trebuchet MS" panose="020B0603020202020204"/>
                        </a:rPr>
                        <a:t>reformat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35" dirty="0">
                          <a:latin typeface="Trebuchet MS" panose="020B0603020202020204"/>
                          <a:cs typeface="Trebuchet MS" panose="020B0603020202020204"/>
                        </a:rPr>
                        <a:t>code</a:t>
                      </a:r>
                      <a:r>
                        <a:rPr sz="1200" spc="-114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in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40" dirty="0">
                          <a:latin typeface="Trebuchet MS" panose="020B0603020202020204"/>
                          <a:cs typeface="Trebuchet MS" panose="020B0603020202020204"/>
                        </a:rPr>
                        <a:t>tidy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35" dirty="0">
                          <a:latin typeface="Trebuchet MS" panose="020B0603020202020204"/>
                          <a:cs typeface="Trebuchet MS" panose="020B0603020202020204"/>
                        </a:rPr>
                        <a:t>way</a:t>
                      </a:r>
                      <a:r>
                        <a:rPr sz="1200" spc="-114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when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displaying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60" dirty="0">
                          <a:latin typeface="Trebuchet MS" panose="020B0603020202020204"/>
                          <a:cs typeface="Trebuchet MS" panose="020B0603020202020204"/>
                        </a:rPr>
                        <a:t>it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results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15" dirty="0">
                          <a:latin typeface="Trebuchet MS" panose="020B0603020202020204"/>
                          <a:cs typeface="Trebuchet MS" panose="020B0603020202020204"/>
                        </a:rPr>
                        <a:t>"markup"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"mar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up</a:t>
                      </a:r>
                      <a:r>
                        <a:rPr sz="1200" spc="-140" dirty="0">
                          <a:latin typeface="Trebuchet MS" panose="020B0603020202020204"/>
                          <a:cs typeface="Trebuchet MS" panose="020B0603020202020204"/>
                        </a:rPr>
                        <a:t>"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,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"asis</a:t>
                      </a:r>
                      <a:r>
                        <a:rPr sz="1200" spc="-140" dirty="0">
                          <a:latin typeface="Trebuchet MS" panose="020B0603020202020204"/>
                          <a:cs typeface="Trebuchet MS" panose="020B0603020202020204"/>
                        </a:rPr>
                        <a:t>"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,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"hold</a:t>
                      </a:r>
                      <a:r>
                        <a:rPr sz="1200" spc="-140" dirty="0">
                          <a:latin typeface="Trebuchet MS" panose="020B0603020202020204"/>
                          <a:cs typeface="Trebuchet MS" panose="020B0603020202020204"/>
                        </a:rPr>
                        <a:t>"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,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"hide"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cache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FALSE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Wh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ther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ache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esults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u</a:t>
                      </a:r>
                      <a:r>
                        <a:rPr sz="1200" spc="-1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u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ende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comment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40" dirty="0">
                          <a:latin typeface="Trebuchet MS" panose="020B0603020202020204"/>
                          <a:cs typeface="Trebuchet MS" panose="020B0603020202020204"/>
                        </a:rPr>
                        <a:t>"##"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Comment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cha</a:t>
                      </a: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ac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200" spc="-30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esults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with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</a:tr>
              <a:tr h="250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fig.width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45" dirty="0">
                          <a:latin typeface="Trebuchet MS" panose="020B0603020202020204"/>
                          <a:cs typeface="Trebuchet MS" panose="020B0603020202020204"/>
                        </a:rPr>
                        <a:t>Width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in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inches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55" dirty="0">
                          <a:latin typeface="Trebuchet MS" panose="020B0603020202020204"/>
                          <a:cs typeface="Trebuchet MS" panose="020B0603020202020204"/>
                        </a:rPr>
                        <a:t>for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plots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55" dirty="0">
                          <a:latin typeface="Trebuchet MS" panose="020B0603020202020204"/>
                          <a:cs typeface="Trebuchet MS" panose="020B0603020202020204"/>
                        </a:rPr>
                        <a:t>created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25" dirty="0">
                          <a:latin typeface="Trebuchet MS" panose="020B0603020202020204"/>
                          <a:cs typeface="Trebuchet MS" panose="020B0603020202020204"/>
                        </a:rPr>
                        <a:t>in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chunk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>
                    <a:solidFill>
                      <a:srgbClr val="E3E5E8"/>
                    </a:solidFill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urier New" panose="02070309020205020404"/>
                          <a:cs typeface="Courier New" panose="02070309020205020404"/>
                        </a:rPr>
                        <a:t>fig.height</a:t>
                      </a:r>
                      <a:endParaRPr sz="1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Height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inches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or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plots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200" spc="-20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200" spc="-1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ed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in</a:t>
                      </a:r>
                      <a:r>
                        <a:rPr sz="12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dirty="0">
                          <a:latin typeface="Trebuchet MS" panose="020B0603020202020204"/>
                          <a:cs typeface="Trebuchet MS" panose="020B0603020202020204"/>
                        </a:rPr>
                        <a:t>chunk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699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Presentation</Application>
  <PresentationFormat>On-screen Show (4:3)</PresentationFormat>
  <Paragraphs>294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Yu Gothic UI Semibold</vt:lpstr>
      <vt:lpstr>Courier New</vt:lpstr>
      <vt:lpstr>Arial MT</vt:lpstr>
      <vt:lpstr>Times New Roman</vt:lpstr>
      <vt:lpstr>Lucida Sans Unicode</vt:lpstr>
      <vt:lpstr>Verdana</vt:lpstr>
      <vt:lpstr>Calibri</vt:lpstr>
      <vt:lpstr>Microsoft YaHei</vt:lpstr>
      <vt:lpstr>Arial Unicode MS</vt:lpstr>
      <vt:lpstr>Office Theme</vt:lpstr>
      <vt:lpstr>R Markdown Cheat Sheet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Cheat Sheet</dc:title>
  <dc:creator/>
  <cp:lastModifiedBy>polyd</cp:lastModifiedBy>
  <cp:revision>2</cp:revision>
  <dcterms:created xsi:type="dcterms:W3CDTF">2023-10-13T16:26:56Z</dcterms:created>
  <dcterms:modified xsi:type="dcterms:W3CDTF">2023-10-13T16:28:18Z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4146E7080EC845859D41C1C1C8C2609A_13</vt:lpwstr>
  </property>
  <property fmtid="{D5CDD505-2E9C-101B-9397-08002B2CF9AE}" pid="3" name="KSOProductBuildVer">
    <vt:lpwstr>1049-12.2.0.13215</vt:lpwstr>
  </property>
</Properties>
</file>