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9144000" cy="5143500" type="screen16x9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ya Krupenk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19" d="100"/>
          <a:sy n="119" d="100"/>
        </p:scale>
        <p:origin x="418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D2374-9057-43EF-BB73-5F1D63DCAE13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88BBD-D854-4A20-8754-D8D892468CDC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025A3-09BC-483B-B1C2-F8B2CB03554A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EAA42-19F7-4FB4-8BD2-082323836C47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B997D-9322-48BE-A5CE-78828DC097EC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91139-8A09-4E4F-8FA8-88915146A407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9D929-2DE5-40F4-9C9C-A001FA790328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F39B4-B50F-4891-8466-E3A297282BD2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F32F6-D117-417D-A730-74676EA5314A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D7860-5396-4238-98D1-C36AA0A08146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EF991-8748-476D-B54A-2FDBC70E11FB}" type="datetimeFigureOut">
              <a:rPr lang="ru-RU"/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BE4E3-A5FC-4F66-B3F7-5E58F36262CA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44047-B562-448A-9127-8445D3249162}" type="datetimeFigureOut">
              <a:rPr lang="ru-RU"/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7B17A-4386-4DF9-8CE0-A5C65E4A9421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EBDB0-DA3E-4663-A518-6E31BE393200}" type="datetimeFigureOut">
              <a:rPr lang="ru-RU"/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CC82F-C8A3-489D-B2E1-378E4A685053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8CCA0-FEC3-4C86-A525-600716BBA6DF}" type="datetimeFigureOut">
              <a:rPr lang="ru-RU"/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26A5D-D072-451D-A11D-907C24DD2C78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14C9F-601C-47D1-8F43-C244EB830F33}" type="datetimeFigureOut">
              <a:rPr lang="ru-RU"/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83FB8-0F9E-4AA5-9953-58F9B5F2D7B1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27A50-A9FB-43D7-90F7-C3890325684D}" type="datetimeFigureOut">
              <a:rPr lang="ru-RU"/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C1E576-F82D-4E5A-BFDC-339902B01FE8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ru-RU" altLang="ru-RU"/>
              <a:t>Образец заголовка</a:t>
            </a:r>
            <a:endParaRPr lang="ru-RU" altLang="ru-RU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altLang="ru-RU"/>
              <a:t>Образец текста</a:t>
            </a:r>
            <a:endParaRPr lang="ru-RU" altLang="ru-RU"/>
          </a:p>
          <a:p>
            <a:pPr lvl="1"/>
            <a:r>
              <a:rPr lang="ru-RU" altLang="ru-RU"/>
              <a:t>Второй уровень</a:t>
            </a:r>
            <a:endParaRPr lang="ru-RU" altLang="ru-RU"/>
          </a:p>
          <a:p>
            <a:pPr lvl="2"/>
            <a:r>
              <a:rPr lang="ru-RU" altLang="ru-RU"/>
              <a:t>Третий уровень</a:t>
            </a:r>
            <a:endParaRPr lang="ru-RU" altLang="ru-RU"/>
          </a:p>
          <a:p>
            <a:pPr lvl="3"/>
            <a:r>
              <a:rPr lang="ru-RU" altLang="ru-RU"/>
              <a:t>Четвертый уровень</a:t>
            </a:r>
            <a:endParaRPr lang="ru-RU" altLang="ru-RU"/>
          </a:p>
          <a:p>
            <a:pPr lvl="4"/>
            <a:r>
              <a:rPr lang="ru-RU" altLang="ru-RU"/>
              <a:t>Пятый уровень</a:t>
            </a:r>
            <a:endParaRPr lang="ru-RU" alt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B2E142-AB09-4B6D-BC10-00B14B0BE356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616B680D-F966-4B43-8816-859FAE01D422}" type="slidenum">
              <a:rPr lang="ru-RU" altLang="ru-RU"/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79388" y="1401619"/>
            <a:ext cx="8640762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ru-RU" altLang="ru-RU" sz="2800" b="1"/>
              <a:t>Исследование конкурентных отношений беломорских мидий Mytilus edulis и M.trossгlus</a:t>
            </a:r>
            <a:endParaRPr lang="ru-RU" altLang="ru-RU" sz="2800" b="1"/>
          </a:p>
        </p:txBody>
      </p:sp>
      <p:sp>
        <p:nvSpPr>
          <p:cNvPr id="2053" name="TextBox 5"/>
          <p:cNvSpPr txBox="1">
            <a:spLocks noChangeArrowheads="1"/>
          </p:cNvSpPr>
          <p:nvPr/>
        </p:nvSpPr>
        <p:spPr bwMode="auto">
          <a:xfrm>
            <a:off x="6948488" y="187325"/>
            <a:ext cx="2016125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ru-RU" altLang="ru-RU" dirty="0">
                <a:solidFill>
                  <a:srgbClr val="0070C0"/>
                </a:solidFill>
              </a:rPr>
              <a:t>Постер № </a:t>
            </a:r>
            <a:r>
              <a:rPr lang="en-US" altLang="ru-RU" sz="3200" b="1" dirty="0">
                <a:solidFill>
                  <a:srgbClr val="0070C0"/>
                </a:solidFill>
              </a:rPr>
              <a:t>P1</a:t>
            </a:r>
            <a:endParaRPr lang="ru-RU" altLang="ru-RU" sz="2400" b="1" dirty="0">
              <a:solidFill>
                <a:srgbClr val="0070C0"/>
              </a:solidFill>
            </a:endParaRPr>
          </a:p>
        </p:txBody>
      </p:sp>
      <p:sp>
        <p:nvSpPr>
          <p:cNvPr id="2054" name="TextBox 6"/>
          <p:cNvSpPr txBox="1">
            <a:spLocks noChangeArrowheads="1"/>
          </p:cNvSpPr>
          <p:nvPr/>
        </p:nvSpPr>
        <p:spPr bwMode="auto">
          <a:xfrm>
            <a:off x="420688" y="365125"/>
            <a:ext cx="643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Беломорская студенческая научная сессия СПбГУ</a:t>
            </a:r>
            <a:r>
              <a:rPr lang="ru-RU" altLang="ru-RU" sz="1600" i="1" dirty="0"/>
              <a:t> </a:t>
            </a:r>
            <a:r>
              <a:rPr lang="ru-RU" altLang="ru-RU" sz="1800" dirty="0"/>
              <a:t>– </a:t>
            </a:r>
            <a:r>
              <a:rPr lang="ru-RU" altLang="ru-RU" sz="1800" dirty="0" smtClean="0"/>
              <a:t>202</a:t>
            </a:r>
            <a:r>
              <a:rPr lang="ru-RU" altLang="ru-RU" sz="1800" dirty="0"/>
              <a:t>4</a:t>
            </a:r>
            <a:endParaRPr lang="ru-RU" altLang="ru-RU" sz="1600" dirty="0"/>
          </a:p>
        </p:txBody>
      </p:sp>
      <p:pic>
        <p:nvPicPr>
          <p:cNvPr id="2055" name="Рисунок 8"/>
          <p:cNvPicPr>
            <a:picLocks noChangeAspect="1" noChangeArrowheads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06375"/>
            <a:ext cx="6238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87960" y="2571433"/>
            <a:ext cx="7237413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000" dirty="0"/>
              <a:t>Андрей Шилонцев, </a:t>
            </a:r>
            <a:endParaRPr lang="ru-RU" altLang="ru-RU" sz="2000" dirty="0"/>
          </a:p>
          <a:p>
            <a:endParaRPr lang="ru-RU" altLang="ru-RU" dirty="0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87643" y="3435668"/>
            <a:ext cx="864076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i="1" dirty="0" err="1"/>
              <a:t>Хайтов В. М.</a:t>
            </a:r>
            <a:r>
              <a:rPr lang="ru-RU" altLang="ru-RU" sz="1600" i="1" baseline="30000" dirty="0" err="1"/>
              <a:t>1,2,3</a:t>
            </a:r>
            <a:endParaRPr lang="ru-RU" altLang="ru-RU" sz="1600" i="1" dirty="0" err="1"/>
          </a:p>
          <a:p>
            <a:pPr eaLnBrk="1" hangingPunct="1"/>
            <a:r>
              <a:rPr lang="ru-RU" altLang="ru-RU" sz="1600" dirty="0"/>
              <a:t>1 Лаборатория экологии морского бентоса (гидробиологии), ЭБЦ «Крестовский остров». Санкт-Петербург </a:t>
            </a:r>
            <a:endParaRPr lang="ru-RU" altLang="ru-RU" sz="1600" dirty="0"/>
          </a:p>
          <a:p>
            <a:pPr eaLnBrk="1" hangingPunct="1"/>
            <a:r>
              <a:rPr lang="ru-RU" altLang="ru-RU" sz="1600" dirty="0"/>
              <a:t>2 Санкт-Петербургский государственный университет, кафедра зоологии беспозвоночных, Санкт-Петербург </a:t>
            </a:r>
            <a:endParaRPr lang="ru-RU" altLang="ru-RU" sz="1600" dirty="0"/>
          </a:p>
          <a:p>
            <a:pPr eaLnBrk="1" hangingPunct="1"/>
            <a:r>
              <a:rPr lang="ru-RU" altLang="ru-RU" sz="1600" dirty="0"/>
              <a:t>3 Кандалакшский государственный заповедник, Кандалакша</a:t>
            </a:r>
            <a:endParaRPr lang="ru-RU" altLang="ru-RU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Замещающее содержимое 49" descr="IMG_20230816_11021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2095" y="339725"/>
            <a:ext cx="4768850" cy="221488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2032000" y="-651764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540385"/>
            <a:r>
              <a:rPr lang="en-US" b="0" i="1">
                <a:latin typeface="Cambria" panose="02040503050406030204" charset="0"/>
              </a:rPr>
              <a:t>Таблица 1. Содержимое экспериментальных садков.</a:t>
            </a:r>
            <a:endParaRPr lang="ru-RU" altLang="en-US"/>
          </a:p>
        </p:txBody>
      </p:sp>
      <p:graphicFrame>
        <p:nvGraphicFramePr>
          <p:cNvPr id="8" name="Таблица 7"/>
          <p:cNvGraphicFramePr/>
          <p:nvPr/>
        </p:nvGraphicFramePr>
        <p:xfrm>
          <a:off x="2032000" y="-5872480"/>
          <a:ext cx="0" cy="0"/>
        </p:xfrm>
        <a:graphic>
          <a:graphicData uri="http://schemas.openxmlformats.org/drawingml/2006/table">
            <a:tbl>
              <a:tblPr/>
              <a:tblGrid>
                <a:gridCol w="0"/>
                <a:gridCol w="0"/>
                <a:gridCol w="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Тип садка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Доля </a:t>
                      </a:r>
                      <a:r>
                        <a:rPr lang="en-US" sz="1000" b="0" i="1">
                          <a:latin typeface="Cambria" panose="02040503050406030204" charset="0"/>
                          <a:cs typeface="Cambria" panose="02040503050406030204" charset="0"/>
                        </a:rPr>
                        <a:t>M.trossulus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Количество мидий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Количество повторностей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MT-dominated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0.8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20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3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MT-dominated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0.8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60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3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MT-dominated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0.8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120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3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Mixed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0.5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20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2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Mixed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0.5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60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2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Mixed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0.5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120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3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ME-dominated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0.2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20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3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ME-dominated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0.2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60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3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ME-dominated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0.2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120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3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Текстовое поле 8"/>
          <p:cNvSpPr txBox="1"/>
          <p:nvPr/>
        </p:nvSpPr>
        <p:spPr>
          <a:xfrm>
            <a:off x="2032000" y="10739120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540385"/>
            <a:r>
              <a:rPr lang="en-US" b="0" i="1">
                <a:latin typeface="Cambria" panose="02040503050406030204" charset="0"/>
              </a:rPr>
              <a:t>Примечание:</a:t>
            </a:r>
            <a:r>
              <a:rPr lang="en-US" b="0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en-US" b="0">
                <a:latin typeface="Cambria" panose="02040503050406030204" charset="0"/>
              </a:rPr>
              <a:t>Во время экспозиции несколько садков было утрачено.</a:t>
            </a:r>
            <a:endParaRPr lang="ru-RU" altLang="en-US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2032000" y="-651764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540385"/>
            <a:r>
              <a:rPr lang="en-US" b="0" i="1">
                <a:latin typeface="Cambria" panose="02040503050406030204" charset="0"/>
              </a:rPr>
              <a:t>Таблица 1. Содержимое экспериментальных садков.</a:t>
            </a:r>
            <a:endParaRPr lang="en-US" altLang="en-US" b="0" i="1">
              <a:latin typeface="Cambria" panose="02040503050406030204" charset="0"/>
            </a:endParaRPr>
          </a:p>
        </p:txBody>
      </p:sp>
      <p:graphicFrame>
        <p:nvGraphicFramePr>
          <p:cNvPr id="11" name="Таблица 10"/>
          <p:cNvGraphicFramePr/>
          <p:nvPr/>
        </p:nvGraphicFramePr>
        <p:xfrm>
          <a:off x="2032000" y="-5872480"/>
          <a:ext cx="0" cy="0"/>
        </p:xfrm>
        <a:graphic>
          <a:graphicData uri="http://schemas.openxmlformats.org/drawingml/2006/table">
            <a:tbl>
              <a:tblPr/>
              <a:tblGrid>
                <a:gridCol w="0"/>
                <a:gridCol w="0"/>
                <a:gridCol w="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Тип садка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Доля </a:t>
                      </a:r>
                      <a:r>
                        <a:rPr lang="en-US" sz="1000" b="0" i="1">
                          <a:latin typeface="Cambria" panose="02040503050406030204" charset="0"/>
                          <a:cs typeface="Cambria" panose="02040503050406030204" charset="0"/>
                        </a:rPr>
                        <a:t>M.trossulus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Количество мидий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Количество повторностей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MT-dominated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0.8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20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3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MT-dominated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0.8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60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3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MT-dominated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0.8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120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3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Mixed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0.5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20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2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Mixed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0.5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60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2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Mixed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0.5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120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3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ME-dominated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0.2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20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3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ME-dominated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0.2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60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3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ME-dominated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0.2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120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3</a:t>
                      </a:r>
                      <a:endParaRPr lang="en-US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Текстовое поле 11"/>
          <p:cNvSpPr txBox="1"/>
          <p:nvPr/>
        </p:nvSpPr>
        <p:spPr>
          <a:xfrm>
            <a:off x="2032000" y="10739120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540385"/>
            <a:r>
              <a:rPr lang="en-US" b="0" i="1">
                <a:latin typeface="Cambria" panose="02040503050406030204" charset="0"/>
              </a:rPr>
              <a:t>Примечание:</a:t>
            </a:r>
            <a:r>
              <a:rPr lang="en-US" b="0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en-US" b="0">
                <a:latin typeface="Cambria" panose="02040503050406030204" charset="0"/>
              </a:rPr>
              <a:t>Во время экспозиции несколько садков было утрачено.</a:t>
            </a:r>
            <a:endParaRPr lang="en-US" altLang="en-US" b="0">
              <a:latin typeface="Cambria" panose="02040503050406030204" charset="0"/>
            </a:endParaRPr>
          </a:p>
        </p:txBody>
      </p:sp>
      <p:pic>
        <p:nvPicPr>
          <p:cNvPr id="45" name="Замещающее содержимое 44" descr="2024-01-24 (5)"/>
          <p:cNvPicPr>
            <a:picLocks noChangeAspect="1"/>
          </p:cNvPicPr>
          <p:nvPr>
            <p:ph sz="half" idx="1"/>
          </p:nvPr>
        </p:nvPicPr>
        <p:blipFill>
          <a:blip r:embed="rId2">
            <a:lum contrast="14000"/>
          </a:blip>
          <a:stretch>
            <a:fillRect/>
          </a:stretch>
        </p:blipFill>
        <p:spPr>
          <a:xfrm>
            <a:off x="612140" y="2571750"/>
            <a:ext cx="4339590" cy="2537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Изображение 52" descr="Контейнеры с мидиями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235" y="339725"/>
            <a:ext cx="2741295" cy="47129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1070</Words>
  <Application>WPS Presentation</Application>
  <PresentationFormat>On-screen Show (16:9)</PresentationFormat>
  <Paragraphs>182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Cambria</vt:lpstr>
      <vt:lpstr>Times New Roman</vt:lpstr>
      <vt:lpstr>Microsoft YaHei</vt:lpstr>
      <vt:lpstr>Arial Unicode MS</vt:lpstr>
      <vt:lpstr>Тема Office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olivia</dc:creator>
  <cp:lastModifiedBy>copyn</cp:lastModifiedBy>
  <cp:revision>22</cp:revision>
  <dcterms:created xsi:type="dcterms:W3CDTF">2017-06-21T20:42:00Z</dcterms:created>
  <dcterms:modified xsi:type="dcterms:W3CDTF">2024-01-30T07:34:15Z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383AD73CCA814CC3804A93F7E6DF5452_13</vt:lpwstr>
  </property>
  <property fmtid="{D5CDD505-2E9C-101B-9397-08002B2CF9AE}" pid="3" name="KSOProductBuildVer">
    <vt:lpwstr>1049-12.2.0.13431</vt:lpwstr>
  </property>
</Properties>
</file>