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58" r:id="rId3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14" y="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  <a:t>31.01.2025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  <a:t>31.01.2025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  <a:t>31.01.2025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  <a:t>31.01.2025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  <a:t>31.01.2025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  <a:t>31.01.2025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  <a:t>31.01.2025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79388" y="1401619"/>
            <a:ext cx="8640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altLang="ru-RU" sz="2800" b="1" dirty="0"/>
              <a:t>Какое разделение экологических ниш </a:t>
            </a:r>
            <a:r>
              <a:rPr lang="ru-RU" altLang="ru-RU" sz="2800" b="1" i="1" dirty="0" smtClean="0"/>
              <a:t>Littorina saxatilis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Olivi</a:t>
            </a:r>
            <a:r>
              <a:rPr lang="ru-RU" altLang="ru-RU" sz="2800" b="1" dirty="0"/>
              <a:t>, 1792) и </a:t>
            </a:r>
            <a:r>
              <a:rPr lang="ru-RU" altLang="ru-RU" sz="2800" b="1" i="1" dirty="0" smtClean="0"/>
              <a:t>Littorina obtusata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Linnaeus</a:t>
            </a:r>
            <a:r>
              <a:rPr lang="ru-RU" altLang="ru-RU" sz="2800" b="1" dirty="0"/>
              <a:t>, 1758) мы наблюдаем на литорали Белого моря?</a:t>
            </a:r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6948488" y="187325"/>
            <a:ext cx="20161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 </a:t>
            </a:r>
            <a:r>
              <a:rPr lang="ru-RU" altLang="ru-RU" sz="3200" b="1" dirty="0" smtClean="0">
                <a:solidFill>
                  <a:srgbClr val="0070C0"/>
                </a:solidFill>
              </a:rPr>
              <a:t>Э03</a:t>
            </a:r>
            <a:endParaRPr lang="ru-RU" altLang="ru-RU" sz="2400" b="1" dirty="0">
              <a:solidFill>
                <a:srgbClr val="0070C0"/>
              </a:solidFill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</a:t>
            </a:r>
            <a:r>
              <a:rPr lang="ru-RU" altLang="ru-RU" sz="1800" dirty="0" smtClean="0"/>
              <a:t>202</a:t>
            </a:r>
            <a:r>
              <a:rPr lang="en-US" altLang="ru-RU" sz="1800" dirty="0" smtClean="0"/>
              <a:t>5</a:t>
            </a:r>
            <a:endParaRPr lang="ru-RU" altLang="ru-RU" sz="1600" dirty="0"/>
          </a:p>
        </p:txBody>
      </p:sp>
      <p:pic>
        <p:nvPicPr>
          <p:cNvPr id="2055" name="Рисунок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1450" y="3160713"/>
            <a:ext cx="72374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 smtClean="0"/>
              <a:t>Бритиков Александр, </a:t>
            </a:r>
            <a:endParaRPr lang="ru-RU" altLang="ru-RU" sz="2000" dirty="0"/>
          </a:p>
          <a:p>
            <a:r>
              <a:rPr lang="ru-RU" altLang="ru-RU" dirty="0" smtClean="0"/>
              <a:t>Лаборатория экологии морского бентоса (гидробиологии)</a:t>
            </a:r>
            <a:endParaRPr lang="ru-RU" altLang="ru-RU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79388" y="3953837"/>
            <a:ext cx="864076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i="1" dirty="0" smtClean="0"/>
              <a:t>Бритиков А.И.</a:t>
            </a:r>
            <a:r>
              <a:rPr lang="ru-RU" altLang="ru-RU" sz="1600" i="1" baseline="30000" dirty="0" smtClean="0"/>
              <a:t>1</a:t>
            </a:r>
            <a:r>
              <a:rPr lang="ru-RU" altLang="ru-RU" sz="1600" i="1" dirty="0" smtClean="0"/>
              <a:t>, Хайтов В.М.</a:t>
            </a:r>
            <a:r>
              <a:rPr lang="ru-RU" altLang="ru-RU" sz="1600" i="1" baseline="30000" dirty="0" smtClean="0"/>
              <a:t>1,2,3</a:t>
            </a:r>
            <a:endParaRPr lang="ru-RU" altLang="ru-RU" sz="1600" i="1" dirty="0"/>
          </a:p>
          <a:p>
            <a:pPr eaLnBrk="1" hangingPunct="1"/>
            <a:r>
              <a:rPr lang="ru-RU" altLang="ru-RU" sz="1600" dirty="0"/>
              <a:t>1 </a:t>
            </a:r>
            <a:r>
              <a:rPr lang="ru-RU" sz="1600" dirty="0"/>
              <a:t>Лаборатория экологии морского бентоса (гидробиологи) </a:t>
            </a:r>
            <a:endParaRPr lang="ru-RU" sz="1600" dirty="0" smtClean="0"/>
          </a:p>
          <a:p>
            <a:pPr eaLnBrk="1" hangingPunct="1"/>
            <a:r>
              <a:rPr lang="ru-RU" altLang="ru-RU" sz="1600" dirty="0" smtClean="0"/>
              <a:t>2 </a:t>
            </a:r>
            <a:r>
              <a:rPr lang="ru-RU" sz="1600" dirty="0"/>
              <a:t>Санкт-Петербургский Государственный </a:t>
            </a:r>
            <a:r>
              <a:rPr lang="ru-RU" sz="1600" dirty="0" smtClean="0"/>
              <a:t>университет</a:t>
            </a:r>
          </a:p>
          <a:p>
            <a:pPr eaLnBrk="1" hangingPunct="1"/>
            <a:r>
              <a:rPr lang="ru-RU" altLang="ru-RU" sz="1600" dirty="0" smtClean="0"/>
              <a:t>3</a:t>
            </a:r>
            <a:r>
              <a:rPr lang="ru-RU" sz="1600" dirty="0"/>
              <a:t>Кандалакшский государственный заповедник</a:t>
            </a:r>
          </a:p>
          <a:p>
            <a:pPr eaLnBrk="1" hangingPunct="1"/>
            <a:endParaRPr lang="ru-RU" alt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9542"/>
            <a:ext cx="3816424" cy="3724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9542"/>
            <a:ext cx="3816424" cy="3724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7896" y="4515966"/>
            <a:ext cx="34563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 smtClean="0"/>
              <a:t>Количество </a:t>
            </a:r>
            <a:r>
              <a:rPr lang="ru-RU" sz="1200" dirty="0"/>
              <a:t>пеллет у двух видов моллюсков, кормившихся на двух типах субстратов.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7825" y="460829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Распределение </a:t>
            </a:r>
            <a:r>
              <a:rPr lang="ru-RU" sz="1200" dirty="0"/>
              <a:t>двух видов литторин по литорали. 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2678887" y="181595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Граница пояса фукоидов</a:t>
            </a:r>
            <a:endParaRPr lang="ru-RU" sz="800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791290" y="1815956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/>
              <a:t>Граница пояса фукоидов</a:t>
            </a:r>
            <a:endParaRPr lang="ru-RU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Экран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User</cp:lastModifiedBy>
  <cp:revision>24</cp:revision>
  <dcterms:created xsi:type="dcterms:W3CDTF">2017-06-21T20:42:00Z</dcterms:created>
  <dcterms:modified xsi:type="dcterms:W3CDTF">2025-01-31T17:14:54Z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CAF87A5E53644C82A9CDD62C692204AC_12</vt:lpwstr>
  </property>
  <property fmtid="{D5CDD505-2E9C-101B-9397-08002B2CF9AE}" pid="3" name="KSOProductBuildVer">
    <vt:lpwstr>1049-12.2.0.19805</vt:lpwstr>
  </property>
</Properties>
</file>