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005E00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5E00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-angle exterior view of a modern building facade covered with alumini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Low-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6" y="1270000"/>
            <a:ext cx="16840170" cy="1124371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-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7"/>
            <a:ext cx="16773843" cy="1118820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eveloper.mozilla.org/en-US/docs/Web/HTML/Element/input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y Ramesh N Jangid"/>
          <p:cNvSpPr txBox="1"/>
          <p:nvPr>
            <p:ph type="body" sz="quarter" idx="1"/>
          </p:nvPr>
        </p:nvSpPr>
        <p:spPr>
          <a:xfrm>
            <a:off x="1201341" y="11859862"/>
            <a:ext cx="21971002" cy="636980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/>
            <a:r>
              <a:t>By Ramesh N Jangid</a:t>
            </a:r>
          </a:p>
        </p:txBody>
      </p:sp>
      <p:sp>
        <p:nvSpPr>
          <p:cNvPr id="152" name="PHP Microservices Framework"/>
          <p:cNvSpPr txBox="1"/>
          <p:nvPr>
            <p:ph type="title"/>
          </p:nvPr>
        </p:nvSpPr>
        <p:spPr>
          <a:xfrm>
            <a:off x="1219195" y="2574991"/>
            <a:ext cx="21971006" cy="4648202"/>
          </a:xfrm>
          <a:prstGeom prst="rect">
            <a:avLst/>
          </a:prstGeom>
        </p:spPr>
        <p:txBody>
          <a:bodyPr/>
          <a:lstStyle>
            <a:lvl1pPr>
              <a:defRPr b="0" spc="-300"/>
            </a:lvl1pPr>
          </a:lstStyle>
          <a:p>
            <a:pPr/>
            <a:r>
              <a:t>PHP Microservices Framework</a:t>
            </a:r>
          </a:p>
        </p:txBody>
      </p:sp>
      <p:sp>
        <p:nvSpPr>
          <p:cNvPr id="153" name="Basics and fundamentals"/>
          <p:cNvSpPr txBox="1"/>
          <p:nvPr/>
        </p:nvSpPr>
        <p:spPr>
          <a:xfrm>
            <a:off x="1201342" y="7223190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defRPr sz="5500">
                <a:solidFill>
                  <a:srgbClr val="000000"/>
                </a:solidFill>
              </a:defRPr>
            </a:pPr>
          </a:p>
          <a:p>
            <a:pPr algn="l" defTabSz="825500">
              <a:defRPr sz="5500">
                <a:solidFill>
                  <a:srgbClr val="000000"/>
                </a:solidFill>
              </a:defRPr>
            </a:pPr>
            <a:r>
              <a:t>Basics and fundamentals</a:t>
            </a:r>
          </a:p>
        </p:txBody>
      </p:sp>
      <p:sp>
        <p:nvSpPr>
          <p:cNvPr id="154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3600">
                <a:solidFill>
                  <a:srgbClr val="000000"/>
                </a:solidFill>
              </a:defRPr>
            </a:lvl1pPr>
          </a:lstStyle>
          <a:p>
            <a:pPr/>
            <a:r>
              <a:t>PHPCamp Online #1 - 13 July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Application 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pc="-200"/>
            </a:lvl1pPr>
          </a:lstStyle>
          <a:p>
            <a:pPr/>
            <a:r>
              <a:t>Application Demo</a:t>
            </a:r>
          </a:p>
        </p:txBody>
      </p:sp>
      <p:sp>
        <p:nvSpPr>
          <p:cNvPr id="203" name="By Ramesh N Jangid"/>
          <p:cNvSpPr txBox="1"/>
          <p:nvPr/>
        </p:nvSpPr>
        <p:spPr>
          <a:xfrm>
            <a:off x="1201341" y="118598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6357" y="4223337"/>
            <a:ext cx="10115806" cy="5269327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#1 - 13 July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onfiguration - Norm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pc="-200"/>
            </a:lvl1pPr>
          </a:lstStyle>
          <a:p>
            <a:pPr/>
            <a:r>
              <a:t>Configuration - Normal</a:t>
            </a:r>
          </a:p>
        </p:txBody>
      </p:sp>
      <p:sp>
        <p:nvSpPr>
          <p:cNvPr id="208" name="Single Object…"/>
          <p:cNvSpPr txBox="1"/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Single Object 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Array of Objects</a:t>
            </a:r>
          </a:p>
        </p:txBody>
      </p:sp>
      <p:sp>
        <p:nvSpPr>
          <p:cNvPr id="209" name="“Payload” : {…"/>
          <p:cNvSpPr txBox="1"/>
          <p:nvPr/>
        </p:nvSpPr>
        <p:spPr>
          <a:xfrm>
            <a:off x="6664429" y="4290347"/>
            <a:ext cx="6868530" cy="22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/>
            </a:pPr>
            <a:r>
              <a:t>“Payload” : {</a:t>
            </a:r>
          </a:p>
          <a:p>
            <a:pPr lvl="1" indent="457200" algn="l">
              <a:defRPr sz="3600"/>
            </a:pPr>
            <a:r>
              <a:t>“key1” : “value1”,</a:t>
            </a:r>
          </a:p>
          <a:p>
            <a:pPr lvl="1" indent="457200" algn="l">
              <a:defRPr sz="3600"/>
            </a:pPr>
            <a:r>
              <a:t>“key2” : “value2”,</a:t>
            </a:r>
          </a:p>
          <a:p>
            <a:pPr algn="l">
              <a:defRPr sz="3600"/>
            </a:pPr>
            <a:r>
              <a:t>}</a:t>
            </a:r>
          </a:p>
        </p:txBody>
      </p:sp>
      <p:sp>
        <p:nvSpPr>
          <p:cNvPr id="210" name="“Payload” : […"/>
          <p:cNvSpPr txBox="1"/>
          <p:nvPr/>
        </p:nvSpPr>
        <p:spPr>
          <a:xfrm>
            <a:off x="6664429" y="6819665"/>
            <a:ext cx="6868530" cy="5549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/>
            </a:pPr>
            <a:r>
              <a:t>“Payload” : [</a:t>
            </a:r>
          </a:p>
          <a:p>
            <a:pPr lvl="1" indent="457200" algn="l">
              <a:defRPr sz="3600"/>
            </a:pPr>
            <a:r>
              <a:t>{</a:t>
            </a:r>
          </a:p>
          <a:p>
            <a:pPr lvl="2" indent="914400" algn="l">
              <a:defRPr sz="3600"/>
            </a:pPr>
            <a:r>
              <a:t>“key1” : “value11”,</a:t>
            </a:r>
          </a:p>
          <a:p>
            <a:pPr lvl="2" indent="914400" algn="l">
              <a:defRPr sz="3600"/>
            </a:pPr>
            <a:r>
              <a:t>“key2” : “value12”,</a:t>
            </a:r>
          </a:p>
          <a:p>
            <a:pPr lvl="1" indent="457200" algn="l">
              <a:defRPr sz="3600"/>
            </a:pPr>
            <a:r>
              <a:t>},</a:t>
            </a:r>
          </a:p>
          <a:p>
            <a:pPr lvl="1" indent="457200" algn="l">
              <a:defRPr sz="3600"/>
            </a:pPr>
            <a:r>
              <a:t>{</a:t>
            </a:r>
          </a:p>
          <a:p>
            <a:pPr lvl="2" indent="914400" algn="l">
              <a:defRPr sz="3600"/>
            </a:pPr>
            <a:r>
              <a:t>“key1” : “value21”,</a:t>
            </a:r>
          </a:p>
          <a:p>
            <a:pPr lvl="2" indent="914400" algn="l">
              <a:defRPr sz="3600"/>
            </a:pPr>
            <a:r>
              <a:t>“key2” : “value22”,</a:t>
            </a:r>
          </a:p>
          <a:p>
            <a:pPr lvl="1" indent="457200" algn="l">
              <a:defRPr sz="3600"/>
            </a:pPr>
            <a:r>
              <a:t>}</a:t>
            </a:r>
          </a:p>
          <a:p>
            <a:pPr algn="l">
              <a:defRPr sz="3600"/>
            </a:pPr>
            <a:r>
              <a:t>]</a:t>
            </a:r>
          </a:p>
        </p:txBody>
      </p:sp>
      <p:sp>
        <p:nvSpPr>
          <p:cNvPr id="211" name="By Ramesh N Jangid"/>
          <p:cNvSpPr txBox="1"/>
          <p:nvPr/>
        </p:nvSpPr>
        <p:spPr>
          <a:xfrm>
            <a:off x="1201341" y="118598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212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#1 - 13 July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onfiguration - Hierarch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pc="-200"/>
            </a:lvl1pPr>
          </a:lstStyle>
          <a:p>
            <a:pPr/>
            <a:r>
              <a:t>Configuration - Hierarchy</a:t>
            </a:r>
          </a:p>
        </p:txBody>
      </p:sp>
      <p:sp>
        <p:nvSpPr>
          <p:cNvPr id="215" name="“Payload” : {…"/>
          <p:cNvSpPr txBox="1"/>
          <p:nvPr/>
        </p:nvSpPr>
        <p:spPr>
          <a:xfrm>
            <a:off x="1445300" y="2794480"/>
            <a:ext cx="6868529" cy="773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/>
            </a:pPr>
            <a:r>
              <a:t>“Payload” : {</a:t>
            </a:r>
          </a:p>
          <a:p>
            <a:pPr lvl="1" indent="457200" algn="l">
              <a:defRPr sz="3600"/>
            </a:pPr>
            <a:r>
              <a:t>“key11” : “value11”,</a:t>
            </a:r>
          </a:p>
          <a:p>
            <a:pPr lvl="1" indent="457200" algn="l">
              <a:defRPr sz="3600"/>
            </a:pPr>
            <a:r>
              <a:t>“key12” : “value12”,</a:t>
            </a:r>
          </a:p>
          <a:p>
            <a:pPr lvl="1" indent="457200" algn="l">
              <a:defRPr sz="3600"/>
            </a:pPr>
            <a:r>
              <a:t>“key13” : [</a:t>
            </a:r>
          </a:p>
          <a:p>
            <a:pPr lvl="2" indent="914400" algn="l">
              <a:defRPr sz="3600"/>
            </a:pPr>
            <a:r>
              <a:t>{</a:t>
            </a:r>
          </a:p>
          <a:p>
            <a:pPr lvl="3" indent="1371600" algn="l">
              <a:defRPr sz="3600"/>
            </a:pPr>
            <a:r>
              <a:t>“key21” : “value211”,</a:t>
            </a:r>
          </a:p>
          <a:p>
            <a:pPr lvl="3" indent="1371600" algn="l">
              <a:defRPr sz="3600"/>
            </a:pPr>
            <a:r>
              <a:t>“key22” : “value212”,</a:t>
            </a:r>
          </a:p>
          <a:p>
            <a:pPr lvl="2" indent="914400" algn="l">
              <a:defRPr sz="3600"/>
            </a:pPr>
            <a:r>
              <a:t>},</a:t>
            </a:r>
          </a:p>
          <a:p>
            <a:pPr lvl="2" indent="914400" algn="l">
              <a:defRPr sz="3600"/>
            </a:pPr>
            <a:r>
              <a:t>{</a:t>
            </a:r>
          </a:p>
          <a:p>
            <a:pPr lvl="3" indent="1371600" algn="l">
              <a:defRPr sz="3600"/>
            </a:pPr>
            <a:r>
              <a:t>“key21” : “value221”,</a:t>
            </a:r>
          </a:p>
          <a:p>
            <a:pPr lvl="3" indent="1371600" algn="l">
              <a:defRPr sz="3600"/>
            </a:pPr>
            <a:r>
              <a:t>“key22” : “value222”,</a:t>
            </a:r>
          </a:p>
          <a:p>
            <a:pPr lvl="2" indent="914400" algn="l">
              <a:defRPr sz="3600"/>
            </a:pPr>
            <a:r>
              <a:t>}</a:t>
            </a:r>
          </a:p>
          <a:p>
            <a:pPr lvl="1" indent="457200" algn="l">
              <a:defRPr sz="3600"/>
            </a:pPr>
            <a:r>
              <a:t>]</a:t>
            </a:r>
          </a:p>
          <a:p>
            <a:pPr algn="l">
              <a:defRPr sz="3600"/>
            </a:pPr>
            <a:r>
              <a:t>}</a:t>
            </a:r>
          </a:p>
        </p:txBody>
      </p:sp>
      <p:sp>
        <p:nvSpPr>
          <p:cNvPr id="216" name="By Ramesh N Jangid"/>
          <p:cNvSpPr txBox="1"/>
          <p:nvPr/>
        </p:nvSpPr>
        <p:spPr>
          <a:xfrm>
            <a:off x="1201341" y="118598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217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#1 - 13 July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hank you !"/>
          <p:cNvSpPr txBox="1"/>
          <p:nvPr>
            <p:ph type="title"/>
          </p:nvPr>
        </p:nvSpPr>
        <p:spPr>
          <a:xfrm>
            <a:off x="1010081" y="4502799"/>
            <a:ext cx="21971002" cy="1433165"/>
          </a:xfrm>
          <a:prstGeom prst="rect">
            <a:avLst/>
          </a:prstGeom>
        </p:spPr>
        <p:txBody>
          <a:bodyPr/>
          <a:lstStyle>
            <a:lvl1pPr algn="ctr">
              <a:defRPr spc="-200"/>
            </a:lvl1pPr>
          </a:lstStyle>
          <a:p>
            <a:pPr/>
            <a:r>
              <a:t>Thank you !</a:t>
            </a:r>
          </a:p>
        </p:txBody>
      </p:sp>
      <p:sp>
        <p:nvSpPr>
          <p:cNvPr id="220" name="GitHub - https://github.com/polygoncoin…"/>
          <p:cNvSpPr txBox="1"/>
          <p:nvPr/>
        </p:nvSpPr>
        <p:spPr>
          <a:xfrm>
            <a:off x="1010081" y="6958765"/>
            <a:ext cx="21971002" cy="207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80000"/>
              </a:lnSpc>
              <a:defRPr spc="-100" sz="4500">
                <a:solidFill>
                  <a:srgbClr val="000000"/>
                </a:solidFill>
              </a:defRPr>
            </a:pPr>
            <a:r>
              <a:t>GitHub - https://github.com/polygoncoin</a:t>
            </a:r>
            <a:endParaRPr spc="-90"/>
          </a:p>
          <a:p>
            <a:pPr>
              <a:lnSpc>
                <a:spcPct val="80000"/>
              </a:lnSpc>
              <a:defRPr spc="-90" sz="45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defRPr spc="-100" sz="4500">
                <a:solidFill>
                  <a:srgbClr val="000000"/>
                </a:solidFill>
              </a:defRPr>
            </a:pPr>
            <a:r>
              <a:t>E-mail - polygon.co.in@gmail.com</a:t>
            </a:r>
          </a:p>
        </p:txBody>
      </p:sp>
      <p:sp>
        <p:nvSpPr>
          <p:cNvPr id="221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#1 - 13 July 2024</a:t>
            </a:r>
          </a:p>
        </p:txBody>
      </p:sp>
      <p:sp>
        <p:nvSpPr>
          <p:cNvPr id="222" name="By Ramesh N Jangid"/>
          <p:cNvSpPr txBox="1"/>
          <p:nvPr/>
        </p:nvSpPr>
        <p:spPr>
          <a:xfrm>
            <a:off x="1201341" y="118598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HTTP request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pc="-200"/>
            </a:lvl1pPr>
          </a:lstStyle>
          <a:p>
            <a:pPr/>
            <a:r>
              <a:t>HTTP request methods</a:t>
            </a:r>
          </a:p>
        </p:txBody>
      </p:sp>
      <p:sp>
        <p:nvSpPr>
          <p:cNvPr id="157" name="Supported HTTP methods by HTML &lt;form&gt; tag"/>
          <p:cNvSpPr txBox="1"/>
          <p:nvPr>
            <p:ph type="body" sz="quarter" idx="1"/>
          </p:nvPr>
        </p:nvSpPr>
        <p:spPr>
          <a:xfrm>
            <a:off x="1206500" y="2625500"/>
            <a:ext cx="21971000" cy="934780"/>
          </a:xfrm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Supported HTTP methods by </a:t>
            </a:r>
            <a:r>
              <a:rPr b="1"/>
              <a:t>HTML &lt;form&gt; tag</a:t>
            </a:r>
          </a:p>
        </p:txBody>
      </p:sp>
      <p:sp>
        <p:nvSpPr>
          <p:cNvPr id="158" name="GET…"/>
          <p:cNvSpPr txBox="1"/>
          <p:nvPr>
            <p:ph type="body" idx="21"/>
          </p:nvPr>
        </p:nvSpPr>
        <p:spPr>
          <a:xfrm>
            <a:off x="1206500" y="4248503"/>
            <a:ext cx="21971000" cy="68768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sz="3600"/>
            </a:pPr>
            <a:r>
              <a:t>GET</a:t>
            </a:r>
          </a:p>
          <a:p>
            <a:pPr>
              <a:defRPr sz="3600"/>
            </a:pPr>
            <a:r>
              <a:t>POST</a:t>
            </a:r>
          </a:p>
          <a:p>
            <a:pPr lvl="1">
              <a:defRPr sz="3600">
                <a:solidFill>
                  <a:srgbClr val="B51600"/>
                </a:solidFill>
              </a:defRPr>
            </a:pPr>
            <a:r>
              <a:t>application/x-www-form-urlencoded</a:t>
            </a:r>
            <a:r>
              <a:rPr>
                <a:solidFill>
                  <a:srgbClr val="000000"/>
                </a:solidFill>
              </a:rPr>
              <a:t>: The initial default type.</a:t>
            </a:r>
          </a:p>
          <a:p>
            <a:pPr lvl="1">
              <a:defRPr sz="3600">
                <a:solidFill>
                  <a:srgbClr val="B51600"/>
                </a:solidFill>
              </a:defRPr>
            </a:pPr>
            <a:r>
              <a:t>multipart/form-data</a:t>
            </a:r>
            <a:r>
              <a:rPr>
                <a:solidFill>
                  <a:srgbClr val="000000"/>
                </a:solidFill>
              </a:rPr>
              <a:t>: The type that allows file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&lt;input&gt;</a:t>
            </a:r>
            <a:r>
              <a:rPr>
                <a:solidFill>
                  <a:srgbClr val="000000"/>
                </a:solidFill>
              </a:rPr>
              <a:t> element(s) to upload file data.</a:t>
            </a:r>
          </a:p>
          <a:p>
            <a:pPr lvl="1">
              <a:defRPr sz="3600">
                <a:solidFill>
                  <a:srgbClr val="B51600"/>
                </a:solidFill>
              </a:defRPr>
            </a:pPr>
            <a:r>
              <a:t>text/plain</a:t>
            </a:r>
            <a:r>
              <a:rPr>
                <a:solidFill>
                  <a:srgbClr val="000000"/>
                </a:solidFill>
              </a:rPr>
              <a:t>: Ambiguous format, human-readable content not reliably interpretable by computer.</a:t>
            </a:r>
          </a:p>
        </p:txBody>
      </p:sp>
      <p:sp>
        <p:nvSpPr>
          <p:cNvPr id="159" name="By Ramesh N Jangid"/>
          <p:cNvSpPr txBox="1"/>
          <p:nvPr/>
        </p:nvSpPr>
        <p:spPr>
          <a:xfrm>
            <a:off x="1201341" y="118598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160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#1 - 13 July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Javascript - HTTP requ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pc="-200"/>
            </a:lvl1pPr>
          </a:lstStyle>
          <a:p>
            <a:pPr/>
            <a:r>
              <a:t>Javascript - HTTP request</a:t>
            </a:r>
          </a:p>
        </p:txBody>
      </p:sp>
      <p:sp>
        <p:nvSpPr>
          <p:cNvPr id="163" name="var handlerUrl = &quot;/ajax-handler&quot;; // print_r ($_POST);…"/>
          <p:cNvSpPr txBox="1"/>
          <p:nvPr/>
        </p:nvSpPr>
        <p:spPr>
          <a:xfrm>
            <a:off x="1186765" y="3033412"/>
            <a:ext cx="21390496" cy="8305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/>
            </a:pPr>
            <a:r>
              <a:t>var handlerUrl = "/ajax-handler"; </a:t>
            </a:r>
            <a:r>
              <a:rPr b="1"/>
              <a:t>// print_r ($_POST);</a:t>
            </a:r>
          </a:p>
          <a:p>
            <a:pPr algn="l">
              <a:defRPr sz="3600"/>
            </a:pPr>
            <a:r>
              <a:t>var xmlhttp = new XMLHttpRequest();</a:t>
            </a:r>
          </a:p>
          <a:p>
            <a:pPr algn="l">
              <a:defRPr sz="3600"/>
            </a:pPr>
          </a:p>
          <a:p>
            <a:pPr algn="l">
              <a:defRPr sz="3600"/>
            </a:pPr>
            <a:r>
              <a:t>xmlhttp . open( "</a:t>
            </a:r>
            <a:r>
              <a:rPr>
                <a:solidFill>
                  <a:srgbClr val="B51600"/>
                </a:solidFill>
              </a:rPr>
              <a:t>POST</a:t>
            </a:r>
            <a:r>
              <a:t>", handlerUrl );</a:t>
            </a:r>
          </a:p>
          <a:p>
            <a:pPr algn="l">
              <a:defRPr sz="3600"/>
            </a:pPr>
            <a:r>
              <a:t>xmlhttp . setRequestHeader('Content-type', ‘</a:t>
            </a:r>
            <a:r>
              <a:rPr>
                <a:solidFill>
                  <a:srgbClr val="B51600"/>
                </a:solidFill>
              </a:rPr>
              <a:t>application/x-www-form-urlencoded</a:t>
            </a:r>
            <a:r>
              <a:t>');</a:t>
            </a:r>
          </a:p>
          <a:p>
            <a:pPr algn="l">
              <a:defRPr sz="3600"/>
            </a:pPr>
          </a:p>
          <a:p>
            <a:pPr algn="l">
              <a:defRPr sz="3600"/>
            </a:pPr>
            <a:r>
              <a:t>xmlhttp . onreadystatechange = function() {</a:t>
            </a:r>
          </a:p>
          <a:p>
            <a:pPr algn="l">
              <a:defRPr sz="3600"/>
            </a:pPr>
            <a:r>
              <a:t>    if (this.readyState == 4 &amp;&amp; this.status == 200) {</a:t>
            </a:r>
          </a:p>
          <a:p>
            <a:pPr algn="l">
              <a:defRPr sz="3600"/>
            </a:pPr>
            <a:r>
              <a:t>        alert ( this.responseText ); // </a:t>
            </a:r>
            <a:r>
              <a:rPr b="1"/>
              <a:t>proper key/value result</a:t>
            </a:r>
          </a:p>
          <a:p>
            <a:pPr algn="l">
              <a:defRPr sz="3600"/>
            </a:pPr>
            <a:r>
              <a:t>   }</a:t>
            </a:r>
          </a:p>
          <a:p>
            <a:pPr algn="l">
              <a:defRPr sz="3600"/>
            </a:pPr>
            <a:r>
              <a:t>};</a:t>
            </a:r>
          </a:p>
          <a:p>
            <a:pPr algn="l">
              <a:defRPr sz="3600"/>
            </a:pPr>
          </a:p>
          <a:p>
            <a:pPr algn="l">
              <a:defRPr sz="3600">
                <a:solidFill>
                  <a:srgbClr val="027001"/>
                </a:solidFill>
              </a:defRPr>
            </a:pPr>
            <a:r>
              <a:t>var params = “key1=value1</a:t>
            </a:r>
            <a:r>
              <a:rPr>
                <a:solidFill>
                  <a:srgbClr val="B51600"/>
                </a:solidFill>
              </a:rPr>
              <a:t>&amp;</a:t>
            </a:r>
            <a:r>
              <a:t>key2=value2%3D”; // key and values are escaped (urlencoded)</a:t>
            </a:r>
          </a:p>
          <a:p>
            <a:pPr algn="l">
              <a:defRPr sz="3600"/>
            </a:pPr>
          </a:p>
          <a:p>
            <a:pPr algn="l">
              <a:defRPr sz="3600"/>
            </a:pPr>
            <a:r>
              <a:t>xmlhttp . send( params );</a:t>
            </a:r>
          </a:p>
        </p:txBody>
      </p:sp>
      <p:sp>
        <p:nvSpPr>
          <p:cNvPr id="164" name="By Ramesh N Jangid"/>
          <p:cNvSpPr txBox="1"/>
          <p:nvPr/>
        </p:nvSpPr>
        <p:spPr>
          <a:xfrm>
            <a:off x="1201341" y="118598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165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#1 - 13 July 2024</a:t>
            </a:r>
          </a:p>
        </p:txBody>
      </p:sp>
      <p:sp>
        <p:nvSpPr>
          <p:cNvPr id="166" name="$_POST=Array…"/>
          <p:cNvSpPr txBox="1"/>
          <p:nvPr/>
        </p:nvSpPr>
        <p:spPr>
          <a:xfrm>
            <a:off x="18987935" y="3033412"/>
            <a:ext cx="3202458" cy="21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700"/>
            </a:pPr>
            <a:r>
              <a:t>$_POST=Array</a:t>
            </a:r>
          </a:p>
          <a:p>
            <a:pPr algn="l">
              <a:defRPr sz="2700"/>
            </a:pPr>
            <a:r>
              <a:t>(</a:t>
            </a:r>
          </a:p>
          <a:p>
            <a:pPr algn="l">
              <a:defRPr sz="2700"/>
            </a:pPr>
            <a:r>
              <a:t>    [key1] =&gt; value1</a:t>
            </a:r>
          </a:p>
          <a:p>
            <a:pPr algn="l">
              <a:defRPr sz="2700"/>
            </a:pPr>
            <a:r>
              <a:t>    [key2] =&gt; value2=</a:t>
            </a:r>
          </a:p>
          <a:p>
            <a:pPr algn="l">
              <a:defRPr sz="2700"/>
            </a:pP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pen Systems Interconn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pc="-200"/>
            </a:lvl1pPr>
          </a:lstStyle>
          <a:p>
            <a:pPr/>
            <a:r>
              <a:t>Open Systems Interconnection</a:t>
            </a:r>
          </a:p>
        </p:txBody>
      </p:sp>
      <p:sp>
        <p:nvSpPr>
          <p:cNvPr id="169" name="OSI layers"/>
          <p:cNvSpPr txBox="1"/>
          <p:nvPr>
            <p:ph type="body" sz="quarter" idx="1"/>
          </p:nvPr>
        </p:nvSpPr>
        <p:spPr>
          <a:xfrm>
            <a:off x="1206500" y="2681621"/>
            <a:ext cx="21971000" cy="934779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OSI layers</a:t>
            </a:r>
          </a:p>
        </p:txBody>
      </p:sp>
      <p:sp>
        <p:nvSpPr>
          <p:cNvPr id="170" name="Application layer…"/>
          <p:cNvSpPr txBox="1"/>
          <p:nvPr>
            <p:ph type="body" idx="21"/>
          </p:nvPr>
        </p:nvSpPr>
        <p:spPr>
          <a:xfrm>
            <a:off x="1206500" y="4248503"/>
            <a:ext cx="21825454" cy="644715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75487" indent="-475487" defTabSz="1901904">
              <a:spcBef>
                <a:spcPts val="3500"/>
              </a:spcBef>
              <a:defRPr i="1" sz="3700">
                <a:solidFill>
                  <a:srgbClr val="027001"/>
                </a:solidFill>
              </a:defRPr>
            </a:pPr>
            <a:r>
              <a:t>Application layer</a:t>
            </a:r>
          </a:p>
          <a:p>
            <a:pPr marL="475487" indent="-475487" defTabSz="1901904">
              <a:spcBef>
                <a:spcPts val="3500"/>
              </a:spcBef>
              <a:defRPr i="1" sz="3700">
                <a:solidFill>
                  <a:srgbClr val="027001"/>
                </a:solidFill>
              </a:defRPr>
            </a:pPr>
            <a:r>
              <a:t>Presentation layer</a:t>
            </a:r>
          </a:p>
          <a:p>
            <a:pPr marL="475487" indent="-475487" defTabSz="1901904">
              <a:spcBef>
                <a:spcPts val="3500"/>
              </a:spcBef>
              <a:defRPr i="1" sz="3700">
                <a:solidFill>
                  <a:srgbClr val="027001"/>
                </a:solidFill>
              </a:defRPr>
            </a:pPr>
            <a:r>
              <a:t>Session layer</a:t>
            </a:r>
          </a:p>
          <a:p>
            <a:pPr marL="475487" indent="-475487" defTabSz="1901904">
              <a:spcBef>
                <a:spcPts val="3500"/>
              </a:spcBef>
              <a:defRPr sz="3700"/>
            </a:pPr>
            <a:r>
              <a:t>Transport layer</a:t>
            </a:r>
          </a:p>
          <a:p>
            <a:pPr marL="475487" indent="-475487" defTabSz="1901904">
              <a:spcBef>
                <a:spcPts val="3500"/>
              </a:spcBef>
              <a:defRPr sz="3700"/>
            </a:pPr>
            <a:r>
              <a:t>Network layer</a:t>
            </a:r>
          </a:p>
          <a:p>
            <a:pPr marL="475487" indent="-475487" defTabSz="1901904">
              <a:spcBef>
                <a:spcPts val="3500"/>
              </a:spcBef>
              <a:defRPr sz="3700"/>
            </a:pPr>
            <a:r>
              <a:t>Data link layer</a:t>
            </a:r>
          </a:p>
          <a:p>
            <a:pPr marL="475487" indent="-475487" defTabSz="1901904">
              <a:spcBef>
                <a:spcPts val="3500"/>
              </a:spcBef>
              <a:defRPr sz="3700"/>
            </a:pPr>
            <a:r>
              <a:t>Physical layer</a:t>
            </a:r>
          </a:p>
        </p:txBody>
      </p:sp>
      <p:sp>
        <p:nvSpPr>
          <p:cNvPr id="171" name="By Ramesh N Jangid"/>
          <p:cNvSpPr txBox="1"/>
          <p:nvPr/>
        </p:nvSpPr>
        <p:spPr>
          <a:xfrm>
            <a:off x="1201341" y="118598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172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#1 - 13 July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Javascript - HTTP POST requ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pc="-200"/>
            </a:lvl1pPr>
          </a:lstStyle>
          <a:p>
            <a:pPr/>
            <a:r>
              <a:t>Javascript - HTTP POST request</a:t>
            </a:r>
          </a:p>
        </p:txBody>
      </p:sp>
      <p:sp>
        <p:nvSpPr>
          <p:cNvPr id="175" name="var handlerUrl = “/ajax-handler&quot;; // print_r ($_POST);…"/>
          <p:cNvSpPr txBox="1"/>
          <p:nvPr/>
        </p:nvSpPr>
        <p:spPr>
          <a:xfrm>
            <a:off x="1186765" y="3027062"/>
            <a:ext cx="21390496" cy="831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/>
            </a:pPr>
            <a:r>
              <a:t>var handlerUrl = “/ajax-handler"; </a:t>
            </a:r>
            <a:r>
              <a:rPr b="1"/>
              <a:t>// print_r ($_POST);</a:t>
            </a:r>
          </a:p>
          <a:p>
            <a:pPr algn="l">
              <a:defRPr sz="3600"/>
            </a:pPr>
            <a:r>
              <a:t>var xmlhttp = new XMLHttpRequest();</a:t>
            </a:r>
          </a:p>
          <a:p>
            <a:pPr algn="l">
              <a:defRPr sz="3600"/>
            </a:pPr>
          </a:p>
          <a:p>
            <a:pPr algn="l">
              <a:defRPr sz="3600"/>
            </a:pPr>
            <a:r>
              <a:t>xmlhttp . open( "</a:t>
            </a:r>
            <a:r>
              <a:rPr>
                <a:solidFill>
                  <a:srgbClr val="B51600"/>
                </a:solidFill>
              </a:rPr>
              <a:t>POST</a:t>
            </a:r>
            <a:r>
              <a:t>", handlerUrl );</a:t>
            </a:r>
          </a:p>
          <a:p>
            <a:pPr algn="l">
              <a:defRPr sz="3600">
                <a:solidFill>
                  <a:srgbClr val="000000"/>
                </a:solidFill>
              </a:defRPr>
            </a:pPr>
            <a:r>
              <a:t>xmlhttp . setRequestHeader("Content-Type", “</a:t>
            </a:r>
            <a:r>
              <a:rPr>
                <a:solidFill>
                  <a:srgbClr val="B51600"/>
                </a:solidFill>
              </a:rPr>
              <a:t>application/json</a:t>
            </a:r>
            <a:r>
              <a:rPr b="1"/>
              <a:t>;</a:t>
            </a:r>
            <a:r>
              <a:t> charset=UTF-8");</a:t>
            </a:r>
          </a:p>
          <a:p>
            <a:pPr algn="l">
              <a:defRPr sz="3600"/>
            </a:pPr>
          </a:p>
          <a:p>
            <a:pPr algn="l">
              <a:defRPr sz="3600"/>
            </a:pPr>
            <a:r>
              <a:t>xmlhttp . onreadystatechange = function() {</a:t>
            </a:r>
          </a:p>
          <a:p>
            <a:pPr algn="l">
              <a:defRPr sz="3600"/>
            </a:pPr>
            <a:r>
              <a:t>    if (this.readyState == 4 &amp;&amp; this.status == 200) {</a:t>
            </a:r>
          </a:p>
          <a:p>
            <a:pPr algn="l">
              <a:defRPr sz="3600"/>
            </a:pPr>
            <a:r>
              <a:t>        alert ( this.responseText ); //</a:t>
            </a:r>
            <a:r>
              <a:rPr>
                <a:solidFill>
                  <a:srgbClr val="EE230C"/>
                </a:solidFill>
              </a:rPr>
              <a:t> </a:t>
            </a:r>
            <a:r>
              <a:rPr b="1">
                <a:solidFill>
                  <a:srgbClr val="000000"/>
                </a:solidFill>
              </a:rPr>
              <a:t>empty array</a:t>
            </a:r>
          </a:p>
          <a:p>
            <a:pPr algn="l">
              <a:defRPr sz="3600"/>
            </a:pPr>
            <a:r>
              <a:t>    }</a:t>
            </a:r>
          </a:p>
          <a:p>
            <a:pPr algn="l">
              <a:defRPr sz="3600"/>
            </a:pPr>
            <a:r>
              <a:t>};</a:t>
            </a:r>
          </a:p>
          <a:p>
            <a:pPr algn="l">
              <a:defRPr sz="3600"/>
            </a:pPr>
          </a:p>
          <a:p>
            <a:pPr algn="l">
              <a:defRPr sz="3600">
                <a:solidFill>
                  <a:srgbClr val="027001"/>
                </a:solidFill>
              </a:defRPr>
            </a:pPr>
            <a:r>
              <a:t>var params = JSON . stringify ( { “Payload” : { “key1” : “Value1” } } );</a:t>
            </a:r>
          </a:p>
          <a:p>
            <a:pPr algn="l">
              <a:defRPr sz="3600"/>
            </a:pPr>
          </a:p>
          <a:p>
            <a:pPr algn="l">
              <a:defRPr sz="3600"/>
            </a:pPr>
            <a:r>
              <a:t>xmlhttp . send( params );</a:t>
            </a:r>
          </a:p>
        </p:txBody>
      </p:sp>
      <p:sp>
        <p:nvSpPr>
          <p:cNvPr id="176" name="By Ramesh N Jangid"/>
          <p:cNvSpPr txBox="1"/>
          <p:nvPr/>
        </p:nvSpPr>
        <p:spPr>
          <a:xfrm>
            <a:off x="1201341" y="118598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177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#1 - 13 July 2024</a:t>
            </a:r>
          </a:p>
        </p:txBody>
      </p:sp>
      <p:sp>
        <p:nvSpPr>
          <p:cNvPr id="178" name="$_POST=Array…"/>
          <p:cNvSpPr txBox="1"/>
          <p:nvPr/>
        </p:nvSpPr>
        <p:spPr>
          <a:xfrm>
            <a:off x="20222568" y="3027062"/>
            <a:ext cx="2390129" cy="13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700"/>
            </a:pPr>
            <a:r>
              <a:t>$_POST=Array</a:t>
            </a:r>
          </a:p>
          <a:p>
            <a:pPr algn="l">
              <a:defRPr sz="2700"/>
            </a:pPr>
            <a:r>
              <a:t>(</a:t>
            </a:r>
          </a:p>
          <a:p>
            <a:pPr algn="l">
              <a:defRPr sz="2700"/>
            </a:pP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Javascript - HTTP POST requ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pc="-200"/>
            </a:lvl1pPr>
          </a:lstStyle>
          <a:p>
            <a:pPr/>
            <a:r>
              <a:t>Javascript - HTTP POST request</a:t>
            </a:r>
          </a:p>
        </p:txBody>
      </p:sp>
      <p:sp>
        <p:nvSpPr>
          <p:cNvPr id="181" name="By Ramesh N Jangid"/>
          <p:cNvSpPr txBox="1"/>
          <p:nvPr/>
        </p:nvSpPr>
        <p:spPr>
          <a:xfrm>
            <a:off x="1201341" y="118598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182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#1 - 13 July 2024</a:t>
            </a:r>
          </a:p>
        </p:txBody>
      </p:sp>
      <p:sp>
        <p:nvSpPr>
          <p:cNvPr id="183" name="$_POST is for form data, while json data (application/json) should be gotten from the raw input.…"/>
          <p:cNvSpPr txBox="1"/>
          <p:nvPr>
            <p:ph type="body" idx="1"/>
          </p:nvPr>
        </p:nvSpPr>
        <p:spPr>
          <a:xfrm>
            <a:off x="1096919" y="2999985"/>
            <a:ext cx="22190162" cy="837255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3600"/>
            </a:pPr>
            <a:r>
              <a:t>$_POST is for form data, while json data (application/json) should be gotten from the raw input.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3600"/>
            </a:pPr>
            <a:r>
              <a:t>To get the the raw input you need to file_get_contents("php://input");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HTTP request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pc="-200"/>
            </a:lvl1pPr>
          </a:lstStyle>
          <a:p>
            <a:pPr/>
            <a:r>
              <a:t>HTTP request methods</a:t>
            </a:r>
          </a:p>
        </p:txBody>
      </p:sp>
      <p:sp>
        <p:nvSpPr>
          <p:cNvPr id="186" name="Supported HTTP methods by Javascript"/>
          <p:cNvSpPr txBox="1"/>
          <p:nvPr>
            <p:ph type="body" sz="quarter" idx="1"/>
          </p:nvPr>
        </p:nvSpPr>
        <p:spPr>
          <a:xfrm>
            <a:off x="1206500" y="2569380"/>
            <a:ext cx="21971000" cy="934780"/>
          </a:xfrm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Supported HTTP methods by </a:t>
            </a:r>
            <a:r>
              <a:rPr b="1"/>
              <a:t>Javascript</a:t>
            </a:r>
          </a:p>
        </p:txBody>
      </p:sp>
      <p:sp>
        <p:nvSpPr>
          <p:cNvPr id="187" name="OPTIONS…"/>
          <p:cNvSpPr txBox="1"/>
          <p:nvPr>
            <p:ph type="body" idx="21"/>
          </p:nvPr>
        </p:nvSpPr>
        <p:spPr>
          <a:xfrm>
            <a:off x="1193800" y="4248503"/>
            <a:ext cx="21928834" cy="67658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99871" indent="-499871" defTabSz="1999437">
              <a:spcBef>
                <a:spcPts val="3600"/>
              </a:spcBef>
              <a:defRPr sz="3900">
                <a:solidFill>
                  <a:srgbClr val="EE230C"/>
                </a:solidFill>
              </a:defRPr>
            </a:pPr>
            <a:r>
              <a:t>OPTIONS</a:t>
            </a:r>
          </a:p>
          <a:p>
            <a:pPr lvl="1" marL="999744" indent="-499872" defTabSz="1999437">
              <a:spcBef>
                <a:spcPts val="3600"/>
              </a:spcBef>
              <a:defRPr b="1" sz="3900"/>
            </a:pPr>
            <a:r>
              <a:t>GET</a:t>
            </a:r>
          </a:p>
          <a:p>
            <a:pPr lvl="1" marL="999744" indent="-499872" defTabSz="1999437">
              <a:spcBef>
                <a:spcPts val="3600"/>
              </a:spcBef>
              <a:defRPr b="1" sz="3900"/>
            </a:pPr>
            <a:r>
              <a:t>POST</a:t>
            </a:r>
          </a:p>
          <a:p>
            <a:pPr lvl="2" marL="1499616" indent="-499872" defTabSz="1999437">
              <a:spcBef>
                <a:spcPts val="3600"/>
              </a:spcBef>
              <a:defRPr i="1" sz="3900"/>
            </a:pPr>
            <a:r>
              <a:t>PUT</a:t>
            </a:r>
          </a:p>
          <a:p>
            <a:pPr lvl="2" marL="1499616" indent="-499872" defTabSz="1999437">
              <a:spcBef>
                <a:spcPts val="3600"/>
              </a:spcBef>
              <a:defRPr i="1" sz="3900"/>
            </a:pPr>
            <a:r>
              <a:t>PATCH</a:t>
            </a:r>
          </a:p>
          <a:p>
            <a:pPr lvl="2" marL="1499616" indent="-499872" defTabSz="1999437">
              <a:spcBef>
                <a:spcPts val="3600"/>
              </a:spcBef>
              <a:defRPr i="1" sz="3900"/>
            </a:pPr>
            <a:r>
              <a:t>DELETE</a:t>
            </a:r>
          </a:p>
          <a:p>
            <a:pPr lvl="1" marL="999744" indent="-499872" defTabSz="1999437">
              <a:spcBef>
                <a:spcPts val="3600"/>
              </a:spcBef>
              <a:defRPr sz="3900">
                <a:solidFill>
                  <a:srgbClr val="006C65"/>
                </a:solidFill>
              </a:defRPr>
            </a:pPr>
            <a:r>
              <a:t>HEAD</a:t>
            </a:r>
          </a:p>
        </p:txBody>
      </p:sp>
      <p:sp>
        <p:nvSpPr>
          <p:cNvPr id="188" name="By Ramesh N Jangid"/>
          <p:cNvSpPr txBox="1"/>
          <p:nvPr/>
        </p:nvSpPr>
        <p:spPr>
          <a:xfrm>
            <a:off x="1201341" y="118598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189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#1 - 13 July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HTTP request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pc="-200"/>
            </a:lvl1pPr>
          </a:lstStyle>
          <a:p>
            <a:pPr/>
            <a:r>
              <a:t>HTTP request methods</a:t>
            </a:r>
          </a:p>
        </p:txBody>
      </p:sp>
      <p:sp>
        <p:nvSpPr>
          <p:cNvPr id="192" name="Supported HTTP methods by Javascript usage"/>
          <p:cNvSpPr txBox="1"/>
          <p:nvPr>
            <p:ph type="body" sz="quarter" idx="1"/>
          </p:nvPr>
        </p:nvSpPr>
        <p:spPr>
          <a:xfrm>
            <a:off x="1206500" y="2569380"/>
            <a:ext cx="21971000" cy="934780"/>
          </a:xfrm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Supported HTTP methods by </a:t>
            </a:r>
            <a:r>
              <a:rPr b="1"/>
              <a:t>Javascript</a:t>
            </a:r>
            <a:r>
              <a:t> usage</a:t>
            </a:r>
          </a:p>
        </p:txBody>
      </p:sp>
      <p:sp>
        <p:nvSpPr>
          <p:cNvPr id="193" name="OPTIONS - returns supported HTTP methods…"/>
          <p:cNvSpPr txBox="1"/>
          <p:nvPr>
            <p:ph type="body" idx="21"/>
          </p:nvPr>
        </p:nvSpPr>
        <p:spPr>
          <a:xfrm>
            <a:off x="1181100" y="4248503"/>
            <a:ext cx="21928834" cy="67658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99871" indent="-499871" defTabSz="1999437">
              <a:spcBef>
                <a:spcPts val="3600"/>
              </a:spcBef>
              <a:defRPr sz="3900">
                <a:solidFill>
                  <a:srgbClr val="EE230C"/>
                </a:solidFill>
              </a:defRPr>
            </a:pPr>
            <a:r>
              <a:t>OPTIONS - returns supported HTTP methods</a:t>
            </a:r>
          </a:p>
          <a:p>
            <a:pPr lvl="1" marL="999744" indent="-499872" defTabSz="1999437">
              <a:spcBef>
                <a:spcPts val="3600"/>
              </a:spcBef>
              <a:defRPr b="1" sz="3900"/>
            </a:pPr>
            <a:r>
              <a:t>GET</a:t>
            </a:r>
            <a:r>
              <a:rPr b="0"/>
              <a:t> - retrieves data</a:t>
            </a:r>
          </a:p>
          <a:p>
            <a:pPr lvl="1" marL="999744" indent="-499872" defTabSz="1999437">
              <a:spcBef>
                <a:spcPts val="3600"/>
              </a:spcBef>
              <a:defRPr b="1" sz="3900"/>
            </a:pPr>
            <a:r>
              <a:t>POST</a:t>
            </a:r>
            <a:r>
              <a:rPr b="0"/>
              <a:t> - adds data</a:t>
            </a:r>
          </a:p>
          <a:p>
            <a:pPr lvl="2" marL="1499616" indent="-499872" defTabSz="1999437">
              <a:spcBef>
                <a:spcPts val="3600"/>
              </a:spcBef>
              <a:defRPr i="1" sz="3900"/>
            </a:pPr>
            <a:r>
              <a:t>PUT - updates all data</a:t>
            </a:r>
          </a:p>
          <a:p>
            <a:pPr lvl="2" marL="1499616" indent="-499872" defTabSz="1999437">
              <a:spcBef>
                <a:spcPts val="3600"/>
              </a:spcBef>
              <a:defRPr i="1" sz="3900"/>
            </a:pPr>
            <a:r>
              <a:t>PATCH - updates partial data</a:t>
            </a:r>
          </a:p>
          <a:p>
            <a:pPr lvl="2" marL="1499616" indent="-499872" defTabSz="1999437">
              <a:spcBef>
                <a:spcPts val="3600"/>
              </a:spcBef>
              <a:defRPr i="1" sz="3900"/>
            </a:pPr>
            <a:r>
              <a:t>DELETE - deletes specified data</a:t>
            </a:r>
          </a:p>
          <a:p>
            <a:pPr lvl="1" marL="999744" indent="-499872" defTabSz="1999437">
              <a:spcBef>
                <a:spcPts val="3600"/>
              </a:spcBef>
              <a:defRPr sz="3900">
                <a:solidFill>
                  <a:srgbClr val="006C65"/>
                </a:solidFill>
              </a:defRPr>
            </a:pPr>
            <a:r>
              <a:t>HEAD - headers response identical to GET request</a:t>
            </a:r>
          </a:p>
        </p:txBody>
      </p:sp>
      <p:sp>
        <p:nvSpPr>
          <p:cNvPr id="194" name="By Ramesh N Jangid"/>
          <p:cNvSpPr txBox="1"/>
          <p:nvPr/>
        </p:nvSpPr>
        <p:spPr>
          <a:xfrm>
            <a:off x="1201341" y="118598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195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#1 - 13 July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Data available as on PHP 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pc="-200"/>
            </a:lvl1pPr>
          </a:lstStyle>
          <a:p>
            <a:pPr/>
            <a:r>
              <a:t>Data available as on PHP end</a:t>
            </a:r>
          </a:p>
        </p:txBody>
      </p:sp>
      <p:sp>
        <p:nvSpPr>
          <p:cNvPr id="198" name="GET…"/>
          <p:cNvSpPr txBox="1"/>
          <p:nvPr>
            <p:ph type="body" idx="1"/>
          </p:nvPr>
        </p:nvSpPr>
        <p:spPr>
          <a:xfrm>
            <a:off x="1096919" y="2999985"/>
            <a:ext cx="22190162" cy="837255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26719" indent="-426719" defTabSz="1706837">
              <a:lnSpc>
                <a:spcPct val="90000"/>
              </a:lnSpc>
              <a:spcBef>
                <a:spcPts val="3100"/>
              </a:spcBef>
              <a:buSzPct val="123000"/>
              <a:buChar char="•"/>
              <a:defRPr b="0" sz="3300"/>
            </a:pPr>
            <a:r>
              <a:t>GET</a:t>
            </a:r>
          </a:p>
          <a:p>
            <a:pPr lvl="1" marL="853438" indent="-426719" defTabSz="1706837">
              <a:lnSpc>
                <a:spcPct val="90000"/>
              </a:lnSpc>
              <a:spcBef>
                <a:spcPts val="3100"/>
              </a:spcBef>
              <a:defRPr b="0" sz="3300"/>
            </a:pPr>
            <a:r>
              <a:t>$_GET</a:t>
            </a:r>
          </a:p>
          <a:p>
            <a:pPr marL="426719" indent="-426719" defTabSz="1706837">
              <a:lnSpc>
                <a:spcPct val="90000"/>
              </a:lnSpc>
              <a:spcBef>
                <a:spcPts val="3100"/>
              </a:spcBef>
              <a:buSzPct val="123000"/>
              <a:buChar char="•"/>
              <a:defRPr b="0" sz="3300"/>
            </a:pPr>
            <a:r>
              <a:t>POST</a:t>
            </a:r>
          </a:p>
          <a:p>
            <a:pPr lvl="1" marL="853438" indent="-426719" defTabSz="1706837">
              <a:lnSpc>
                <a:spcPct val="90000"/>
              </a:lnSpc>
              <a:spcBef>
                <a:spcPts val="3100"/>
              </a:spcBef>
              <a:defRPr b="0" sz="3300"/>
            </a:pPr>
            <a:r>
              <a:t>$_GET</a:t>
            </a:r>
          </a:p>
          <a:p>
            <a:pPr lvl="1" marL="853438" indent="-426719" defTabSz="1706837">
              <a:lnSpc>
                <a:spcPct val="90000"/>
              </a:lnSpc>
              <a:spcBef>
                <a:spcPts val="3100"/>
              </a:spcBef>
              <a:defRPr b="0" sz="3300"/>
            </a:pPr>
            <a:r>
              <a:t>$_POST - </a:t>
            </a:r>
            <a:r>
              <a:rPr>
                <a:solidFill>
                  <a:srgbClr val="B51600"/>
                </a:solidFill>
              </a:rPr>
              <a:t>$_POST is for form data</a:t>
            </a:r>
            <a:endParaRPr>
              <a:solidFill>
                <a:srgbClr val="B51600"/>
              </a:solidFill>
            </a:endParaRPr>
          </a:p>
          <a:p>
            <a:pPr marL="426719" indent="-426719" defTabSz="1706837">
              <a:lnSpc>
                <a:spcPct val="90000"/>
              </a:lnSpc>
              <a:spcBef>
                <a:spcPts val="3100"/>
              </a:spcBef>
              <a:buSzPct val="123000"/>
              <a:buChar char="•"/>
              <a:defRPr b="0" sz="3300"/>
            </a:pPr>
            <a:r>
              <a:t>POST / PUT / PATCH / DELETE</a:t>
            </a:r>
          </a:p>
          <a:p>
            <a:pPr lvl="1" marL="853438" indent="-426719" defTabSz="1706837">
              <a:lnSpc>
                <a:spcPct val="90000"/>
              </a:lnSpc>
              <a:spcBef>
                <a:spcPts val="3100"/>
              </a:spcBef>
              <a:defRPr b="0" sz="3300"/>
            </a:pPr>
            <a:r>
              <a:t>$_GET</a:t>
            </a:r>
          </a:p>
          <a:p>
            <a:pPr lvl="1" marL="853438" indent="-426719" defTabSz="1706837">
              <a:lnSpc>
                <a:spcPct val="90000"/>
              </a:lnSpc>
              <a:spcBef>
                <a:spcPts val="3100"/>
              </a:spcBef>
              <a:defRPr b="0" sz="3300"/>
            </a:pPr>
            <a:r>
              <a:t>Streams</a:t>
            </a:r>
          </a:p>
          <a:p>
            <a:pPr lvl="2" marL="1280158" indent="-426719" defTabSz="1706837">
              <a:lnSpc>
                <a:spcPct val="90000"/>
              </a:lnSpc>
              <a:spcBef>
                <a:spcPts val="3100"/>
              </a:spcBef>
              <a:defRPr b="0" sz="3300">
                <a:solidFill>
                  <a:srgbClr val="027001"/>
                </a:solidFill>
              </a:defRPr>
            </a:pPr>
            <a:r>
              <a:t>$payload = json_decode ( file_get_contents ( </a:t>
            </a:r>
            <a:r>
              <a:rPr b="1"/>
              <a:t>“php://input”</a:t>
            </a:r>
            <a:r>
              <a:t> ), true ) ;</a:t>
            </a:r>
          </a:p>
          <a:p>
            <a:pPr lvl="2" marL="1280158" indent="-426719" defTabSz="1706837">
              <a:lnSpc>
                <a:spcPct val="90000"/>
              </a:lnSpc>
              <a:spcBef>
                <a:spcPts val="3100"/>
              </a:spcBef>
              <a:defRPr b="0" sz="3300">
                <a:solidFill>
                  <a:srgbClr val="027001"/>
                </a:solidFill>
              </a:defRPr>
            </a:pPr>
            <a:r>
              <a:t>$fp = fopen ( </a:t>
            </a:r>
            <a:r>
              <a:rPr b="1"/>
              <a:t>“php://input”</a:t>
            </a:r>
            <a:r>
              <a:t>, ‘rb’ ) ; // file upload.</a:t>
            </a:r>
          </a:p>
        </p:txBody>
      </p:sp>
      <p:sp>
        <p:nvSpPr>
          <p:cNvPr id="199" name="By Ramesh N Jangid"/>
          <p:cNvSpPr txBox="1"/>
          <p:nvPr/>
        </p:nvSpPr>
        <p:spPr>
          <a:xfrm>
            <a:off x="1201341" y="118598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200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#1 - 13 July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