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87" r:id="rId4"/>
    <p:sldId id="288" r:id="rId5"/>
    <p:sldId id="289" r:id="rId6"/>
    <p:sldId id="290" r:id="rId7"/>
    <p:sldId id="291" r:id="rId8"/>
    <p:sldId id="269" r:id="rId9"/>
    <p:sldId id="273" r:id="rId10"/>
    <p:sldId id="270"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11" autoAdjust="0"/>
  </p:normalViewPr>
  <p:slideViewPr>
    <p:cSldViewPr>
      <p:cViewPr varScale="1">
        <p:scale>
          <a:sx n="64" d="100"/>
          <a:sy n="64" d="100"/>
        </p:scale>
        <p:origin x="-15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2D85-8564-4232-8964-43D3492D4C90}" type="datetimeFigureOut">
              <a:rPr lang="ru-RU" smtClean="0"/>
              <a:t>17.02.2019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13BA1D-EAE5-4AF1-B42B-5DC5A6D09AB1}" type="slidenum">
              <a:rPr lang="ru-RU" smtClean="0"/>
              <a:t>‹#›</a:t>
            </a:fld>
            <a:endParaRPr lang="ru-RU"/>
          </a:p>
        </p:txBody>
      </p:sp>
    </p:spTree>
    <p:extLst>
      <p:ext uri="{BB962C8B-B14F-4D97-AF65-F5344CB8AC3E}">
        <p14:creationId xmlns:p14="http://schemas.microsoft.com/office/powerpoint/2010/main" val="363841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Розглянемо зв’язок </a:t>
            </a:r>
            <a:r>
              <a:rPr lang="uk-UA" i="1" smtClean="0"/>
              <a:t>Фасад</a:t>
            </a:r>
            <a:r>
              <a:rPr lang="uk-UA" i="1" baseline="0" smtClean="0"/>
              <a:t>у</a:t>
            </a:r>
            <a:r>
              <a:rPr lang="uk-UA" baseline="0" smtClean="0"/>
              <a:t> </a:t>
            </a:r>
            <a:r>
              <a:rPr lang="uk-UA" baseline="0" smtClean="0"/>
              <a:t>з іншими патернами на прикладі фрагменту «Карти патернів» з книги Банди Чотирьох.</a:t>
            </a:r>
          </a:p>
          <a:p>
            <a:r>
              <a:rPr lang="uk-UA" i="1" baseline="0" smtClean="0"/>
              <a:t>Фасад</a:t>
            </a:r>
            <a:r>
              <a:rPr lang="uk-UA" baseline="0" smtClean="0"/>
              <a:t> часто потрібен лише один, тому він може використовувати </a:t>
            </a:r>
            <a:r>
              <a:rPr lang="uk-UA" i="1" baseline="0" smtClean="0"/>
              <a:t>Одинак</a:t>
            </a:r>
            <a:r>
              <a:rPr lang="uk-UA" i="0" baseline="0" smtClean="0"/>
              <a:t> для створення і надання доступу до єдиного об’єкту</a:t>
            </a:r>
            <a:r>
              <a:rPr lang="uk-UA" baseline="0" smtClean="0"/>
              <a:t>.</a:t>
            </a:r>
          </a:p>
          <a:p>
            <a:endParaRPr lang="uk-UA" baseline="0" smtClean="0"/>
          </a:p>
          <a:p>
            <a:r>
              <a:rPr lang="uk-UA" baseline="0" smtClean="0"/>
              <a:t>(буде розглянуто детальніше трохи пізніше)</a:t>
            </a:r>
          </a:p>
        </p:txBody>
      </p:sp>
      <p:sp>
        <p:nvSpPr>
          <p:cNvPr id="4" name="Номер слайда 3"/>
          <p:cNvSpPr>
            <a:spLocks noGrp="1"/>
          </p:cNvSpPr>
          <p:nvPr>
            <p:ph type="sldNum" sz="quarter" idx="10"/>
          </p:nvPr>
        </p:nvSpPr>
        <p:spPr/>
        <p:txBody>
          <a:bodyPr/>
          <a:lstStyle/>
          <a:p>
            <a:fld id="{3C13BA1D-EAE5-4AF1-B42B-5DC5A6D09AB1}" type="slidenum">
              <a:rPr lang="ru-RU" smtClean="0"/>
              <a:t>2</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завчасно невідомі </a:t>
            </a:r>
            <a:r>
              <a:rPr lang="ru-RU" sz="1200" b="1" i="1" u="none" strike="noStrike" kern="1200" baseline="0" smtClean="0">
                <a:solidFill>
                  <a:schemeClr val="tx1"/>
                </a:solidFill>
                <a:latin typeface="+mn-lt"/>
                <a:ea typeface="+mn-ea"/>
                <a:cs typeface="+mn-cs"/>
              </a:rPr>
              <a:t>типи</a:t>
            </a:r>
            <a:r>
              <a:rPr lang="ru-RU" sz="1200" b="1" i="0" u="none" strike="noStrike" kern="1200" baseline="0" smtClean="0">
                <a:solidFill>
                  <a:schemeClr val="tx1"/>
                </a:solidFill>
                <a:latin typeface="+mn-lt"/>
                <a:ea typeface="+mn-ea"/>
                <a:cs typeface="+mn-cs"/>
              </a:rPr>
              <a:t> та </a:t>
            </a:r>
            <a:r>
              <a:rPr lang="ru-RU" sz="1200" b="1" i="1" u="none" strike="noStrike" kern="1200" baseline="0" smtClean="0">
                <a:solidFill>
                  <a:schemeClr val="tx1"/>
                </a:solidFill>
                <a:latin typeface="+mn-lt"/>
                <a:ea typeface="+mn-ea"/>
                <a:cs typeface="+mn-cs"/>
              </a:rPr>
              <a:t>залежності</a:t>
            </a:r>
            <a:r>
              <a:rPr lang="ru-RU" sz="1200" b="1" i="0" u="none" strike="noStrike" kern="1200" baseline="0" smtClean="0">
                <a:solidFill>
                  <a:schemeClr val="tx1"/>
                </a:solidFill>
                <a:latin typeface="+mn-lt"/>
                <a:ea typeface="+mn-ea"/>
                <a:cs typeface="+mn-cs"/>
              </a:rPr>
              <a:t> об’ектів, з якими працюватиме ваш код.</a:t>
            </a:r>
          </a:p>
          <a:p>
            <a:endParaRPr lang="ru-RU" sz="1200" b="0" i="0" u="none" strike="noStrike" kern="1200" baseline="0" smtClean="0">
              <a:solidFill>
                <a:schemeClr val="tx1"/>
              </a:solidFill>
              <a:latin typeface="+mn-lt"/>
              <a:ea typeface="+mn-ea"/>
              <a:cs typeface="+mn-cs"/>
            </a:endParaRPr>
          </a:p>
          <a:p>
            <a:r>
              <a:rPr lang="ru-RU" sz="1200" b="0" i="1" u="none" strike="noStrike" kern="1200" baseline="0" smtClean="0">
                <a:solidFill>
                  <a:schemeClr val="tx1"/>
                </a:solidFill>
                <a:latin typeface="+mn-lt"/>
                <a:ea typeface="+mn-ea"/>
                <a:cs typeface="+mn-cs"/>
              </a:rPr>
              <a:t>Фабричний</a:t>
            </a:r>
            <a:r>
              <a:rPr lang="ru-RU" sz="1200" b="0" i="0" u="none" strike="noStrike" kern="1200" baseline="0" smtClean="0">
                <a:solidFill>
                  <a:schemeClr val="tx1"/>
                </a:solidFill>
                <a:latin typeface="+mn-lt"/>
                <a:ea typeface="+mn-ea"/>
                <a:cs typeface="+mn-cs"/>
              </a:rPr>
              <a:t> </a:t>
            </a:r>
            <a:r>
              <a:rPr lang="ru-RU" sz="1200" b="0" i="1" u="none" strike="noStrike" kern="1200" baseline="0" smtClean="0">
                <a:solidFill>
                  <a:schemeClr val="tx1"/>
                </a:solidFill>
                <a:latin typeface="+mn-lt"/>
                <a:ea typeface="+mn-ea"/>
                <a:cs typeface="+mn-cs"/>
              </a:rPr>
              <a:t>метод</a:t>
            </a:r>
            <a:r>
              <a:rPr lang="ru-RU" sz="1200" b="0" i="0" u="none" strike="noStrike" kern="1200" baseline="0" smtClean="0">
                <a:solidFill>
                  <a:schemeClr val="tx1"/>
                </a:solidFill>
                <a:latin typeface="+mn-lt"/>
                <a:ea typeface="+mn-ea"/>
                <a:cs typeface="+mn-cs"/>
              </a:rPr>
              <a:t> відділяє код виробництва продуктів від решти коду, який ці продукти використовує. Завдяки цьому, код виробництва можна розширювати, не чіпаючи основний код. Щоб додати підтримку нового продукту, вам потрібно створити новый підклас і визначити в ньому фабричний метод, повертаючи звідти екземпляр нового продукту.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дати можливість</a:t>
            </a:r>
            <a:r>
              <a:rPr lang="en-US" sz="1200" b="1" i="0" u="none" strike="noStrike" kern="1200" baseline="0" smtClean="0">
                <a:solidFill>
                  <a:schemeClr val="tx1"/>
                </a:solidFill>
                <a:latin typeface="+mn-lt"/>
                <a:ea typeface="+mn-ea"/>
                <a:cs typeface="+mn-cs"/>
              </a:rPr>
              <a:t> </a:t>
            </a:r>
            <a:r>
              <a:rPr lang="uk-UA" sz="1200" b="1" i="0" u="none" strike="noStrike" kern="1200" baseline="0" smtClean="0">
                <a:solidFill>
                  <a:schemeClr val="tx1"/>
                </a:solidFill>
                <a:latin typeface="+mn-lt"/>
                <a:ea typeface="+mn-ea"/>
                <a:cs typeface="+mn-cs"/>
              </a:rPr>
              <a:t>користувачам</a:t>
            </a:r>
            <a:r>
              <a:rPr lang="ru-RU" sz="1200" b="1" i="0" u="none" strike="noStrike" kern="1200" baseline="0" smtClean="0">
                <a:solidFill>
                  <a:schemeClr val="tx1"/>
                </a:solidFill>
                <a:latin typeface="+mn-lt"/>
                <a:ea typeface="+mn-ea"/>
                <a:cs typeface="+mn-cs"/>
              </a:rPr>
              <a:t> розширювати частини вашого фреймворку або бібліотеки.</a:t>
            </a:r>
          </a:p>
          <a:p>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Користувачі можуть розширювати класи вашого фреймворку через наслідування. Але як зробити так, щоб фреймворк створював об’екти з цих нових класів, а не з стандартних?</a:t>
            </a:r>
          </a:p>
          <a:p>
            <a:r>
              <a:rPr lang="ru-RU" sz="1200" b="0" i="0" u="none" strike="noStrike" kern="1200" baseline="0" smtClean="0">
                <a:solidFill>
                  <a:schemeClr val="tx1"/>
                </a:solidFill>
                <a:latin typeface="+mn-lt"/>
                <a:ea typeface="+mn-ea"/>
                <a:cs typeface="+mn-cs"/>
              </a:rPr>
              <a:t>Рішенням буде дати користувачам можливість розширювати не лише компоненти, але й класи, які створюють ці компоненти. А для цього класи-творці повинні мати конкретні методи-творці, які може визначити клієнт.</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п</a:t>
            </a:r>
            <a:r>
              <a:rPr lang="uk-UA" sz="1200" b="1" i="0" u="none" strike="noStrike" kern="1200" baseline="0" smtClean="0">
                <a:solidFill>
                  <a:schemeClr val="tx1"/>
                </a:solidFill>
                <a:latin typeface="+mn-lt"/>
                <a:ea typeface="+mn-ea"/>
                <a:cs typeface="+mn-cs"/>
              </a:rPr>
              <a:t>овторно використати вже створені об’єкти</a:t>
            </a:r>
            <a:r>
              <a:rPr lang="ru-RU" sz="1200" b="1" i="0" u="none" strike="noStrike" kern="1200" baseline="0" smtClean="0">
                <a:solidFill>
                  <a:schemeClr val="tx1"/>
                </a:solidFill>
                <a:latin typeface="+mn-lt"/>
                <a:ea typeface="+mn-ea"/>
                <a:cs typeface="+mn-cs"/>
              </a:rPr>
              <a:t>.</a:t>
            </a:r>
          </a:p>
          <a:p>
            <a:endParaRPr lang="ru-RU" sz="1200" b="0" i="0" u="none" strike="noStrike" kern="1200" baseline="0" smtClean="0">
              <a:solidFill>
                <a:schemeClr val="tx1"/>
              </a:solidFill>
              <a:latin typeface="+mn-lt"/>
              <a:ea typeface="+mn-ea"/>
              <a:cs typeface="+mn-cs"/>
            </a:endParaRPr>
          </a:p>
          <a:p>
            <a:r>
              <a:rPr lang="uk-UA" sz="1200" b="0" i="0" u="none" strike="noStrike" kern="1200" baseline="0" smtClean="0">
                <a:solidFill>
                  <a:schemeClr val="tx1"/>
                </a:solidFill>
                <a:latin typeface="+mn-lt"/>
                <a:ea typeface="+mn-ea"/>
                <a:cs typeface="+mn-cs"/>
              </a:rPr>
              <a:t>Для цього потрібно знайти об’єкт у певному сховищі і повернути його, а якщо не знайдено – створити новий. Куди помістити цей код? Логічно було б у конструктор, але він завжди створює нові об’єкти.</a:t>
            </a:r>
          </a:p>
          <a:p>
            <a:r>
              <a:rPr lang="uk-UA" sz="1200" b="0" i="0" u="none" strike="noStrike" kern="1200" baseline="0" smtClean="0">
                <a:solidFill>
                  <a:schemeClr val="tx1"/>
                </a:solidFill>
                <a:latin typeface="+mn-lt"/>
                <a:ea typeface="+mn-ea"/>
                <a:cs typeface="+mn-cs"/>
              </a:rPr>
              <a:t>Отже, потрібен метод, який би вмів і віддавати наявні об’єкти, і створювати нові. Ним і стане фабричний метод.</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u="none" strike="noStrike" kern="1200" baseline="0" smtClean="0">
                <a:solidFill>
                  <a:schemeClr val="tx1"/>
                </a:solidFill>
                <a:latin typeface="+mn-lt"/>
                <a:ea typeface="+mn-ea"/>
                <a:cs typeface="+mn-cs"/>
              </a:rPr>
              <a:t>1. Позбавляє клас від прив’язки до конкретних класів продуктів.</a:t>
            </a:r>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2. Виділяє код виробницва продуктів в одне місце, спрощуючи підтримку коду.</a:t>
            </a:r>
          </a:p>
          <a:p>
            <a:r>
              <a:rPr lang="ru-RU" sz="1200" b="0" i="0" u="none" strike="noStrike" kern="1200" baseline="0" smtClean="0">
                <a:solidFill>
                  <a:schemeClr val="tx1"/>
                </a:solidFill>
                <a:latin typeface="+mn-lt"/>
                <a:ea typeface="+mn-ea"/>
                <a:cs typeface="+mn-cs"/>
              </a:rPr>
              <a:t>3. Спрощує додавання нових продуктів в програму.</a:t>
            </a:r>
          </a:p>
          <a:p>
            <a:r>
              <a:rPr lang="ru-RU" sz="1200" b="0" i="0" u="none" strike="noStrike" kern="1200" baseline="0" smtClean="0">
                <a:solidFill>
                  <a:schemeClr val="tx1"/>
                </a:solidFill>
                <a:latin typeface="+mn-lt"/>
                <a:ea typeface="+mn-ea"/>
                <a:cs typeface="+mn-cs"/>
              </a:rPr>
              <a:t>4. Реалізує </a:t>
            </a:r>
            <a:r>
              <a:rPr lang="ru-RU" sz="1200" b="0" i="1" u="none" strike="noStrike" kern="1200" baseline="0" smtClean="0">
                <a:solidFill>
                  <a:schemeClr val="tx1"/>
                </a:solidFill>
                <a:latin typeface="+mn-lt"/>
                <a:ea typeface="+mn-ea"/>
                <a:cs typeface="+mn-cs"/>
              </a:rPr>
              <a:t>принцип відкритості/закритості</a:t>
            </a:r>
            <a:r>
              <a:rPr lang="ru-RU" sz="1200" b="0" i="0" u="none" strike="noStrike" kern="1200" baseline="0" smtClean="0">
                <a:solidFill>
                  <a:schemeClr val="tx1"/>
                </a:solidFill>
                <a:latin typeface="+mn-lt"/>
                <a:ea typeface="+mn-ea"/>
                <a:cs typeface="+mn-cs"/>
              </a:rPr>
              <a:t>.</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Може призвести до створення великих </a:t>
            </a:r>
            <a:r>
              <a:rPr lang="ru-RU" sz="1200" b="1" i="0" u="none" strike="noStrike" kern="1200" baseline="0" smtClean="0">
                <a:solidFill>
                  <a:schemeClr val="tx1"/>
                </a:solidFill>
                <a:latin typeface="+mn-lt"/>
                <a:ea typeface="+mn-ea"/>
                <a:cs typeface="+mn-cs"/>
              </a:rPr>
              <a:t>паралельних ієрархій класів</a:t>
            </a:r>
            <a:r>
              <a:rPr lang="ru-RU" sz="1200" b="0" i="0" u="none" strike="noStrike" kern="1200" baseline="0" smtClean="0">
                <a:solidFill>
                  <a:schemeClr val="tx1"/>
                </a:solidFill>
                <a:latin typeface="+mn-lt"/>
                <a:ea typeface="+mn-ea"/>
                <a:cs typeface="+mn-cs"/>
              </a:rPr>
              <a:t>, оскільки для кожного класу продукту </a:t>
            </a:r>
          </a:p>
          <a:p>
            <a:r>
              <a:rPr lang="ru-RU" sz="1200" b="0" i="0" u="none" strike="noStrike" kern="1200" baseline="0" smtClean="0">
                <a:solidFill>
                  <a:schemeClr val="tx1"/>
                </a:solidFill>
                <a:latin typeface="+mn-lt"/>
                <a:ea typeface="+mn-ea"/>
                <a:cs typeface="+mn-cs"/>
              </a:rPr>
              <a:t>потрібно створити свій підклас творця.</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Абстрактна фабрику часто реалізують за допомогою фабричних методів.</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Багато архітектур починаються з </a:t>
            </a:r>
            <a:r>
              <a:rPr lang="ru-RU" sz="1200" b="1" i="0" u="none" strike="noStrike" kern="1200" baseline="0" smtClean="0">
                <a:solidFill>
                  <a:schemeClr val="tx1"/>
                </a:solidFill>
                <a:latin typeface="+mn-lt"/>
                <a:ea typeface="+mn-ea"/>
                <a:cs typeface="+mn-cs"/>
              </a:rPr>
              <a:t>Фабричного методу </a:t>
            </a:r>
            <a:r>
              <a:rPr lang="ru-RU" sz="1200" b="0" i="0" u="none" strike="noStrike" kern="1200" baseline="0" smtClean="0">
                <a:solidFill>
                  <a:schemeClr val="tx1"/>
                </a:solidFill>
                <a:latin typeface="+mn-lt"/>
                <a:ea typeface="+mn-ea"/>
                <a:cs typeface="+mn-cs"/>
              </a:rPr>
              <a:t>(більш простого і розширюваного через підкласи) і еволюціонують в сторону </a:t>
            </a:r>
            <a:r>
              <a:rPr lang="ru-RU" sz="1200" b="1" i="0" u="none" strike="noStrike" kern="1200" baseline="0" smtClean="0">
                <a:solidFill>
                  <a:schemeClr val="tx1"/>
                </a:solidFill>
                <a:latin typeface="+mn-lt"/>
                <a:ea typeface="+mn-ea"/>
                <a:cs typeface="+mn-cs"/>
              </a:rPr>
              <a:t>Абстрактної фабрики</a:t>
            </a:r>
            <a:r>
              <a:rPr lang="ru-RU" sz="1200" b="0" i="0" u="none" strike="noStrike" kern="1200" baseline="0" smtClean="0">
                <a:solidFill>
                  <a:schemeClr val="tx1"/>
                </a:solidFill>
                <a:latin typeface="+mn-lt"/>
                <a:ea typeface="+mn-ea"/>
                <a:cs typeface="+mn-cs"/>
              </a:rPr>
              <a:t>, </a:t>
            </a:r>
            <a:r>
              <a:rPr lang="ru-RU" sz="1200" b="1" i="0" u="none" strike="noStrike" kern="1200" baseline="0" smtClean="0">
                <a:solidFill>
                  <a:schemeClr val="tx1"/>
                </a:solidFill>
                <a:latin typeface="+mn-lt"/>
                <a:ea typeface="+mn-ea"/>
                <a:cs typeface="+mn-cs"/>
              </a:rPr>
              <a:t>Прототипа </a:t>
            </a:r>
            <a:r>
              <a:rPr lang="ru-RU" sz="1200" b="0" i="0" u="none" strike="noStrike" kern="1200" baseline="0" smtClean="0">
                <a:solidFill>
                  <a:schemeClr val="tx1"/>
                </a:solidFill>
                <a:latin typeface="+mn-lt"/>
                <a:ea typeface="+mn-ea"/>
                <a:cs typeface="+mn-cs"/>
              </a:rPr>
              <a:t>або </a:t>
            </a:r>
            <a:r>
              <a:rPr lang="ru-RU" sz="1200" b="1" i="0" u="none" strike="noStrike" kern="1200" baseline="0" smtClean="0">
                <a:solidFill>
                  <a:schemeClr val="tx1"/>
                </a:solidFill>
                <a:latin typeface="+mn-lt"/>
                <a:ea typeface="+mn-ea"/>
                <a:cs typeface="+mn-cs"/>
              </a:rPr>
              <a:t>Будівельника </a:t>
            </a:r>
            <a:r>
              <a:rPr lang="ru-RU" sz="1200" b="0" i="0" u="none" strike="noStrike" kern="1200" baseline="0" smtClean="0">
                <a:solidFill>
                  <a:schemeClr val="tx1"/>
                </a:solidFill>
                <a:latin typeface="+mn-lt"/>
                <a:ea typeface="+mn-ea"/>
                <a:cs typeface="+mn-cs"/>
              </a:rPr>
              <a:t>(гнучкіші, але і складніші).</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Фабричний метод </a:t>
            </a:r>
            <a:r>
              <a:rPr lang="ru-RU" sz="1200" b="0" i="0" u="none" strike="noStrike" kern="1200" baseline="0" smtClean="0">
                <a:solidFill>
                  <a:schemeClr val="tx1"/>
                </a:solidFill>
                <a:latin typeface="+mn-lt"/>
                <a:ea typeface="+mn-ea"/>
                <a:cs typeface="+mn-cs"/>
              </a:rPr>
              <a:t>можна використовувати разом з </a:t>
            </a:r>
            <a:r>
              <a:rPr lang="ru-RU" sz="1200" b="1" i="0" u="none" strike="noStrike" kern="1200" baseline="0" smtClean="0">
                <a:solidFill>
                  <a:schemeClr val="tx1"/>
                </a:solidFill>
                <a:latin typeface="+mn-lt"/>
                <a:ea typeface="+mn-ea"/>
                <a:cs typeface="+mn-cs"/>
              </a:rPr>
              <a:t>Ітератором</a:t>
            </a:r>
            <a:r>
              <a:rPr lang="ru-RU" sz="1200" b="0" i="0" u="none" strike="noStrike" kern="1200" baseline="0" smtClean="0">
                <a:solidFill>
                  <a:schemeClr val="tx1"/>
                </a:solidFill>
                <a:latin typeface="+mn-lt"/>
                <a:ea typeface="+mn-ea"/>
                <a:cs typeface="+mn-cs"/>
              </a:rPr>
              <a:t>, щоб підкласи коллекцій могли створювати потрібні їм ітератори.</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Фабричні методи</a:t>
            </a:r>
            <a:r>
              <a:rPr lang="uk-UA" sz="1200" b="0" i="0" u="none" strike="noStrike" kern="1200" baseline="0" smtClean="0">
                <a:solidFill>
                  <a:schemeClr val="tx1"/>
                </a:solidFill>
                <a:latin typeface="+mn-lt"/>
                <a:ea typeface="+mn-ea"/>
                <a:cs typeface="+mn-cs"/>
              </a:rPr>
              <a:t> часто викликаються всередині </a:t>
            </a:r>
            <a:r>
              <a:rPr lang="uk-UA" sz="1200" b="1" i="0" u="none" strike="noStrike" kern="1200" baseline="0" smtClean="0">
                <a:solidFill>
                  <a:schemeClr val="tx1"/>
                </a:solidFill>
                <a:latin typeface="+mn-lt"/>
                <a:ea typeface="+mn-ea"/>
                <a:cs typeface="+mn-cs"/>
              </a:rPr>
              <a:t>шаблонних методів</a:t>
            </a:r>
            <a:r>
              <a:rPr lang="uk-UA" sz="1200" b="0" i="0" u="none" strike="noStrike" kern="1200" baseline="0" smtClean="0">
                <a:solidFill>
                  <a:schemeClr val="tx1"/>
                </a:solidFill>
                <a:latin typeface="+mn-lt"/>
                <a:ea typeface="+mn-ea"/>
                <a:cs typeface="+mn-cs"/>
              </a:rPr>
              <a:t>.</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Прототип</a:t>
            </a:r>
            <a:r>
              <a:rPr lang="uk-UA" sz="1200" b="0" i="0" u="none" strike="noStrike" kern="1200" baseline="0" smtClean="0">
                <a:solidFill>
                  <a:schemeClr val="tx1"/>
                </a:solidFill>
                <a:latin typeface="+mn-lt"/>
                <a:ea typeface="+mn-ea"/>
                <a:cs typeface="+mn-cs"/>
              </a:rPr>
              <a:t> не потребує наслідування, але потребує складної операції ініціалізації.</a:t>
            </a:r>
          </a:p>
          <a:p>
            <a:r>
              <a:rPr lang="uk-UA" sz="1200" b="1" i="0"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побудований на наслідуванні, але не потребує складної ініціалізації.</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Фасад </a:t>
            </a:r>
            <a:r>
              <a:rPr lang="ru-RU" sz="1200" b="0" i="0" u="none" strike="noStrike" kern="1200" baseline="0" smtClean="0">
                <a:solidFill>
                  <a:schemeClr val="tx1"/>
                </a:solidFill>
                <a:latin typeface="+mn-lt"/>
                <a:ea typeface="+mn-ea"/>
                <a:cs typeface="+mn-cs"/>
              </a:rPr>
              <a:t>— це структурний патерн проектування, який надає простий інтерфейс для складної системи класів, бібліотеки или фреймворку.</a:t>
            </a:r>
            <a:endParaRPr lang="uk-UA" baseline="0" smtClean="0"/>
          </a:p>
        </p:txBody>
      </p:sp>
      <p:sp>
        <p:nvSpPr>
          <p:cNvPr id="4" name="Номер слайда 3"/>
          <p:cNvSpPr>
            <a:spLocks noGrp="1"/>
          </p:cNvSpPr>
          <p:nvPr>
            <p:ph type="sldNum" sz="quarter" idx="10"/>
          </p:nvPr>
        </p:nvSpPr>
        <p:spPr/>
        <p:txBody>
          <a:bodyPr/>
          <a:lstStyle/>
          <a:p>
            <a:fld id="{3C13BA1D-EAE5-4AF1-B42B-5DC5A6D09AB1}" type="slidenum">
              <a:rPr lang="ru-RU" smtClean="0"/>
              <a:t>3</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Уявіть, що вашому коду доводиться працювати з великою кількістю об’єктів певної складної бібліотеки или фреймворку. Ви повинні самостійно ініціалізувати ці об’єкти, слідкувати за правильним порядком залежностей і таке інше.</a:t>
            </a:r>
          </a:p>
          <a:p>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В результаті, бізнес-логіка ваших класів тісно переплетена з деталями реалізації сторонніх класів. Такий код доволі складно розуміти і підтримувати.</a:t>
            </a:r>
            <a:endParaRPr lang="uk-UA" baseline="0" smtClean="0"/>
          </a:p>
        </p:txBody>
      </p:sp>
      <p:sp>
        <p:nvSpPr>
          <p:cNvPr id="4" name="Номер слайда 3"/>
          <p:cNvSpPr>
            <a:spLocks noGrp="1"/>
          </p:cNvSpPr>
          <p:nvPr>
            <p:ph type="sldNum" sz="quarter" idx="10"/>
          </p:nvPr>
        </p:nvSpPr>
        <p:spPr/>
        <p:txBody>
          <a:bodyPr/>
          <a:lstStyle/>
          <a:p>
            <a:fld id="{3C13BA1D-EAE5-4AF1-B42B-5DC5A6D09AB1}" type="slidenum">
              <a:rPr lang="ru-RU" smtClean="0"/>
              <a:t>4</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Фасад — це простий інтерфейс для роботи зі складною системою. Фасад може мати обмежений інтерфейс, у якого немає 100% функціональності, якої б можна було досягти, використовуючи систему напряму. Але фасад надає саме ті функції, які потрібні клієнту, і приховує все інше.</a:t>
            </a:r>
          </a:p>
          <a:p>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Фасад корисний, якщо вам потрібна лише частина певної складної бібліотеки.</a:t>
            </a:r>
            <a:endParaRPr lang="uk-UA" baseline="0" smtClean="0"/>
          </a:p>
        </p:txBody>
      </p:sp>
      <p:sp>
        <p:nvSpPr>
          <p:cNvPr id="4" name="Номер слайда 3"/>
          <p:cNvSpPr>
            <a:spLocks noGrp="1"/>
          </p:cNvSpPr>
          <p:nvPr>
            <p:ph type="sldNum" sz="quarter" idx="10"/>
          </p:nvPr>
        </p:nvSpPr>
        <p:spPr/>
        <p:txBody>
          <a:bodyPr/>
          <a:lstStyle/>
          <a:p>
            <a:fld id="{3C13BA1D-EAE5-4AF1-B42B-5DC5A6D09AB1}" type="slidenum">
              <a:rPr lang="ru-RU" smtClean="0"/>
              <a:t>5</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1. </a:t>
            </a:r>
            <a:r>
              <a:rPr lang="ru-RU" sz="1200" b="1" i="0" u="none" strike="noStrike" kern="1200" baseline="0" smtClean="0">
                <a:solidFill>
                  <a:schemeClr val="tx1"/>
                </a:solidFill>
                <a:latin typeface="+mn-lt"/>
                <a:ea typeface="+mn-ea"/>
                <a:cs typeface="+mn-cs"/>
              </a:rPr>
              <a:t>Фасад </a:t>
            </a:r>
            <a:r>
              <a:rPr lang="ru-RU" sz="1200" b="0" i="0" u="none" strike="noStrike" kern="1200" baseline="0" smtClean="0">
                <a:solidFill>
                  <a:schemeClr val="tx1"/>
                </a:solidFill>
                <a:latin typeface="+mn-lt"/>
                <a:ea typeface="+mn-ea"/>
                <a:cs typeface="+mn-cs"/>
              </a:rPr>
              <a:t>надає швидкий доступ до певної функціональності підсистеми. Він ≪знає≫, яким класа потрібно передавати запити, та які дані для цього</a:t>
            </a:r>
          </a:p>
          <a:p>
            <a:r>
              <a:rPr lang="ru-RU" sz="1200" b="0" i="0" u="none" strike="noStrike" kern="1200" baseline="0" smtClean="0">
                <a:solidFill>
                  <a:schemeClr val="tx1"/>
                </a:solidFill>
                <a:latin typeface="+mn-lt"/>
                <a:ea typeface="+mn-ea"/>
                <a:cs typeface="+mn-cs"/>
              </a:rPr>
              <a:t>потрібні.</a:t>
            </a:r>
          </a:p>
          <a:p>
            <a:r>
              <a:rPr lang="ru-RU" sz="1200" b="0" i="0" u="none" strike="noStrike" kern="1200" baseline="0" smtClean="0">
                <a:solidFill>
                  <a:schemeClr val="tx1"/>
                </a:solidFill>
                <a:latin typeface="+mn-lt"/>
                <a:ea typeface="+mn-ea"/>
                <a:cs typeface="+mn-cs"/>
              </a:rPr>
              <a:t>2. </a:t>
            </a:r>
            <a:r>
              <a:rPr lang="ru-RU" sz="1200" b="1" i="0" u="none" strike="noStrike" kern="1200" baseline="0" smtClean="0">
                <a:solidFill>
                  <a:schemeClr val="tx1"/>
                </a:solidFill>
                <a:latin typeface="+mn-lt"/>
                <a:ea typeface="+mn-ea"/>
                <a:cs typeface="+mn-cs"/>
              </a:rPr>
              <a:t>Додатковий фасад </a:t>
            </a:r>
            <a:r>
              <a:rPr lang="ru-RU" sz="1200" b="0" i="0" u="none" strike="noStrike" kern="1200" baseline="0" smtClean="0">
                <a:solidFill>
                  <a:schemeClr val="tx1"/>
                </a:solidFill>
                <a:latin typeface="+mn-lt"/>
                <a:ea typeface="+mn-ea"/>
                <a:cs typeface="+mn-cs"/>
              </a:rPr>
              <a:t>можна ввести, щоб не перевантажувати єдиний фасад різнорідною функціональністю. Він може використовуватися як клієнтами, так і іншим фасадом.</a:t>
            </a:r>
          </a:p>
          <a:p>
            <a:r>
              <a:rPr lang="ru-RU" sz="1200" b="0" i="0" u="none" strike="noStrike" kern="1200" baseline="0" smtClean="0">
                <a:solidFill>
                  <a:schemeClr val="tx1"/>
                </a:solidFill>
                <a:latin typeface="+mn-lt"/>
                <a:ea typeface="+mn-ea"/>
                <a:cs typeface="+mn-cs"/>
              </a:rPr>
              <a:t>3. </a:t>
            </a:r>
            <a:r>
              <a:rPr lang="ru-RU" sz="1200" b="1" i="0" u="none" strike="noStrike" kern="1200" baseline="0" smtClean="0">
                <a:solidFill>
                  <a:schemeClr val="tx1"/>
                </a:solidFill>
                <a:latin typeface="+mn-lt"/>
                <a:ea typeface="+mn-ea"/>
                <a:cs typeface="+mn-cs"/>
              </a:rPr>
              <a:t>Складна підсистема склідається</a:t>
            </a:r>
            <a:r>
              <a:rPr lang="ru-RU" sz="1200" b="0" i="0" u="none" strike="noStrike" kern="1200" baseline="0" smtClean="0">
                <a:solidFill>
                  <a:schemeClr val="tx1"/>
                </a:solidFill>
                <a:latin typeface="+mn-lt"/>
                <a:ea typeface="+mn-ea"/>
                <a:cs typeface="+mn-cs"/>
              </a:rPr>
              <a:t> з великої кількості різнорідних класів. Щоб змусити їх щось робити, потрібно знати подробиці влаштування підсистеми, порядок ініціалізації об’єктів, тощо. Класи підсистеми не знають про існування фасаду і працюють один з одним напряму.</a:t>
            </a:r>
          </a:p>
          <a:p>
            <a:r>
              <a:rPr lang="ru-RU" sz="1200" b="0" i="0" u="none" strike="noStrike" kern="1200" baseline="0" smtClean="0">
                <a:solidFill>
                  <a:schemeClr val="tx1"/>
                </a:solidFill>
                <a:latin typeface="+mn-lt"/>
                <a:ea typeface="+mn-ea"/>
                <a:cs typeface="+mn-cs"/>
              </a:rPr>
              <a:t>4. </a:t>
            </a:r>
            <a:r>
              <a:rPr lang="ru-RU" sz="1200" b="1" i="0" u="none" strike="noStrike" kern="1200" baseline="0" smtClean="0">
                <a:solidFill>
                  <a:schemeClr val="tx1"/>
                </a:solidFill>
                <a:latin typeface="+mn-lt"/>
                <a:ea typeface="+mn-ea"/>
                <a:cs typeface="+mn-cs"/>
              </a:rPr>
              <a:t>Клієнт використовує</a:t>
            </a:r>
            <a:r>
              <a:rPr lang="ru-RU" sz="1200" b="0" i="0" u="none" strike="noStrike" kern="1200" baseline="0" smtClean="0">
                <a:solidFill>
                  <a:schemeClr val="tx1"/>
                </a:solidFill>
                <a:latin typeface="+mn-lt"/>
                <a:ea typeface="+mn-ea"/>
                <a:cs typeface="+mn-cs"/>
              </a:rPr>
              <a:t> фасад замість прямої роботи з об’єктами складної підсистеми.</a:t>
            </a:r>
            <a:endParaRPr lang="uk-UA" baseline="0" smtClean="0"/>
          </a:p>
        </p:txBody>
      </p:sp>
      <p:sp>
        <p:nvSpPr>
          <p:cNvPr id="4" name="Номер слайда 3"/>
          <p:cNvSpPr>
            <a:spLocks noGrp="1"/>
          </p:cNvSpPr>
          <p:nvPr>
            <p:ph type="sldNum" sz="quarter" idx="10"/>
          </p:nvPr>
        </p:nvSpPr>
        <p:spPr/>
        <p:txBody>
          <a:bodyPr/>
          <a:lstStyle/>
          <a:p>
            <a:fld id="{3C13BA1D-EAE5-4AF1-B42B-5DC5A6D09AB1}" type="slidenum">
              <a:rPr lang="ru-RU" smtClean="0"/>
              <a:t>6</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baseline="0" smtClean="0"/>
              <a:t>В цьому прикладі я покажу як </a:t>
            </a:r>
            <a:r>
              <a:rPr lang="uk-UA" b="1" baseline="0" smtClean="0"/>
              <a:t>Фасад</a:t>
            </a:r>
            <a:r>
              <a:rPr lang="uk-UA" b="0" baseline="0" smtClean="0"/>
              <a:t> спрощує роботу зі складним фреймворком відеоконвертації.</a:t>
            </a:r>
          </a:p>
          <a:p>
            <a:endParaRPr lang="uk-UA" b="0" baseline="0" smtClean="0"/>
          </a:p>
          <a:p>
            <a:r>
              <a:rPr lang="uk-UA" b="0" baseline="0" smtClean="0"/>
              <a:t>Замість безпосередньої роботи з великою кількістю класів, фасад надає коду застосування єдиний метод для конвертації відео, який сам піклуватиметься про те, щоб правильно сконфігурувати потрібні об’єкти фреймворку і отримати потрібний результат.</a:t>
            </a:r>
          </a:p>
        </p:txBody>
      </p:sp>
      <p:sp>
        <p:nvSpPr>
          <p:cNvPr id="4" name="Номер слайда 3"/>
          <p:cNvSpPr>
            <a:spLocks noGrp="1"/>
          </p:cNvSpPr>
          <p:nvPr>
            <p:ph type="sldNum" sz="quarter" idx="10"/>
          </p:nvPr>
        </p:nvSpPr>
        <p:spPr/>
        <p:txBody>
          <a:bodyPr/>
          <a:lstStyle/>
          <a:p>
            <a:fld id="{3C13BA1D-EAE5-4AF1-B42B-5DC5A6D09AB1}" type="slidenum">
              <a:rPr lang="ru-RU" smtClean="0"/>
              <a:t>7</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10</a:t>
            </a:fld>
            <a:endParaRPr lang="ru-RU"/>
          </a:p>
        </p:txBody>
      </p:sp>
    </p:spTree>
    <p:extLst>
      <p:ext uri="{BB962C8B-B14F-4D97-AF65-F5344CB8AC3E}">
        <p14:creationId xmlns:p14="http://schemas.microsoft.com/office/powerpoint/2010/main" val="201607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ru-RU" smtClean="0"/>
              <a:t>Образец заголовка</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17.02.2019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17.02.2019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17.02.2019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17.02.2019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4C71EC6-210F-42DE-9C53-41977AD35B3D}" type="datetimeFigureOut">
              <a:rPr lang="ru-RU" smtClean="0"/>
              <a:t>17.02.2019</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11560" y="1501775"/>
            <a:ext cx="3456384" cy="1927225"/>
          </a:xfrm>
        </p:spPr>
        <p:txBody>
          <a:bodyPr/>
          <a:lstStyle/>
          <a:p>
            <a:r>
              <a:rPr lang="en-US" smtClean="0"/>
              <a:t>Facade</a:t>
            </a:r>
            <a:endParaRPr lang="ru-RU"/>
          </a:p>
        </p:txBody>
      </p:sp>
      <p:sp>
        <p:nvSpPr>
          <p:cNvPr id="3" name="Подзаголовок 2"/>
          <p:cNvSpPr>
            <a:spLocks noGrp="1"/>
          </p:cNvSpPr>
          <p:nvPr>
            <p:ph type="subTitle" idx="1"/>
          </p:nvPr>
        </p:nvSpPr>
        <p:spPr>
          <a:xfrm>
            <a:off x="683568" y="3789040"/>
            <a:ext cx="6400800" cy="2520280"/>
          </a:xfrm>
        </p:spPr>
        <p:txBody>
          <a:bodyPr>
            <a:normAutofit/>
          </a:bodyPr>
          <a:lstStyle/>
          <a:p>
            <a:r>
              <a:rPr lang="en-US" smtClean="0"/>
              <a:t>Author: Polina Shlepakova</a:t>
            </a:r>
          </a:p>
          <a:p>
            <a:r>
              <a:rPr lang="en-US" sz="1800"/>
              <a:t>	</a:t>
            </a:r>
            <a:r>
              <a:rPr lang="en-US" sz="1800">
                <a:solidFill>
                  <a:schemeClr val="accent6"/>
                </a:solidFill>
              </a:rPr>
              <a:t>G</a:t>
            </a:r>
            <a:r>
              <a:rPr lang="en-US" sz="1800" smtClean="0">
                <a:solidFill>
                  <a:schemeClr val="accent6"/>
                </a:solidFill>
              </a:rPr>
              <a:t>ithub: @PolinaShlepakova</a:t>
            </a:r>
          </a:p>
          <a:p>
            <a:r>
              <a:rPr lang="en-US" smtClean="0"/>
              <a:t>Reviewer: Kyrylo Vasylenko</a:t>
            </a:r>
            <a:br>
              <a:rPr lang="en-US" smtClean="0"/>
            </a:br>
            <a:r>
              <a:rPr lang="en-US" smtClean="0"/>
              <a:t>	</a:t>
            </a:r>
            <a:r>
              <a:rPr lang="en-US" sz="1800" smtClean="0">
                <a:solidFill>
                  <a:schemeClr val="accent6"/>
                </a:solidFill>
              </a:rPr>
              <a:t>Github: @bellkross</a:t>
            </a:r>
          </a:p>
          <a:p>
            <a:r>
              <a:rPr lang="en-US" smtClean="0"/>
              <a:t>Teacher: Volodymyr Boublik</a:t>
            </a:r>
          </a:p>
          <a:p>
            <a:r>
              <a:rPr lang="en-US" sz="1800" smtClean="0">
                <a:solidFill>
                  <a:schemeClr val="accent6"/>
                </a:solidFill>
              </a:rPr>
              <a:t>	E-mail: vboublik@gmail.com</a:t>
            </a:r>
            <a:endParaRPr lang="ru-RU" sz="1800">
              <a:solidFill>
                <a:schemeClr val="accent6"/>
              </a:solidFill>
            </a:endParaRPr>
          </a:p>
        </p:txBody>
      </p:sp>
      <p:sp>
        <p:nvSpPr>
          <p:cNvPr id="5" name="TextBox 4"/>
          <p:cNvSpPr txBox="1"/>
          <p:nvPr/>
        </p:nvSpPr>
        <p:spPr>
          <a:xfrm>
            <a:off x="899592" y="6444044"/>
            <a:ext cx="825104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a:t>
            </a:r>
            <a:r>
              <a:rPr lang="en-US" smtClean="0">
                <a:solidFill>
                  <a:schemeClr val="accent6">
                    <a:lumMod val="75000"/>
                  </a:schemeClr>
                </a:solidFill>
              </a:rPr>
              <a:t>. 206</a:t>
            </a:r>
            <a:endParaRPr lang="en-US" u="sng">
              <a:solidFill>
                <a:schemeClr val="accent6">
                  <a:lumMod val="75000"/>
                </a:schemeClr>
              </a:solidFill>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376496"/>
            <a:ext cx="4536504" cy="3031426"/>
          </a:xfrm>
          <a:prstGeom prst="rect">
            <a:avLst/>
          </a:prstGeom>
        </p:spPr>
      </p:pic>
    </p:spTree>
    <p:extLst>
      <p:ext uri="{BB962C8B-B14F-4D97-AF65-F5344CB8AC3E}">
        <p14:creationId xmlns:p14="http://schemas.microsoft.com/office/powerpoint/2010/main" val="345794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fontScale="92500" lnSpcReduction="10000"/>
          </a:bodyPr>
          <a:lstStyle/>
          <a:p>
            <a:r>
              <a:rPr lang="en-US" sz="2800" b="1" smtClean="0">
                <a:solidFill>
                  <a:schemeClr val="tx2"/>
                </a:solidFill>
                <a:latin typeface="Courier New" panose="02070309020205020404" pitchFamily="49" charset="0"/>
                <a:cs typeface="Courier New" panose="02070309020205020404" pitchFamily="49" charset="0"/>
              </a:rPr>
              <a:t>Test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launch FactoryMethod/Projects/Logistics/cmake-build-debug/Logistics.exe </a:t>
            </a:r>
          </a:p>
          <a:p>
            <a:r>
              <a:rPr lang="en-US" sz="2800" b="1" smtClean="0">
                <a:solidFill>
                  <a:schemeClr val="tx2"/>
                </a:solidFill>
                <a:latin typeface="Courier New" panose="02070309020205020404" pitchFamily="49" charset="0"/>
                <a:cs typeface="Courier New" panose="02070309020205020404" pitchFamily="49" charset="0"/>
              </a:rPr>
              <a:t>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water : 500 kg to Ukraine, Kyiv, st. Illinska, 2, 01010 by Truck #1 using the 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Ship #1 using the sea </a:t>
            </a:r>
            <a:r>
              <a:rPr lang="en-US" sz="2800"/>
              <a:t/>
            </a:r>
            <a:br>
              <a:rPr lang="en-US" sz="2800"/>
            </a:br>
            <a:endParaRPr lang="ru-RU"/>
          </a:p>
        </p:txBody>
      </p:sp>
    </p:spTree>
    <p:extLst>
      <p:ext uri="{BB962C8B-B14F-4D97-AF65-F5344CB8AC3E}">
        <p14:creationId xmlns:p14="http://schemas.microsoft.com/office/powerpoint/2010/main" val="102890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78</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a:t>
            </a:r>
            <a:r>
              <a:rPr lang="en-US" sz="3200" i="1" smtClean="0">
                <a:solidFill>
                  <a:schemeClr val="tx2"/>
                </a:solidFill>
              </a:rPr>
              <a:t>types</a:t>
            </a:r>
            <a:r>
              <a:rPr lang="en-US" sz="3200" smtClean="0">
                <a:solidFill>
                  <a:schemeClr val="tx2"/>
                </a:solidFill>
              </a:rPr>
              <a:t> </a:t>
            </a:r>
            <a:r>
              <a:rPr lang="en-US" sz="3200" smtClean="0"/>
              <a:t>and </a:t>
            </a:r>
            <a:r>
              <a:rPr lang="en-US" sz="3200" i="1" smtClean="0">
                <a:solidFill>
                  <a:schemeClr val="tx2"/>
                </a:solidFill>
              </a:rPr>
              <a:t>dependencies</a:t>
            </a:r>
            <a:r>
              <a:rPr lang="en-US" sz="3200" smtClean="0"/>
              <a:t> of objects are not known beforehand.</a:t>
            </a:r>
            <a:endParaRPr lang="ru-RU" sz="3200"/>
          </a:p>
        </p:txBody>
      </p:sp>
    </p:spTree>
    <p:extLst>
      <p:ext uri="{BB962C8B-B14F-4D97-AF65-F5344CB8AC3E}">
        <p14:creationId xmlns:p14="http://schemas.microsoft.com/office/powerpoint/2010/main" val="1395535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let the users </a:t>
            </a:r>
            <a:r>
              <a:rPr lang="en-US" sz="3200" i="1" smtClean="0">
                <a:solidFill>
                  <a:schemeClr val="tx2"/>
                </a:solidFill>
              </a:rPr>
              <a:t>extend</a:t>
            </a:r>
            <a:r>
              <a:rPr lang="en-US" sz="3200" smtClean="0"/>
              <a:t> parts of your framework or library.</a:t>
            </a:r>
            <a:endParaRPr lang="ru-RU" sz="3200"/>
          </a:p>
        </p:txBody>
      </p:sp>
    </p:spTree>
    <p:extLst>
      <p:ext uri="{BB962C8B-B14F-4D97-AF65-F5344CB8AC3E}">
        <p14:creationId xmlns:p14="http://schemas.microsoft.com/office/powerpoint/2010/main" val="1329280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a:t>
            </a:r>
            <a:r>
              <a:rPr lang="en-US" sz="3200" i="1" smtClean="0">
                <a:solidFill>
                  <a:schemeClr val="tx2"/>
                </a:solidFill>
              </a:rPr>
              <a:t>save system resources </a:t>
            </a:r>
            <a:r>
              <a:rPr lang="en-US" sz="3200" smtClean="0"/>
              <a:t>by </a:t>
            </a:r>
            <a:r>
              <a:rPr lang="en-US" sz="3200" i="1" smtClean="0">
                <a:solidFill>
                  <a:schemeClr val="tx2"/>
                </a:solidFill>
              </a:rPr>
              <a:t>reusing</a:t>
            </a:r>
            <a:r>
              <a:rPr lang="en-US" sz="3200" smtClean="0">
                <a:solidFill>
                  <a:schemeClr val="tx2"/>
                </a:solidFill>
              </a:rPr>
              <a:t> </a:t>
            </a:r>
            <a:r>
              <a:rPr lang="en-US" sz="3200" smtClean="0"/>
              <a:t>already created objects.</a:t>
            </a:r>
            <a:endParaRPr lang="ru-RU" sz="3200"/>
          </a:p>
        </p:txBody>
      </p:sp>
    </p:spTree>
    <p:extLst>
      <p:ext uri="{BB962C8B-B14F-4D97-AF65-F5344CB8AC3E}">
        <p14:creationId xmlns:p14="http://schemas.microsoft.com/office/powerpoint/2010/main" val="2631105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Advantages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82</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accent6"/>
                </a:solidFill>
              </a:rPr>
              <a:t>Avoids binding </a:t>
            </a:r>
            <a:r>
              <a:rPr lang="en-US" sz="3200" smtClean="0"/>
              <a:t>to concrete product classes.</a:t>
            </a:r>
            <a:endParaRPr lang="ru-RU" sz="3200"/>
          </a:p>
          <a:p>
            <a:r>
              <a:rPr lang="en-US" sz="3200" smtClean="0"/>
              <a:t>Puts product creation </a:t>
            </a:r>
            <a:r>
              <a:rPr lang="en-US" sz="3200" i="1" smtClean="0">
                <a:solidFill>
                  <a:schemeClr val="accent6"/>
                </a:solidFill>
              </a:rPr>
              <a:t>in one place</a:t>
            </a:r>
            <a:r>
              <a:rPr lang="en-US" sz="3200" smtClean="0"/>
              <a:t>, making code </a:t>
            </a:r>
            <a:r>
              <a:rPr lang="en-US" sz="3200" i="1" smtClean="0">
                <a:solidFill>
                  <a:schemeClr val="accent6"/>
                </a:solidFill>
              </a:rPr>
              <a:t>support easier</a:t>
            </a:r>
            <a:r>
              <a:rPr lang="en-US" sz="3200" smtClean="0"/>
              <a:t>.</a:t>
            </a:r>
            <a:endParaRPr lang="ru-RU" sz="3200"/>
          </a:p>
          <a:p>
            <a:r>
              <a:rPr lang="en-US" sz="3200" i="1" smtClean="0">
                <a:solidFill>
                  <a:schemeClr val="accent6"/>
                </a:solidFill>
              </a:rPr>
              <a:t>Simplifies</a:t>
            </a:r>
            <a:r>
              <a:rPr lang="en-US" sz="3200" smtClean="0">
                <a:solidFill>
                  <a:schemeClr val="accent6"/>
                </a:solidFill>
              </a:rPr>
              <a:t> </a:t>
            </a:r>
            <a:r>
              <a:rPr lang="en-US" sz="3200" smtClean="0"/>
              <a:t>new product integration.</a:t>
            </a:r>
            <a:endParaRPr lang="ru-RU" sz="3200"/>
          </a:p>
          <a:p>
            <a:r>
              <a:rPr lang="en-US" sz="3200" smtClean="0"/>
              <a:t>Implements </a:t>
            </a:r>
            <a:r>
              <a:rPr lang="en-US" sz="3200" i="1" smtClean="0">
                <a:solidFill>
                  <a:schemeClr val="accent6"/>
                </a:solidFill>
              </a:rPr>
              <a:t>open/closed principle</a:t>
            </a:r>
            <a:r>
              <a:rPr lang="en-US" sz="3200" smtClean="0"/>
              <a:t>.</a:t>
            </a:r>
            <a:endParaRPr lang="ru-RU" sz="3200"/>
          </a:p>
        </p:txBody>
      </p:sp>
    </p:spTree>
    <p:extLst>
      <p:ext uri="{BB962C8B-B14F-4D97-AF65-F5344CB8AC3E}">
        <p14:creationId xmlns:p14="http://schemas.microsoft.com/office/powerpoint/2010/main" val="320444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Disadvantage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Can lead to </a:t>
            </a:r>
            <a:r>
              <a:rPr lang="en-US" sz="3200" i="1" smtClean="0">
                <a:solidFill>
                  <a:schemeClr val="accent6"/>
                </a:solidFill>
              </a:rPr>
              <a:t>big parallel class hierarchies</a:t>
            </a:r>
            <a:r>
              <a:rPr lang="en-US" sz="3200" smtClean="0"/>
              <a:t>, because for each product class there should be a creator class.</a:t>
            </a:r>
            <a:endParaRPr lang="ru-RU" sz="3200"/>
          </a:p>
        </p:txBody>
      </p:sp>
    </p:spTree>
    <p:extLst>
      <p:ext uri="{BB962C8B-B14F-4D97-AF65-F5344CB8AC3E}">
        <p14:creationId xmlns:p14="http://schemas.microsoft.com/office/powerpoint/2010/main" val="2950217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6530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Abstract factory </a:t>
            </a:r>
            <a:r>
              <a:rPr lang="en-US" sz="3200" smtClean="0"/>
              <a:t>is often implemented with </a:t>
            </a:r>
            <a:r>
              <a:rPr lang="en-US" sz="3200" b="1" i="1" smtClean="0">
                <a:solidFill>
                  <a:schemeClr val="tx2"/>
                </a:solidFill>
              </a:rPr>
              <a:t>factory methods</a:t>
            </a:r>
            <a:r>
              <a:rPr lang="en-US" sz="3200" smtClean="0"/>
              <a:t>.</a:t>
            </a:r>
            <a:endParaRPr lang="ru-RU" sz="3200"/>
          </a:p>
        </p:txBody>
      </p:sp>
    </p:spTree>
    <p:extLst>
      <p:ext uri="{BB962C8B-B14F-4D97-AF65-F5344CB8AC3E}">
        <p14:creationId xmlns:p14="http://schemas.microsoft.com/office/powerpoint/2010/main" val="3456874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Many architectures start with </a:t>
            </a:r>
            <a:r>
              <a:rPr lang="en-US" sz="3200" b="1" i="1">
                <a:solidFill>
                  <a:schemeClr val="tx2"/>
                </a:solidFill>
              </a:rPr>
              <a:t>factory </a:t>
            </a:r>
            <a:r>
              <a:rPr lang="en-US" sz="3200" b="1" i="1" smtClean="0">
                <a:solidFill>
                  <a:schemeClr val="tx2"/>
                </a:solidFill>
              </a:rPr>
              <a:t>method</a:t>
            </a:r>
            <a:r>
              <a:rPr lang="en-US" sz="3200" smtClean="0"/>
              <a:t>, but then switch to </a:t>
            </a:r>
            <a:r>
              <a:rPr lang="en-US" sz="3200" i="1" smtClean="0">
                <a:solidFill>
                  <a:schemeClr val="tx2"/>
                </a:solidFill>
              </a:rPr>
              <a:t>abstract</a:t>
            </a:r>
            <a:r>
              <a:rPr lang="en-US" sz="3200" b="1" i="1" smtClean="0">
                <a:solidFill>
                  <a:schemeClr val="tx2"/>
                </a:solidFill>
              </a:rPr>
              <a:t> </a:t>
            </a:r>
            <a:r>
              <a:rPr lang="en-US" sz="3200" i="1" smtClean="0">
                <a:solidFill>
                  <a:schemeClr val="tx2"/>
                </a:solidFill>
              </a:rPr>
              <a:t>factory</a:t>
            </a:r>
            <a:r>
              <a:rPr lang="en-US" sz="3200" smtClean="0"/>
              <a:t>, </a:t>
            </a:r>
            <a:r>
              <a:rPr lang="en-US" sz="3200" i="1" smtClean="0">
                <a:solidFill>
                  <a:schemeClr val="tx2"/>
                </a:solidFill>
              </a:rPr>
              <a:t>prototype</a:t>
            </a:r>
            <a:r>
              <a:rPr lang="en-US" sz="3200" smtClean="0">
                <a:solidFill>
                  <a:schemeClr val="tx2"/>
                </a:solidFill>
              </a:rPr>
              <a:t> </a:t>
            </a:r>
            <a:r>
              <a:rPr lang="en-US" sz="3200" smtClean="0"/>
              <a:t>or </a:t>
            </a:r>
            <a:r>
              <a:rPr lang="en-US" sz="3200" i="1" smtClean="0">
                <a:solidFill>
                  <a:schemeClr val="tx2"/>
                </a:solidFill>
              </a:rPr>
              <a:t>builder</a:t>
            </a:r>
            <a:r>
              <a:rPr lang="en-US" sz="3200" smtClean="0"/>
              <a:t>.</a:t>
            </a:r>
            <a:endParaRPr lang="ru-RU" sz="3200"/>
          </a:p>
        </p:txBody>
      </p:sp>
    </p:spTree>
    <p:extLst>
      <p:ext uri="{BB962C8B-B14F-4D97-AF65-F5344CB8AC3E}">
        <p14:creationId xmlns:p14="http://schemas.microsoft.com/office/powerpoint/2010/main" val="2063424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Factory method</a:t>
            </a:r>
            <a:r>
              <a:rPr lang="en-US" sz="3200"/>
              <a:t> </a:t>
            </a:r>
            <a:r>
              <a:rPr lang="en-US" sz="3200" smtClean="0"/>
              <a:t>can be used together with  </a:t>
            </a:r>
            <a:r>
              <a:rPr lang="en-US" sz="3200" i="1" smtClean="0">
                <a:solidFill>
                  <a:schemeClr val="tx2"/>
                </a:solidFill>
              </a:rPr>
              <a:t>iterator</a:t>
            </a:r>
            <a:r>
              <a:rPr lang="en-US" sz="3200" smtClean="0"/>
              <a:t> to let collection subclasses create their own iterators.</a:t>
            </a:r>
            <a:endParaRPr lang="ru-RU" sz="3200"/>
          </a:p>
        </p:txBody>
      </p:sp>
    </p:spTree>
    <p:extLst>
      <p:ext uri="{BB962C8B-B14F-4D97-AF65-F5344CB8AC3E}">
        <p14:creationId xmlns:p14="http://schemas.microsoft.com/office/powerpoint/2010/main" val="3573164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56012"/>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a:solidFill>
                  <a:schemeClr val="tx2"/>
                </a:solidFill>
              </a:rPr>
              <a:t>Factory methods </a:t>
            </a:r>
            <a:r>
              <a:rPr lang="en-US" sz="3200"/>
              <a:t>are usually called within </a:t>
            </a:r>
            <a:r>
              <a:rPr lang="en-US" sz="3200" i="1">
                <a:solidFill>
                  <a:schemeClr val="tx2"/>
                </a:solidFill>
              </a:rPr>
              <a:t>t</a:t>
            </a:r>
            <a:r>
              <a:rPr lang="en-US" sz="3200" i="1" smtClean="0">
                <a:solidFill>
                  <a:schemeClr val="tx2"/>
                </a:solidFill>
              </a:rPr>
              <a:t>emplate methods</a:t>
            </a:r>
            <a:r>
              <a:rPr lang="en-US" sz="3200" smtClean="0"/>
              <a:t>.</a:t>
            </a:r>
            <a:endParaRPr lang="ru-RU" sz="3200"/>
          </a:p>
        </p:txBody>
      </p:sp>
    </p:spTree>
    <p:extLst>
      <p:ext uri="{BB962C8B-B14F-4D97-AF65-F5344CB8AC3E}">
        <p14:creationId xmlns:p14="http://schemas.microsoft.com/office/powerpoint/2010/main" val="3675680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Pattern map</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10" name="TextBox 9"/>
          <p:cNvSpPr txBox="1"/>
          <p:nvPr/>
        </p:nvSpPr>
        <p:spPr>
          <a:xfrm>
            <a:off x="2712075" y="6156012"/>
            <a:ext cx="6468437" cy="369332"/>
          </a:xfrm>
          <a:prstGeom prst="rect">
            <a:avLst/>
          </a:prstGeom>
          <a:noFill/>
        </p:spPr>
        <p:txBody>
          <a:bodyPr wrap="none" rtlCol="0">
            <a:spAutoFit/>
          </a:bodyPr>
          <a:lstStyle/>
          <a:p>
            <a:r>
              <a:rPr lang="en-US" smtClean="0">
                <a:solidFill>
                  <a:schemeClr val="accent6">
                    <a:lumMod val="75000"/>
                  </a:schemeClr>
                </a:solidFill>
              </a:rPr>
              <a:t>Diagram source: Fragment of pattern map from the GoF book</a:t>
            </a:r>
            <a:endParaRPr lang="en-US" u="sng">
              <a:solidFill>
                <a:schemeClr val="accent6">
                  <a:lumMod val="75000"/>
                </a:schemeClr>
              </a:solidFill>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417440"/>
            <a:ext cx="1462059" cy="1139352"/>
          </a:xfrm>
          <a:prstGeom prst="rect">
            <a:avLst/>
          </a:prstGeom>
        </p:spPr>
      </p:pic>
      <p:pic>
        <p:nvPicPr>
          <p:cNvPr id="14" name="Объект 1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57200" y="2060848"/>
            <a:ext cx="8229600" cy="3567311"/>
          </a:xfrm>
        </p:spPr>
      </p:pic>
    </p:spTree>
    <p:extLst>
      <p:ext uri="{BB962C8B-B14F-4D97-AF65-F5344CB8AC3E}">
        <p14:creationId xmlns:p14="http://schemas.microsoft.com/office/powerpoint/2010/main" val="118610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580526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tx2"/>
                </a:solidFill>
              </a:rPr>
              <a:t>Prototypes</a:t>
            </a:r>
            <a:r>
              <a:rPr lang="en-US" sz="3200"/>
              <a:t> don't require subclassing Creator. However, </a:t>
            </a:r>
            <a:r>
              <a:rPr lang="en-US" sz="3200" smtClean="0"/>
              <a:t>it requires a difficult </a:t>
            </a:r>
            <a:r>
              <a:rPr lang="en-US" sz="3200"/>
              <a:t>Initialize </a:t>
            </a:r>
            <a:r>
              <a:rPr lang="en-US" sz="3200" smtClean="0"/>
              <a:t>operation. </a:t>
            </a:r>
          </a:p>
          <a:p>
            <a:r>
              <a:rPr lang="en-US" sz="3200" b="1" i="1" smtClean="0">
                <a:solidFill>
                  <a:schemeClr val="tx2"/>
                </a:solidFill>
              </a:rPr>
              <a:t>Factory </a:t>
            </a:r>
            <a:r>
              <a:rPr lang="en-US" sz="3200" b="1" i="1">
                <a:solidFill>
                  <a:schemeClr val="tx2"/>
                </a:solidFill>
              </a:rPr>
              <a:t>Method </a:t>
            </a:r>
            <a:r>
              <a:rPr lang="en-US" sz="3200" smtClean="0"/>
              <a:t>is built on subclassing, but it doesn't </a:t>
            </a:r>
            <a:r>
              <a:rPr lang="en-US" sz="3200"/>
              <a:t>require </a:t>
            </a:r>
            <a:r>
              <a:rPr lang="en-US" sz="3200" smtClean="0"/>
              <a:t>a difficult initialization.</a:t>
            </a:r>
            <a:endParaRPr lang="ru-RU" sz="3200"/>
          </a:p>
        </p:txBody>
      </p:sp>
      <p:sp>
        <p:nvSpPr>
          <p:cNvPr id="10" name="TextBox 9"/>
          <p:cNvSpPr txBox="1"/>
          <p:nvPr/>
        </p:nvSpPr>
        <p:spPr>
          <a:xfrm>
            <a:off x="1724560" y="6156012"/>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Tree>
    <p:extLst>
      <p:ext uri="{BB962C8B-B14F-4D97-AF65-F5344CB8AC3E}">
        <p14:creationId xmlns:p14="http://schemas.microsoft.com/office/powerpoint/2010/main" val="2211389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Resources</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a:t>Design Patterns Explained Simply by Alexander </a:t>
            </a:r>
            <a:r>
              <a:rPr lang="en-US" sz="3200" smtClean="0"/>
              <a:t>Shvets; pg. 69-84</a:t>
            </a:r>
            <a:r>
              <a:rPr lang="en-US" sz="3200" smtClean="0">
                <a:solidFill>
                  <a:schemeClr val="accent6">
                    <a:lumMod val="75000"/>
                  </a:schemeClr>
                </a:solidFill>
              </a:rPr>
              <a:t>.</a:t>
            </a:r>
          </a:p>
          <a:p>
            <a:r>
              <a:rPr lang="en-US" sz="3200" smtClean="0"/>
              <a:t>Design patterns: Elements of Reusable Object-Oriented Software by </a:t>
            </a:r>
            <a:r>
              <a:rPr lang="en-US" sz="3200"/>
              <a:t>Erich Gamma, Richard Helm, Ralph Johnson and John </a:t>
            </a:r>
            <a:r>
              <a:rPr lang="en-US" sz="3200" smtClean="0"/>
              <a:t>Vlissides; Factory Method and Pattern map.</a:t>
            </a:r>
            <a:endParaRPr lang="ru-RU" sz="3200"/>
          </a:p>
        </p:txBody>
      </p:sp>
    </p:spTree>
    <p:extLst>
      <p:ext uri="{BB962C8B-B14F-4D97-AF65-F5344CB8AC3E}">
        <p14:creationId xmlns:p14="http://schemas.microsoft.com/office/powerpoint/2010/main" val="2637622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4" name="Заголовок 3"/>
          <p:cNvSpPr>
            <a:spLocks noGrp="1"/>
          </p:cNvSpPr>
          <p:nvPr>
            <p:ph type="title"/>
          </p:nvPr>
        </p:nvSpPr>
        <p:spPr>
          <a:xfrm>
            <a:off x="2123728" y="1268760"/>
            <a:ext cx="5112568" cy="3600400"/>
          </a:xfrm>
        </p:spPr>
        <p:txBody>
          <a:bodyPr>
            <a:normAutofit/>
          </a:bodyPr>
          <a:lstStyle/>
          <a:p>
            <a:r>
              <a:rPr lang="en-US" sz="5400" b="1" smtClean="0"/>
              <a:t>Thank you for </a:t>
            </a:r>
            <a:br>
              <a:rPr lang="en-US" sz="5400" b="1" smtClean="0"/>
            </a:br>
            <a:r>
              <a:rPr lang="en-US" sz="5400" b="1" smtClean="0"/>
              <a:t>your attention!</a:t>
            </a:r>
            <a:endParaRPr lang="ru-RU" sz="5400" b="1"/>
          </a:p>
        </p:txBody>
      </p:sp>
    </p:spTree>
    <p:extLst>
      <p:ext uri="{BB962C8B-B14F-4D97-AF65-F5344CB8AC3E}">
        <p14:creationId xmlns:p14="http://schemas.microsoft.com/office/powerpoint/2010/main" val="1617530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Definition</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417440"/>
            <a:ext cx="1462059" cy="1139352"/>
          </a:xfrm>
          <a:prstGeom prst="rect">
            <a:avLst/>
          </a:prstGeom>
        </p:spPr>
      </p:pic>
      <p:sp>
        <p:nvSpPr>
          <p:cNvPr id="11" name="TextBox 10"/>
          <p:cNvSpPr txBox="1"/>
          <p:nvPr/>
        </p:nvSpPr>
        <p:spPr>
          <a:xfrm>
            <a:off x="1570672" y="6165304"/>
            <a:ext cx="7609840" cy="369332"/>
          </a:xfrm>
          <a:prstGeom prst="rect">
            <a:avLst/>
          </a:prstGeom>
          <a:noFill/>
        </p:spPr>
        <p:txBody>
          <a:bodyPr wrap="none" rtlCol="0">
            <a:spAutoFit/>
          </a:bodyPr>
          <a:lstStyle/>
          <a:p>
            <a:r>
              <a:rPr lang="en-US" smtClean="0">
                <a:solidFill>
                  <a:schemeClr val="accent6">
                    <a:lumMod val="75000"/>
                  </a:schemeClr>
                </a:solidFill>
              </a:rPr>
              <a:t>Source</a:t>
            </a:r>
            <a:r>
              <a:rPr lang="en-US" smtClean="0">
                <a:solidFill>
                  <a:schemeClr val="accent6">
                    <a:lumMod val="75000"/>
                  </a:schemeClr>
                </a:solidFill>
              </a:rPr>
              <a:t>: Design Patterns Explained Simply by Alexander Shvets, pg</a:t>
            </a:r>
            <a:r>
              <a:rPr lang="en-US" smtClean="0">
                <a:solidFill>
                  <a:schemeClr val="accent6">
                    <a:lumMod val="75000"/>
                  </a:schemeClr>
                </a:solidFill>
              </a:rPr>
              <a:t>. 206</a:t>
            </a:r>
            <a:endParaRPr lang="en-US" u="sng">
              <a:solidFill>
                <a:schemeClr val="accent6">
                  <a:lumMod val="75000"/>
                </a:schemeClr>
              </a:solidFill>
            </a:endParaRPr>
          </a:p>
        </p:txBody>
      </p:sp>
      <p:sp>
        <p:nvSpPr>
          <p:cNvPr id="4" name="Объект 3"/>
          <p:cNvSpPr>
            <a:spLocks noGrp="1"/>
          </p:cNvSpPr>
          <p:nvPr>
            <p:ph idx="1"/>
          </p:nvPr>
        </p:nvSpPr>
        <p:spPr>
          <a:xfrm>
            <a:off x="457200" y="1888232"/>
            <a:ext cx="8229600" cy="3701008"/>
          </a:xfrm>
        </p:spPr>
        <p:txBody>
          <a:bodyPr>
            <a:normAutofit/>
          </a:bodyPr>
          <a:lstStyle/>
          <a:p>
            <a:r>
              <a:rPr lang="en-US" sz="3200" i="1" smtClean="0">
                <a:solidFill>
                  <a:schemeClr val="tx2"/>
                </a:solidFill>
              </a:rPr>
              <a:t>Facade</a:t>
            </a:r>
            <a:r>
              <a:rPr lang="en-US" sz="3200" smtClean="0">
                <a:solidFill>
                  <a:schemeClr val="tx2"/>
                </a:solidFill>
              </a:rPr>
              <a:t> </a:t>
            </a:r>
            <a:r>
              <a:rPr lang="en-US" sz="3200" smtClean="0"/>
              <a:t>is a </a:t>
            </a:r>
            <a:r>
              <a:rPr lang="en-US" sz="3200" i="1" smtClean="0">
                <a:solidFill>
                  <a:schemeClr val="accent6"/>
                </a:solidFill>
              </a:rPr>
              <a:t>structural</a:t>
            </a:r>
            <a:r>
              <a:rPr lang="en-US" sz="3200" smtClean="0"/>
              <a:t> design pattern, which gives </a:t>
            </a:r>
            <a:r>
              <a:rPr lang="en-US" sz="3200" i="1" smtClean="0">
                <a:solidFill>
                  <a:schemeClr val="accent6"/>
                </a:solidFill>
              </a:rPr>
              <a:t>simple interface </a:t>
            </a:r>
            <a:r>
              <a:rPr lang="en-US" sz="3200" smtClean="0"/>
              <a:t>to a complex system of classes, a library or a framework.</a:t>
            </a:r>
            <a:endParaRPr lang="ru-RU" sz="3200"/>
          </a:p>
        </p:txBody>
      </p:sp>
    </p:spTree>
    <p:extLst>
      <p:ext uri="{BB962C8B-B14F-4D97-AF65-F5344CB8AC3E}">
        <p14:creationId xmlns:p14="http://schemas.microsoft.com/office/powerpoint/2010/main" val="2976891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Problem</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417440"/>
            <a:ext cx="1462059" cy="1139352"/>
          </a:xfrm>
          <a:prstGeom prst="rect">
            <a:avLst/>
          </a:prstGeom>
        </p:spPr>
      </p:pic>
      <p:sp>
        <p:nvSpPr>
          <p:cNvPr id="11" name="TextBox 10"/>
          <p:cNvSpPr txBox="1"/>
          <p:nvPr/>
        </p:nvSpPr>
        <p:spPr>
          <a:xfrm>
            <a:off x="1570672" y="6165304"/>
            <a:ext cx="7609840"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a:t>
            </a:r>
            <a:r>
              <a:rPr lang="en-US" smtClean="0">
                <a:solidFill>
                  <a:schemeClr val="accent6">
                    <a:lumMod val="75000"/>
                  </a:schemeClr>
                </a:solidFill>
              </a:rPr>
              <a:t>: Design Patterns Explained Simply by Alexander Shvets, pg</a:t>
            </a:r>
            <a:r>
              <a:rPr lang="en-US" smtClean="0">
                <a:solidFill>
                  <a:schemeClr val="accent6">
                    <a:lumMod val="75000"/>
                  </a:schemeClr>
                </a:solidFill>
              </a:rPr>
              <a:t>. 207</a:t>
            </a:r>
            <a:endParaRPr lang="en-US" u="sng">
              <a:solidFill>
                <a:schemeClr val="accent6">
                  <a:lumMod val="75000"/>
                </a:schemeClr>
              </a:solidFill>
            </a:endParaRPr>
          </a:p>
        </p:txBody>
      </p:sp>
      <p:sp>
        <p:nvSpPr>
          <p:cNvPr id="4" name="Объект 3"/>
          <p:cNvSpPr>
            <a:spLocks noGrp="1"/>
          </p:cNvSpPr>
          <p:nvPr>
            <p:ph idx="1"/>
          </p:nvPr>
        </p:nvSpPr>
        <p:spPr>
          <a:xfrm>
            <a:off x="457200" y="1888232"/>
            <a:ext cx="8229600" cy="3701008"/>
          </a:xfrm>
        </p:spPr>
        <p:txBody>
          <a:bodyPr>
            <a:normAutofit/>
          </a:bodyPr>
          <a:lstStyle/>
          <a:p>
            <a:r>
              <a:rPr lang="en-US" sz="3200" smtClean="0"/>
              <a:t>Your code has to work with lots of objects from a complex library or framework. You have to initialize them and control dependencies yourself.</a:t>
            </a:r>
          </a:p>
          <a:p>
            <a:r>
              <a:rPr lang="en-US" sz="3200" smtClean="0"/>
              <a:t>Code becomes difficult to understand and support.</a:t>
            </a:r>
            <a:endParaRPr lang="ru-RU" sz="3200"/>
          </a:p>
        </p:txBody>
      </p:sp>
    </p:spTree>
    <p:extLst>
      <p:ext uri="{BB962C8B-B14F-4D97-AF65-F5344CB8AC3E}">
        <p14:creationId xmlns:p14="http://schemas.microsoft.com/office/powerpoint/2010/main" val="171137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Solution</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417440"/>
            <a:ext cx="1462059" cy="1139352"/>
          </a:xfrm>
          <a:prstGeom prst="rect">
            <a:avLst/>
          </a:prstGeom>
        </p:spPr>
      </p:pic>
      <p:sp>
        <p:nvSpPr>
          <p:cNvPr id="11" name="TextBox 10"/>
          <p:cNvSpPr txBox="1"/>
          <p:nvPr/>
        </p:nvSpPr>
        <p:spPr>
          <a:xfrm>
            <a:off x="1570672" y="6165304"/>
            <a:ext cx="7609840"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a:t>
            </a:r>
            <a:r>
              <a:rPr lang="en-US" smtClean="0">
                <a:solidFill>
                  <a:schemeClr val="accent6">
                    <a:lumMod val="75000"/>
                  </a:schemeClr>
                </a:solidFill>
              </a:rPr>
              <a:t>: Design Patterns Explained Simply by Alexander Shvets, pg</a:t>
            </a:r>
            <a:r>
              <a:rPr lang="en-US" smtClean="0">
                <a:solidFill>
                  <a:schemeClr val="accent6">
                    <a:lumMod val="75000"/>
                  </a:schemeClr>
                </a:solidFill>
              </a:rPr>
              <a:t>. 207</a:t>
            </a:r>
            <a:endParaRPr lang="en-US" u="sng">
              <a:solidFill>
                <a:schemeClr val="accent6">
                  <a:lumMod val="75000"/>
                </a:schemeClr>
              </a:solidFill>
            </a:endParaRPr>
          </a:p>
        </p:txBody>
      </p:sp>
      <p:sp>
        <p:nvSpPr>
          <p:cNvPr id="4" name="Объект 3"/>
          <p:cNvSpPr>
            <a:spLocks noGrp="1"/>
          </p:cNvSpPr>
          <p:nvPr>
            <p:ph idx="1"/>
          </p:nvPr>
        </p:nvSpPr>
        <p:spPr>
          <a:xfrm>
            <a:off x="457200" y="1888232"/>
            <a:ext cx="8229600" cy="3701008"/>
          </a:xfrm>
        </p:spPr>
        <p:txBody>
          <a:bodyPr>
            <a:normAutofit/>
          </a:bodyPr>
          <a:lstStyle/>
          <a:p>
            <a:r>
              <a:rPr lang="en-US" sz="3200" i="1" smtClean="0">
                <a:solidFill>
                  <a:schemeClr val="tx2"/>
                </a:solidFill>
              </a:rPr>
              <a:t>Facade</a:t>
            </a:r>
            <a:r>
              <a:rPr lang="en-US" sz="3200" smtClean="0">
                <a:solidFill>
                  <a:schemeClr val="tx2"/>
                </a:solidFill>
              </a:rPr>
              <a:t> </a:t>
            </a:r>
            <a:r>
              <a:rPr lang="en-US" sz="3200" smtClean="0"/>
              <a:t>is a </a:t>
            </a:r>
            <a:r>
              <a:rPr lang="en-US" sz="3200" i="1" smtClean="0">
                <a:solidFill>
                  <a:schemeClr val="accent6"/>
                </a:solidFill>
              </a:rPr>
              <a:t>simple interface </a:t>
            </a:r>
            <a:r>
              <a:rPr lang="en-US" sz="3200" smtClean="0"/>
              <a:t>to a complex system.</a:t>
            </a:r>
            <a:r>
              <a:rPr lang="uk-UA" sz="3200" smtClean="0"/>
              <a:t> </a:t>
            </a:r>
            <a:r>
              <a:rPr lang="en-US" sz="3200" smtClean="0"/>
              <a:t>It can have a limited interface, giving only what client needs and hiding everything else.</a:t>
            </a:r>
            <a:endParaRPr lang="ru-RU" sz="3200"/>
          </a:p>
        </p:txBody>
      </p:sp>
    </p:spTree>
    <p:extLst>
      <p:ext uri="{BB962C8B-B14F-4D97-AF65-F5344CB8AC3E}">
        <p14:creationId xmlns:p14="http://schemas.microsoft.com/office/powerpoint/2010/main" val="2126762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52773"/>
            <a:ext cx="7767017" cy="5000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Заголовок 1"/>
          <p:cNvSpPr>
            <a:spLocks noGrp="1"/>
          </p:cNvSpPr>
          <p:nvPr>
            <p:ph type="title"/>
          </p:nvPr>
        </p:nvSpPr>
        <p:spPr>
          <a:xfrm>
            <a:off x="457200" y="533400"/>
            <a:ext cx="6779096" cy="990600"/>
          </a:xfrm>
        </p:spPr>
        <p:txBody>
          <a:bodyPr/>
          <a:lstStyle/>
          <a:p>
            <a:r>
              <a:rPr lang="en-US" smtClean="0"/>
              <a:t>Structure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3" name="Рисунок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417440"/>
            <a:ext cx="1462059" cy="1139352"/>
          </a:xfrm>
          <a:prstGeom prst="rect">
            <a:avLst/>
          </a:prstGeom>
        </p:spPr>
      </p:pic>
      <p:sp>
        <p:nvSpPr>
          <p:cNvPr id="11" name="TextBox 10"/>
          <p:cNvSpPr txBox="1"/>
          <p:nvPr/>
        </p:nvSpPr>
        <p:spPr>
          <a:xfrm>
            <a:off x="1570672" y="6228020"/>
            <a:ext cx="7609840"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a:t>
            </a:r>
            <a:r>
              <a:rPr lang="en-US" smtClean="0">
                <a:solidFill>
                  <a:schemeClr val="accent6">
                    <a:lumMod val="75000"/>
                  </a:schemeClr>
                </a:solidFill>
              </a:rPr>
              <a:t>: Design Patterns Explained Simply by Alexander Shvets, pg</a:t>
            </a:r>
            <a:r>
              <a:rPr lang="en-US" smtClean="0">
                <a:solidFill>
                  <a:schemeClr val="accent6">
                    <a:lumMod val="75000"/>
                  </a:schemeClr>
                </a:solidFill>
              </a:rPr>
              <a:t>. 209</a:t>
            </a:r>
            <a:endParaRPr lang="en-US" u="sng">
              <a:solidFill>
                <a:schemeClr val="accent6">
                  <a:lumMod val="75000"/>
                </a:schemeClr>
              </a:solidFill>
            </a:endParaRPr>
          </a:p>
        </p:txBody>
      </p:sp>
    </p:spTree>
    <p:extLst>
      <p:ext uri="{BB962C8B-B14F-4D97-AF65-F5344CB8AC3E}">
        <p14:creationId xmlns:p14="http://schemas.microsoft.com/office/powerpoint/2010/main" val="4086380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091133"/>
            <a:ext cx="7125695" cy="5506219"/>
          </a:xfrm>
          <a:prstGeom prst="rect">
            <a:avLst/>
          </a:prstGeom>
        </p:spPr>
      </p:pic>
      <p:sp>
        <p:nvSpPr>
          <p:cNvPr id="2" name="Заголовок 1"/>
          <p:cNvSpPr>
            <a:spLocks noGrp="1"/>
          </p:cNvSpPr>
          <p:nvPr>
            <p:ph type="title"/>
          </p:nvPr>
        </p:nvSpPr>
        <p:spPr>
          <a:xfrm>
            <a:off x="457200" y="533400"/>
            <a:ext cx="6779096" cy="990600"/>
          </a:xfrm>
        </p:spPr>
        <p:txBody>
          <a:bodyPr/>
          <a:lstStyle/>
          <a:p>
            <a:r>
              <a:rPr lang="en-US" smtClean="0"/>
              <a:t>Example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3" name="Рисунок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417440"/>
            <a:ext cx="1462059" cy="1139352"/>
          </a:xfrm>
          <a:prstGeom prst="rect">
            <a:avLst/>
          </a:prstGeom>
        </p:spPr>
      </p:pic>
      <p:sp>
        <p:nvSpPr>
          <p:cNvPr id="11" name="TextBox 10"/>
          <p:cNvSpPr txBox="1"/>
          <p:nvPr/>
        </p:nvSpPr>
        <p:spPr>
          <a:xfrm>
            <a:off x="1570672" y="6228020"/>
            <a:ext cx="7609840"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a:t>
            </a:r>
            <a:r>
              <a:rPr lang="en-US" smtClean="0">
                <a:solidFill>
                  <a:schemeClr val="accent6">
                    <a:lumMod val="75000"/>
                  </a:schemeClr>
                </a:solidFill>
              </a:rPr>
              <a:t>: Design Patterns Explained Simply by Alexander Shvets, pg</a:t>
            </a:r>
            <a:r>
              <a:rPr lang="en-US" smtClean="0">
                <a:solidFill>
                  <a:schemeClr val="accent6">
                    <a:lumMod val="75000"/>
                  </a:schemeClr>
                </a:solidFill>
              </a:rPr>
              <a:t>. 2</a:t>
            </a:r>
            <a:r>
              <a:rPr lang="uk-UA" smtClean="0">
                <a:solidFill>
                  <a:schemeClr val="accent6">
                    <a:lumMod val="75000"/>
                  </a:schemeClr>
                </a:solidFill>
              </a:rPr>
              <a:t>10</a:t>
            </a:r>
            <a:endParaRPr lang="en-US" u="sng">
              <a:solidFill>
                <a:schemeClr val="accent6">
                  <a:lumMod val="75000"/>
                </a:schemeClr>
              </a:solidFill>
            </a:endParaRPr>
          </a:p>
        </p:txBody>
      </p:sp>
    </p:spTree>
    <p:extLst>
      <p:ext uri="{BB962C8B-B14F-4D97-AF65-F5344CB8AC3E}">
        <p14:creationId xmlns:p14="http://schemas.microsoft.com/office/powerpoint/2010/main" val="891874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9a01748</a:t>
            </a:r>
            <a:endParaRPr lang="ru-RU"/>
          </a:p>
        </p:txBody>
      </p:sp>
    </p:spTree>
    <p:extLst>
      <p:ext uri="{BB962C8B-B14F-4D97-AF65-F5344CB8AC3E}">
        <p14:creationId xmlns:p14="http://schemas.microsoft.com/office/powerpoint/2010/main" val="1715814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b="1">
                <a:solidFill>
                  <a:schemeClr val="tx2"/>
                </a:solidFill>
                <a:latin typeface="Courier New" panose="02070309020205020404" pitchFamily="49" charset="0"/>
                <a:cs typeface="Courier New" panose="02070309020205020404" pitchFamily="49" charset="0"/>
              </a:rPr>
              <a:t>Add Sea logistics </a:t>
            </a:r>
            <a:r>
              <a:rPr lang="en-US" sz="2800" b="1" smtClean="0">
                <a:solidFill>
                  <a:schemeClr val="tx2"/>
                </a:solidFill>
                <a:latin typeface="Courier New" panose="02070309020205020404" pitchFamily="49" charset="0"/>
                <a:cs typeface="Courier New" panose="02070309020205020404" pitchFamily="49" charset="0"/>
              </a:rPr>
              <a:t>support</a:t>
            </a:r>
            <a:endParaRPr lang="en-US" sz="2800" b="1">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Ship</a:t>
            </a:r>
            <a:r>
              <a:rPr lang="en-US" sz="2800">
                <a:latin typeface="Courier New" panose="02070309020205020404" pitchFamily="49" charset="0"/>
                <a:cs typeface="Courier New" panose="02070309020205020404" pitchFamily="49" charset="0"/>
              </a:rPr>
              <a:t> class, inherited from </a:t>
            </a:r>
            <a:r>
              <a:rPr lang="en-US" sz="2800" b="1">
                <a:solidFill>
                  <a:schemeClr val="accent6"/>
                </a:solidFill>
                <a:latin typeface="Courier New" panose="02070309020205020404" pitchFamily="49" charset="0"/>
                <a:cs typeface="Courier New" panose="02070309020205020404" pitchFamily="49" charset="0"/>
              </a:rPr>
              <a:t>Transport </a:t>
            </a:r>
            <a:endParaRPr lang="en-US" sz="2800" b="1" smtClean="0">
              <a:solidFill>
                <a:schemeClr val="accent6"/>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SeaLogistics</a:t>
            </a:r>
            <a:r>
              <a:rPr lang="en-US" sz="2800">
                <a:solidFill>
                  <a:schemeClr val="accent6"/>
                </a:solidFill>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class, inherited from </a:t>
            </a:r>
            <a:r>
              <a:rPr lang="en-US" sz="2800" b="1">
                <a:solidFill>
                  <a:schemeClr val="accent6"/>
                </a:solidFill>
                <a:latin typeface="Courier New" panose="02070309020205020404" pitchFamily="49" charset="0"/>
                <a:cs typeface="Courier New" panose="02070309020205020404" pitchFamily="49" charset="0"/>
              </a:rPr>
              <a:t>Logistics</a:t>
            </a:r>
          </a:p>
        </p:txBody>
      </p:sp>
    </p:spTree>
    <p:extLst>
      <p:ext uri="{BB962C8B-B14F-4D97-AF65-F5344CB8AC3E}">
        <p14:creationId xmlns:p14="http://schemas.microsoft.com/office/powerpoint/2010/main" val="2726287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сность">
  <a:themeElements>
    <a:clrScheme name="Ясность">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Классическая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Ясность">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1182</TotalTime>
  <Words>1399</Words>
  <Application>Microsoft Office PowerPoint</Application>
  <PresentationFormat>Экран (4:3)</PresentationFormat>
  <Paragraphs>201</Paragraphs>
  <Slides>22</Slides>
  <Notes>21</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Ясность</vt:lpstr>
      <vt:lpstr>Facade</vt:lpstr>
      <vt:lpstr>Pattern map</vt:lpstr>
      <vt:lpstr>Definition</vt:lpstr>
      <vt:lpstr>Problem</vt:lpstr>
      <vt:lpstr>Solution</vt:lpstr>
      <vt:lpstr>Structure</vt:lpstr>
      <vt:lpstr>Example</vt:lpstr>
      <vt:lpstr>Code</vt:lpstr>
      <vt:lpstr>Code comment</vt:lpstr>
      <vt:lpstr>Code test</vt:lpstr>
      <vt:lpstr>Applicability</vt:lpstr>
      <vt:lpstr>Applicability</vt:lpstr>
      <vt:lpstr>Applicability</vt:lpstr>
      <vt:lpstr>Advantages</vt:lpstr>
      <vt:lpstr>Disadvantage</vt:lpstr>
      <vt:lpstr>Related patterns</vt:lpstr>
      <vt:lpstr>Related patterns</vt:lpstr>
      <vt:lpstr>Related patterns</vt:lpstr>
      <vt:lpstr>Related patterns</vt:lpstr>
      <vt:lpstr>Related patterns</vt:lpstr>
      <vt:lpstr>Resources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Polina Shlepakova</dc:creator>
  <cp:lastModifiedBy>polia</cp:lastModifiedBy>
  <cp:revision>51</cp:revision>
  <dcterms:created xsi:type="dcterms:W3CDTF">2019-02-12T11:50:28Z</dcterms:created>
  <dcterms:modified xsi:type="dcterms:W3CDTF">2019-02-17T20:48:36Z</dcterms:modified>
</cp:coreProperties>
</file>