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08" r:id="rId26"/>
    <p:sldId id="310" r:id="rId27"/>
    <p:sldId id="285" r:id="rId28"/>
    <p:sldId id="28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79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2D85-8564-4232-8964-43D3492D4C90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BA1D-EAE5-4AF1-B42B-5DC5A6D0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1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Розглянемо зв’язок </a:t>
            </a:r>
            <a:r>
              <a:rPr lang="uk-UA" i="1" smtClean="0"/>
              <a:t>Фасад</a:t>
            </a:r>
            <a:r>
              <a:rPr lang="uk-UA" i="1" baseline="0" smtClean="0"/>
              <a:t>у</a:t>
            </a:r>
            <a:r>
              <a:rPr lang="uk-UA" baseline="0" smtClean="0"/>
              <a:t> з іншими патернами на прикладі фрагменту «Карти патернів» з книги Банди Чотирьох.</a:t>
            </a:r>
          </a:p>
          <a:p>
            <a:r>
              <a:rPr lang="uk-UA" i="1" baseline="0" smtClean="0"/>
              <a:t>Фасад</a:t>
            </a:r>
            <a:r>
              <a:rPr lang="uk-UA" baseline="0" smtClean="0"/>
              <a:t> часто потрібен лише один, тому він може використовувати </a:t>
            </a:r>
            <a:r>
              <a:rPr lang="uk-UA" i="1" baseline="0" smtClean="0"/>
              <a:t>Одинак</a:t>
            </a:r>
            <a:r>
              <a:rPr lang="uk-UA" i="0" baseline="0" smtClean="0"/>
              <a:t> для створення і надання доступу до єдиного об’єкту</a:t>
            </a:r>
            <a:r>
              <a:rPr lang="uk-UA" baseline="0" smtClean="0"/>
              <a:t>.</a:t>
            </a:r>
          </a:p>
          <a:p>
            <a:endParaRPr lang="uk-UA" baseline="0" smtClean="0"/>
          </a:p>
          <a:p>
            <a:r>
              <a:rPr lang="uk-UA" baseline="0" smtClean="0"/>
              <a:t>(буде розглянуто детальніше трохи пізніше)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Ви хочете забезпечити простий інтерфейс для складної підсистеми.</a:t>
            </a:r>
          </a:p>
          <a:p>
            <a:endParaRPr lang="uk-UA" baseline="0" smtClean="0"/>
          </a:p>
          <a:p>
            <a:r>
              <a:rPr lang="uk-UA" baseline="0" smtClean="0"/>
              <a:t>Підсистеми часто стають складнішими коли розвиваються. Застосування більшості патернів призводить до компакніших класів, але у більшій кількості. Такі підсистеми простіше повторно використовувати, а також простіше налаштувати під конкретні потреби, але клієнтам що не потребують налаштувань стає складніше використовувати таку систему. </a:t>
            </a:r>
          </a:p>
          <a:p>
            <a:endParaRPr lang="uk-UA" baseline="0" smtClean="0"/>
          </a:p>
          <a:p>
            <a:r>
              <a:rPr lang="uk-UA" baseline="0" smtClean="0"/>
              <a:t>Фасад надає простий інтерфейс, який влаштовує більшість клієнтів. Тільки клієнти, що потребуть особливих налаштувань, заглядатимуть за фасад.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Є багато залежностей між клієнтами і класами реалізації. Використовуйте фасад, щоб відділити підсистеми від клієнтів та інших підсистем, таким чином забезпечуючи їм незалежність і портативність.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Ви хочете розділити підсистему на окремі рівні.</a:t>
            </a:r>
          </a:p>
          <a:p>
            <a:endParaRPr lang="uk-UA" baseline="0" smtClean="0"/>
          </a:p>
          <a:p>
            <a:r>
              <a:rPr lang="uk-UA" baseline="0" smtClean="0"/>
              <a:t>Використовуйте фасаді для визначення точок входу на кожен з рівнів. Якщо підсистеми залежать одна від одної, то залежність можна спростити, дозволивши підсистемам обмінюватись інформацією тільки через фасади.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- Ізолює клієнтів від компонентів системи.</a:t>
            </a:r>
          </a:p>
          <a:p>
            <a:r>
              <a:rPr lang="uk-UA" baseline="0" smtClean="0"/>
              <a:t>- Зменшує залежності між підсистемою і клієнтами.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це структурний патерн проектування, який надає простий інтерфейс для складної системи класів, бібліотеки или фреймворку.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Ризикує стати </a:t>
            </a:r>
            <a:r>
              <a:rPr lang="uk-UA" b="1" i="1" baseline="0" smtClean="0"/>
              <a:t>божественним об’єктом</a:t>
            </a:r>
            <a:r>
              <a:rPr lang="uk-UA" b="0" i="0" baseline="0" smtClean="0"/>
              <a:t>, прив’язаним до усіх класів програми.</a:t>
            </a:r>
          </a:p>
          <a:p>
            <a:r>
              <a:rPr lang="uk-UA" b="0" i="0" baseline="0" smtClean="0"/>
              <a:t>Божественний об’єкт – антипатерн, що описує об’єкт, який зберігає у собі або робить забагато.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задає новий інтерфейс, тоді як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Адаптер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повторно використовує старий.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Адаптер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обгортає тільки один клас, а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обгортає цілу підсистему. Крім того,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Адаптер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дозволяє двом наявним інтерфейсам працювати разом, замасть того, щоб створювати абсолютно новий.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Абстрактна фабрика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 бути використана замість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Фасаду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того, щоб приховати платформо-залежні класи.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схожий на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Заступника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тим, що заміщує складну підсистему і може сам її ініціалізувати. Але на відміну від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Фасаду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Заступник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 той самий інтерфейс, що і його службовий об’єкт, завдяки чому їх можна взаємозамінювати.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 зробити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Одинаком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оскільки зазвичай потрібен тільки один об’єкт-фасад.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</a:t>
            </a:r>
            <a:r>
              <a:rPr lang="uk-UA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редник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схожі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тим, що намагаються організувати роботу багатьох наявних класів.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створює спрощений інтерфейс для підсистеми, не вносячи в неї додаткової функціональності. Сама підсистема не знає про існування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Фасаду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Класи підсистеми спілкуються один з одним напряму.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Посередник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централізує спілкування між компонентами системи. Компоненти системи знають тільки про існування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Посередника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у них немає прямого доступу до інших компонентів.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Уявіть, що вашому коду доводиться працювати з великою кількістю об’єктів певної складної бібліотеки или фреймворку. Ви повинні самостійно ініціалізувати ці об’єкти, слідкувати за правильним порядком залежностей і таке інше.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результаті, бізнес-логіка ваших класів тісно переплетена з деталями реалізації сторонніх класів. Такий код доволі складно розуміти і підтримувати.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— це простий інтерфейс для роботи зі складною системою. Фасад може мати обмежений інтерфейс, у якого немає 100% функціональності, якої б можна було досягти, використовуючи систему напряму. Але фасад надає саме ті функції, які потрібні клієнту, і приховує все інше.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корисний, якщо вам потрібна лише частина певної складної бібліотеки.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надає швидкий доступ до певної функціональності підсистеми. Він ≪знає≫, яким класа потрібно передавати запити, та які дані для цього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потрібні.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Додатковий 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 ввести, щоб не перевантажувати єдиний фасад різнорідною функціональністю. Він може використовуватися як клієнтами, так і іншим фасадом.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Складна підсистема склідається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 великої кількості різнорідних класів. Щоб змусити їх щось робити, потрібно знати подробиці влаштування підсистеми, порядок ініціалізації об’єктів, тощо. Класи підсистеми не знають про існування фасаду і працюють один з одним напряму.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Клієнт використовує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фасад замість прямої роботи з об’єктами складної підсистеми.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В цьому прикладі я покажу як </a:t>
            </a:r>
            <a:r>
              <a:rPr lang="uk-UA" b="1" baseline="0" smtClean="0"/>
              <a:t>Фасад</a:t>
            </a:r>
            <a:r>
              <a:rPr lang="uk-UA" b="0" baseline="0" smtClean="0"/>
              <a:t> спрощує роботу зі складним фреймворком відеоконвертації.</a:t>
            </a:r>
          </a:p>
          <a:p>
            <a:endParaRPr lang="uk-UA" b="0" baseline="0" smtClean="0"/>
          </a:p>
          <a:p>
            <a:r>
              <a:rPr lang="uk-UA" b="0" baseline="0" smtClean="0"/>
              <a:t>Замість безпосередньої роботи з великою кількістю класів, фасад надає коду застосування єдиний метод для конвертації відео, який сам піклуватиметься про те, щоб правильно сконфігурувати потрібні об’єкти фреймворку і отримати потрібний результат.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501775"/>
            <a:ext cx="3456384" cy="1927225"/>
          </a:xfrm>
        </p:spPr>
        <p:txBody>
          <a:bodyPr/>
          <a:lstStyle/>
          <a:p>
            <a:r>
              <a:rPr lang="en-US" smtClean="0"/>
              <a:t>Facade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6400800" cy="2520280"/>
          </a:xfrm>
        </p:spPr>
        <p:txBody>
          <a:bodyPr>
            <a:normAutofit/>
          </a:bodyPr>
          <a:lstStyle/>
          <a:p>
            <a:r>
              <a:rPr lang="en-US" smtClean="0"/>
              <a:t>Author: Polina Shlepakova</a:t>
            </a:r>
          </a:p>
          <a:p>
            <a:r>
              <a:rPr lang="en-US" sz="1800"/>
              <a:t>	</a:t>
            </a:r>
            <a:r>
              <a:rPr lang="en-US" sz="1800">
                <a:solidFill>
                  <a:schemeClr val="accent6"/>
                </a:solidFill>
              </a:rPr>
              <a:t>G</a:t>
            </a:r>
            <a:r>
              <a:rPr lang="en-US" sz="1800" smtClean="0">
                <a:solidFill>
                  <a:schemeClr val="accent6"/>
                </a:solidFill>
              </a:rPr>
              <a:t>ithub: @PolinaShlepakova</a:t>
            </a:r>
          </a:p>
          <a:p>
            <a:r>
              <a:rPr lang="en-US" smtClean="0"/>
              <a:t>Reviewer: Kyrylo Vasylenko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1800" smtClean="0">
                <a:solidFill>
                  <a:schemeClr val="accent6"/>
                </a:solidFill>
              </a:rPr>
              <a:t>Github: @bellkross</a:t>
            </a:r>
          </a:p>
          <a:p>
            <a:r>
              <a:rPr lang="en-US" smtClean="0"/>
              <a:t>Teacher: Volodymyr Boublik</a:t>
            </a:r>
          </a:p>
          <a:p>
            <a:r>
              <a:rPr lang="en-US" sz="1800" smtClean="0">
                <a:solidFill>
                  <a:schemeClr val="accent6"/>
                </a:solidFill>
              </a:rPr>
              <a:t>	E-mail: vboublik@gmail.com</a:t>
            </a:r>
            <a:endParaRPr lang="ru-RU" sz="180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444044"/>
            <a:ext cx="825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206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6496"/>
            <a:ext cx="4392488" cy="29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test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10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output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New VideoFile : video003_.mp4 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Polina posted new video: Funny cat :)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https://github.com/polykross/FactoryMethod-Facade.git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bd52699</a:t>
            </a:r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346757" y="64886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11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comment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Facade (VideoConverter)</a:t>
            </a:r>
            <a:endParaRPr lang="en-US" sz="28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Facade pattern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to hide the complexity of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VideoFramework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under a simplistic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VideoConverter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Facade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is also great because if it is decided to switch frameworks, only Facade will have to be modified, not all of the code that uses it.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12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test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output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New VideoFile : video003_.mp4 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Polina posted new video: Funny cat :)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13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https://github.com/polykross/FactoryMethod-Facade.git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71c3282</a:t>
            </a:r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14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comment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ViodeoConverter a Singleton</a:t>
            </a:r>
            <a:endParaRPr lang="en-US" sz="28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There is a need for only one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VideoConverter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so it can be made a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15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4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test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output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New VideoFile : video003_.mp4 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Polina posted new video: Funny cat :)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16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Applicability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Y</a:t>
            </a:r>
            <a:r>
              <a:rPr lang="en-US" sz="3200" smtClean="0"/>
              <a:t>ou </a:t>
            </a:r>
            <a:r>
              <a:rPr lang="en-US" sz="3200"/>
              <a:t>want to provide a </a:t>
            </a:r>
            <a:r>
              <a:rPr lang="en-US" sz="3200" i="1">
                <a:solidFill>
                  <a:schemeClr val="tx2"/>
                </a:solidFill>
              </a:rPr>
              <a:t>simple interface </a:t>
            </a:r>
            <a:r>
              <a:rPr lang="en-US" sz="3200"/>
              <a:t>to a </a:t>
            </a:r>
            <a:r>
              <a:rPr lang="en-US" sz="3200" i="1">
                <a:solidFill>
                  <a:schemeClr val="accent6"/>
                </a:solidFill>
              </a:rPr>
              <a:t>complex </a:t>
            </a:r>
            <a:r>
              <a:rPr lang="en-US" sz="3200" i="1" smtClean="0">
                <a:solidFill>
                  <a:schemeClr val="accent6"/>
                </a:solidFill>
              </a:rPr>
              <a:t>subsystem</a:t>
            </a:r>
            <a:r>
              <a:rPr lang="en-US" sz="3200" smtClean="0"/>
              <a:t>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17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Applicability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</a:t>
            </a:r>
            <a:r>
              <a:rPr lang="en-US" sz="3200" smtClean="0"/>
              <a:t>here </a:t>
            </a:r>
            <a:r>
              <a:rPr lang="en-US" sz="3200"/>
              <a:t>are </a:t>
            </a:r>
            <a:r>
              <a:rPr lang="en-US" sz="3200" i="1">
                <a:solidFill>
                  <a:schemeClr val="tx2"/>
                </a:solidFill>
              </a:rPr>
              <a:t>many dependencies</a:t>
            </a:r>
            <a:r>
              <a:rPr lang="en-US" sz="3200"/>
              <a:t> between clients and the implementation classes of an </a:t>
            </a:r>
            <a:r>
              <a:rPr lang="en-US" sz="3200" smtClean="0"/>
              <a:t>abstraction.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18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Applicability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Y</a:t>
            </a:r>
            <a:r>
              <a:rPr lang="en-US" sz="3200" smtClean="0"/>
              <a:t>ou </a:t>
            </a:r>
            <a:r>
              <a:rPr lang="en-US" sz="3200"/>
              <a:t>want to </a:t>
            </a:r>
            <a:r>
              <a:rPr lang="en-US" sz="3200" i="1">
                <a:solidFill>
                  <a:schemeClr val="tx2"/>
                </a:solidFill>
              </a:rPr>
              <a:t>layer</a:t>
            </a:r>
            <a:r>
              <a:rPr lang="en-US" sz="3200"/>
              <a:t> your </a:t>
            </a:r>
            <a:r>
              <a:rPr lang="en-US" sz="3200" smtClean="0"/>
              <a:t>subsystems.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19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Pattern map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2/28</a:t>
            </a:r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2075" y="615601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Diagram source: Fragment of pattern map from the GoF book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8229600" cy="3567311"/>
          </a:xfrm>
        </p:spPr>
      </p:pic>
    </p:spTree>
    <p:extLst>
      <p:ext uri="{BB962C8B-B14F-4D97-AF65-F5344CB8AC3E}">
        <p14:creationId xmlns:p14="http://schemas.microsoft.com/office/powerpoint/2010/main" val="1186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Advantages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smtClean="0">
                <a:solidFill>
                  <a:schemeClr val="accent6"/>
                </a:solidFill>
              </a:rPr>
              <a:t>Isolates</a:t>
            </a:r>
            <a:r>
              <a:rPr lang="en-US" sz="3200" smtClean="0"/>
              <a:t> clients from subsystem components.</a:t>
            </a:r>
          </a:p>
          <a:p>
            <a:r>
              <a:rPr lang="en-US" sz="3200" i="1" smtClean="0">
                <a:solidFill>
                  <a:schemeClr val="accent6"/>
                </a:solidFill>
                <a:cs typeface="Courier New" panose="02070309020205020404" pitchFamily="49" charset="0"/>
              </a:rPr>
              <a:t>Decreases dependencies </a:t>
            </a:r>
            <a:r>
              <a:rPr lang="en-US" sz="3200" smtClean="0">
                <a:cs typeface="Courier New" panose="02070309020205020404" pitchFamily="49" charset="0"/>
              </a:rPr>
              <a:t>between subsystem and clients.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2</a:t>
            </a:r>
            <a:r>
              <a:rPr lang="en-US" smtClean="0">
                <a:solidFill>
                  <a:srgbClr val="002060"/>
                </a:solidFill>
              </a:rPr>
              <a:t>0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Disadvantage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/>
              <a:t>Risks to become a </a:t>
            </a:r>
            <a:r>
              <a:rPr lang="en-US" sz="3200" i="1" smtClean="0">
                <a:solidFill>
                  <a:schemeClr val="tx2"/>
                </a:solidFill>
              </a:rPr>
              <a:t>God object </a:t>
            </a:r>
            <a:r>
              <a:rPr lang="en-US" sz="3200" smtClean="0"/>
              <a:t>which is connected to all classes of the program.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21/28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smtClean="0">
                <a:solidFill>
                  <a:schemeClr val="tx2"/>
                </a:solidFill>
              </a:rPr>
              <a:t>Facade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creates new interface, </a:t>
            </a:r>
            <a:r>
              <a:rPr lang="en-US" sz="3200" i="1" smtClean="0">
                <a:solidFill>
                  <a:schemeClr val="tx2"/>
                </a:solidFill>
              </a:rPr>
              <a:t>Adapter</a:t>
            </a:r>
            <a:r>
              <a:rPr lang="en-US" sz="3200" smtClean="0"/>
              <a:t> reuses existing one.</a:t>
            </a:r>
          </a:p>
          <a:p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Adapter</a:t>
            </a:r>
            <a:r>
              <a:rPr lang="en-US" sz="3200" smtClean="0">
                <a:cs typeface="Courier New" panose="02070309020205020404" pitchFamily="49" charset="0"/>
              </a:rPr>
              <a:t> wraps one class, </a:t>
            </a:r>
            <a:r>
              <a:rPr lang="en-US" sz="3200" b="1" i="1" smtClean="0">
                <a:solidFill>
                  <a:schemeClr val="tx2"/>
                </a:solidFill>
                <a:cs typeface="Courier New" panose="02070309020205020404" pitchFamily="49" charset="0"/>
              </a:rPr>
              <a:t>Facade</a:t>
            </a:r>
            <a:r>
              <a:rPr lang="en-US" sz="3200" smtClean="0">
                <a:cs typeface="Courier New" panose="02070309020205020404" pitchFamily="49" charset="0"/>
              </a:rPr>
              <a:t> wraps the whole system.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22/28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>
                <a:solidFill>
                  <a:schemeClr val="tx2"/>
                </a:solidFill>
              </a:rPr>
              <a:t>Abstract Factory </a:t>
            </a:r>
            <a:r>
              <a:rPr lang="en-US" sz="3200"/>
              <a:t>can </a:t>
            </a:r>
            <a:r>
              <a:rPr lang="en-US" sz="3200" smtClean="0"/>
              <a:t>be </a:t>
            </a:r>
            <a:r>
              <a:rPr lang="en-US" sz="3200"/>
              <a:t>used as an alternative to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to hide platform-specific classes.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4846" y="6165304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Related patterns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23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smtClean="0">
                <a:solidFill>
                  <a:schemeClr val="tx2"/>
                </a:solidFill>
              </a:rPr>
              <a:t>Facade</a:t>
            </a:r>
            <a:r>
              <a:rPr lang="en-US" sz="3200" smtClean="0"/>
              <a:t> is similar to </a:t>
            </a:r>
            <a:r>
              <a:rPr lang="en-US" sz="3200" i="1" smtClean="0">
                <a:solidFill>
                  <a:schemeClr val="tx2"/>
                </a:solidFill>
              </a:rPr>
              <a:t>Proxy</a:t>
            </a:r>
            <a:r>
              <a:rPr lang="en-US" sz="3200" smtClean="0"/>
              <a:t>, because it substitutes a complex system and can initialize it.</a:t>
            </a:r>
          </a:p>
          <a:p>
            <a:r>
              <a:rPr lang="en-US" sz="3200" smtClean="0">
                <a:cs typeface="Courier New" panose="02070309020205020404" pitchFamily="49" charset="0"/>
              </a:rPr>
              <a:t>However, unlike </a:t>
            </a:r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Facade</a:t>
            </a:r>
            <a:r>
              <a:rPr lang="en-US" sz="3200" smtClean="0">
                <a:cs typeface="Courier New" panose="02070309020205020404" pitchFamily="49" charset="0"/>
              </a:rPr>
              <a:t>, </a:t>
            </a:r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Proxy</a:t>
            </a:r>
            <a:r>
              <a:rPr lang="en-US" sz="320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en-US" sz="3200" smtClean="0">
                <a:cs typeface="Courier New" panose="02070309020205020404" pitchFamily="49" charset="0"/>
              </a:rPr>
              <a:t>has the same interface as the system it substitutes, so they can be used interchangeably. 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0672" y="6228020"/>
            <a:ext cx="764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24/28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Usually only one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object is required. Thus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objects are often </a:t>
            </a:r>
            <a:r>
              <a:rPr lang="en-US" sz="3200" i="1" smtClean="0">
                <a:solidFill>
                  <a:schemeClr val="tx2"/>
                </a:solidFill>
              </a:rPr>
              <a:t>Singletons</a:t>
            </a:r>
            <a:r>
              <a:rPr lang="en-US" sz="3200" smtClean="0"/>
              <a:t>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846" y="6165304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Related patterns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25/28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>
                <a:solidFill>
                  <a:schemeClr val="tx2"/>
                </a:solidFill>
              </a:rPr>
              <a:t>Mediator</a:t>
            </a:r>
            <a:r>
              <a:rPr lang="en-US" sz="3200"/>
              <a:t> </a:t>
            </a:r>
            <a:r>
              <a:rPr lang="en-US" sz="3200" smtClean="0"/>
              <a:t>is </a:t>
            </a:r>
            <a:r>
              <a:rPr lang="en-US" sz="3200"/>
              <a:t>similar to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in that it </a:t>
            </a:r>
            <a:r>
              <a:rPr lang="en-US" sz="3200" smtClean="0"/>
              <a:t>abstracts</a:t>
            </a:r>
            <a:r>
              <a:rPr lang="uk-UA" sz="3200" smtClean="0"/>
              <a:t> </a:t>
            </a:r>
            <a:r>
              <a:rPr lang="en-US" sz="3200" smtClean="0"/>
              <a:t>functionality</a:t>
            </a:r>
            <a:r>
              <a:rPr lang="uk-UA" sz="3200" smtClean="0"/>
              <a:t> </a:t>
            </a:r>
            <a:r>
              <a:rPr lang="en-US" sz="3200" smtClean="0"/>
              <a:t>of </a:t>
            </a:r>
            <a:r>
              <a:rPr lang="en-US" sz="3200"/>
              <a:t>existing classes</a:t>
            </a:r>
            <a:r>
              <a:rPr lang="en-US" sz="3200" smtClean="0"/>
              <a:t>.</a:t>
            </a:r>
            <a:endParaRPr lang="uk-UA" sz="3200" smtClean="0"/>
          </a:p>
          <a:p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Mediator</a:t>
            </a:r>
            <a:r>
              <a:rPr lang="en-US" sz="320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en-US" sz="3200" smtClean="0">
                <a:cs typeface="Courier New" panose="02070309020205020404" pitchFamily="49" charset="0"/>
              </a:rPr>
              <a:t>centralizes communication between subsystem components. They are aware of </a:t>
            </a:r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Mediator</a:t>
            </a:r>
            <a:r>
              <a:rPr lang="en-US" sz="320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en-US" sz="3200" smtClean="0">
                <a:cs typeface="Courier New" panose="02070309020205020404" pitchFamily="49" charset="0"/>
              </a:rPr>
              <a:t>and communicate with it instead of communicating with each other.</a:t>
            </a:r>
          </a:p>
          <a:p>
            <a:r>
              <a:rPr lang="en-US" sz="3200" smtClean="0">
                <a:cs typeface="Courier New" panose="02070309020205020404" pitchFamily="49" charset="0"/>
              </a:rPr>
              <a:t>However, subsystems don’t even know </a:t>
            </a:r>
            <a:r>
              <a:rPr lang="en-US" sz="3200">
                <a:cs typeface="Courier New" panose="02070309020205020404" pitchFamily="49" charset="0"/>
              </a:rPr>
              <a:t>about </a:t>
            </a:r>
            <a:r>
              <a:rPr lang="en-US" sz="3200" b="1" i="1" smtClean="0">
                <a:solidFill>
                  <a:schemeClr val="tx2"/>
                </a:solidFill>
                <a:cs typeface="Courier New" panose="02070309020205020404" pitchFamily="49" charset="0"/>
              </a:rPr>
              <a:t>Facade</a:t>
            </a:r>
            <a:r>
              <a:rPr lang="en-US" sz="3200" smtClean="0">
                <a:cs typeface="Courier New" panose="02070309020205020404" pitchFamily="49" charset="0"/>
              </a:rPr>
              <a:t>, and contact each other directly.</a:t>
            </a:r>
            <a:endParaRPr lang="en-US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846" y="6165304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Related patterns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26/28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>
            <a:normAutofit/>
          </a:bodyPr>
          <a:lstStyle/>
          <a:p>
            <a:r>
              <a:rPr lang="en-US" smtClean="0"/>
              <a:t>Resources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629" y="1936576"/>
            <a:ext cx="8229600" cy="3940696"/>
          </a:xfrm>
        </p:spPr>
        <p:txBody>
          <a:bodyPr>
            <a:normAutofit/>
          </a:bodyPr>
          <a:lstStyle/>
          <a:p>
            <a:r>
              <a:rPr lang="en-US" sz="3200"/>
              <a:t>Design Patterns Explained Simply by Alexander </a:t>
            </a:r>
            <a:r>
              <a:rPr lang="en-US" sz="3200" smtClean="0"/>
              <a:t>Shvets; pg. 206-216</a:t>
            </a:r>
            <a:r>
              <a:rPr lang="en-US" sz="320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sz="3200" smtClean="0"/>
              <a:t>Design patterns: Elements of Reusable Object-Oriented Software by </a:t>
            </a:r>
            <a:r>
              <a:rPr lang="en-US" sz="3200"/>
              <a:t>Erich Gamma, Richard Helm, Ralph Johnson and John </a:t>
            </a:r>
            <a:r>
              <a:rPr lang="en-US" sz="3200" smtClean="0"/>
              <a:t>Vlissides; Facade and Pattern map.</a:t>
            </a:r>
            <a:endParaRPr lang="ru-RU" sz="320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27/28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112568" cy="3600400"/>
          </a:xfrm>
        </p:spPr>
        <p:txBody>
          <a:bodyPr>
            <a:normAutofit/>
          </a:bodyPr>
          <a:lstStyle/>
          <a:p>
            <a:r>
              <a:rPr lang="en-US" sz="5400" b="1" smtClean="0"/>
              <a:t>Thank you for </a:t>
            </a:r>
            <a:br>
              <a:rPr lang="en-US" sz="5400" b="1" smtClean="0"/>
            </a:br>
            <a:r>
              <a:rPr lang="en-US" sz="5400" b="1" smtClean="0"/>
              <a:t>your attention!</a:t>
            </a:r>
            <a:endParaRPr lang="ru-RU" sz="5400" b="1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84" y="3645024"/>
            <a:ext cx="2604490" cy="2029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46757" y="6488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28/28</a:t>
            </a:r>
            <a:endParaRPr 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Definition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3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165304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Source: Design Patterns Explained Simply by Alexander Shvets, pg. 206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01008"/>
          </a:xfrm>
        </p:spPr>
        <p:txBody>
          <a:bodyPr>
            <a:normAutofit/>
          </a:bodyPr>
          <a:lstStyle/>
          <a:p>
            <a:r>
              <a:rPr lang="en-US" sz="3200" i="1" smtClean="0">
                <a:solidFill>
                  <a:schemeClr val="tx2"/>
                </a:solidFill>
              </a:rPr>
              <a:t>Facade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is a </a:t>
            </a:r>
            <a:r>
              <a:rPr lang="en-US" sz="3200" i="1" smtClean="0">
                <a:solidFill>
                  <a:schemeClr val="accent6"/>
                </a:solidFill>
              </a:rPr>
              <a:t>structural</a:t>
            </a:r>
            <a:r>
              <a:rPr lang="en-US" sz="3200" smtClean="0"/>
              <a:t> design pattern, which gives </a:t>
            </a:r>
            <a:r>
              <a:rPr lang="en-US" sz="3200" i="1" smtClean="0">
                <a:solidFill>
                  <a:schemeClr val="accent6"/>
                </a:solidFill>
              </a:rPr>
              <a:t>simple interface </a:t>
            </a:r>
            <a:r>
              <a:rPr lang="en-US" sz="3200" smtClean="0"/>
              <a:t>to a complex system of classes, a library or a framework.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9768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Problem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4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165304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207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01008"/>
          </a:xfrm>
        </p:spPr>
        <p:txBody>
          <a:bodyPr>
            <a:normAutofit/>
          </a:bodyPr>
          <a:lstStyle/>
          <a:p>
            <a:r>
              <a:rPr lang="en-US" sz="3200" smtClean="0"/>
              <a:t>Your code has to work with lots of objects from a complex library or framework. You have to initialize them and control dependencies yourself.</a:t>
            </a:r>
          </a:p>
          <a:p>
            <a:r>
              <a:rPr lang="en-US" sz="3200" smtClean="0"/>
              <a:t>Code becomes difficult to understand and support.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17113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Solution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5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165304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207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01008"/>
          </a:xfrm>
        </p:spPr>
        <p:txBody>
          <a:bodyPr>
            <a:normAutofit/>
          </a:bodyPr>
          <a:lstStyle/>
          <a:p>
            <a:r>
              <a:rPr lang="en-US" sz="3200" i="1" smtClean="0">
                <a:solidFill>
                  <a:schemeClr val="tx2"/>
                </a:solidFill>
              </a:rPr>
              <a:t>Facade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is a </a:t>
            </a:r>
            <a:r>
              <a:rPr lang="en-US" sz="3200" i="1" smtClean="0">
                <a:solidFill>
                  <a:schemeClr val="accent6"/>
                </a:solidFill>
              </a:rPr>
              <a:t>simple interface </a:t>
            </a:r>
            <a:r>
              <a:rPr lang="en-US" sz="3200" smtClean="0"/>
              <a:t>to a complex system.</a:t>
            </a:r>
            <a:r>
              <a:rPr lang="uk-UA" sz="3200" smtClean="0"/>
              <a:t> </a:t>
            </a:r>
            <a:r>
              <a:rPr lang="en-US" sz="3200" smtClean="0"/>
              <a:t>It can have a limited interface, giving only what client needs and hiding everything else.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1267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2773"/>
            <a:ext cx="7767017" cy="50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Structure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6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209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91133"/>
            <a:ext cx="7125695" cy="55062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Example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7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8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https://github.com/polykross/FactoryMethod-Facade.git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57d1d3e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3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comment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9</a:t>
            </a:r>
            <a:r>
              <a:rPr lang="en-US" smtClean="0">
                <a:solidFill>
                  <a:srgbClr val="002060"/>
                </a:solidFill>
              </a:rPr>
              <a:t>/28</a:t>
            </a:r>
            <a:endParaRPr lang="en-US" smtClean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CatTubeAccount, which uses a complex framework</a:t>
            </a:r>
          </a:p>
          <a:p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CatTubeAccount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needs to convert videos to post them. It uses a quite complex framework for that. Framework is imitated by classes: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VideoFile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Codec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BitrateReader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On a current stage,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CatTubeAccount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works with the framework directly inside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postVideo()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method.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5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1311</TotalTime>
  <Words>1562</Words>
  <Application>Microsoft Office PowerPoint</Application>
  <PresentationFormat>Экран (4:3)</PresentationFormat>
  <Paragraphs>243</Paragraphs>
  <Slides>28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Ясность</vt:lpstr>
      <vt:lpstr>Facade</vt:lpstr>
      <vt:lpstr>Pattern map</vt:lpstr>
      <vt:lpstr>Definition</vt:lpstr>
      <vt:lpstr>Problem</vt:lpstr>
      <vt:lpstr>Solution</vt:lpstr>
      <vt:lpstr>Structure</vt:lpstr>
      <vt:lpstr>Example</vt:lpstr>
      <vt:lpstr>Code</vt:lpstr>
      <vt:lpstr>Code comment</vt:lpstr>
      <vt:lpstr>Code test</vt:lpstr>
      <vt:lpstr>Code</vt:lpstr>
      <vt:lpstr>Code comment</vt:lpstr>
      <vt:lpstr>Code test</vt:lpstr>
      <vt:lpstr>Code</vt:lpstr>
      <vt:lpstr>Code comment</vt:lpstr>
      <vt:lpstr>Code test</vt:lpstr>
      <vt:lpstr>Applicability</vt:lpstr>
      <vt:lpstr>Applicability</vt:lpstr>
      <vt:lpstr>Applicability</vt:lpstr>
      <vt:lpstr>Advantages</vt:lpstr>
      <vt:lpstr>Disadvantage</vt:lpstr>
      <vt:lpstr>Related patterns</vt:lpstr>
      <vt:lpstr>Related patterns</vt:lpstr>
      <vt:lpstr>Related patterns</vt:lpstr>
      <vt:lpstr>Related patterns</vt:lpstr>
      <vt:lpstr>Related patterns</vt:lpstr>
      <vt:lpstr>Resources</vt:lpstr>
      <vt:lpstr>Thank you for 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Polina Shlepakova</dc:creator>
  <cp:lastModifiedBy>polia</cp:lastModifiedBy>
  <cp:revision>78</cp:revision>
  <dcterms:created xsi:type="dcterms:W3CDTF">2019-02-12T11:50:28Z</dcterms:created>
  <dcterms:modified xsi:type="dcterms:W3CDTF">2019-02-18T18:57:24Z</dcterms:modified>
</cp:coreProperties>
</file>