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3"/>
  </p:notesMasterIdLst>
  <p:sldIdLst>
    <p:sldId id="256" r:id="rId2"/>
    <p:sldId id="257" r:id="rId3"/>
    <p:sldId id="258" r:id="rId4"/>
    <p:sldId id="266" r:id="rId5"/>
    <p:sldId id="271" r:id="rId6"/>
    <p:sldId id="267" r:id="rId7"/>
    <p:sldId id="260" r:id="rId8"/>
    <p:sldId id="259" r:id="rId9"/>
    <p:sldId id="261" r:id="rId10"/>
    <p:sldId id="262" r:id="rId11"/>
    <p:sldId id="263" r:id="rId12"/>
    <p:sldId id="264" r:id="rId13"/>
    <p:sldId id="265" r:id="rId14"/>
    <p:sldId id="272" r:id="rId15"/>
    <p:sldId id="268" r:id="rId16"/>
    <p:sldId id="269" r:id="rId17"/>
    <p:sldId id="273" r:id="rId18"/>
    <p:sldId id="270"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7442" autoAdjust="0"/>
  </p:normalViewPr>
  <p:slideViewPr>
    <p:cSldViewPr>
      <p:cViewPr varScale="1">
        <p:scale>
          <a:sx n="56" d="100"/>
          <a:sy n="56" d="100"/>
        </p:scale>
        <p:origin x="-1776"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7342D85-8564-4232-8964-43D3492D4C90}" type="datetimeFigureOut">
              <a:rPr lang="ru-RU" smtClean="0"/>
              <a:t>18.02.2019</a:t>
            </a:fld>
            <a:endParaRPr lang="ru-RU"/>
          </a:p>
        </p:txBody>
      </p:sp>
      <p:sp>
        <p:nvSpPr>
          <p:cNvPr id="4" name="Образ слайда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C13BA1D-EAE5-4AF1-B42B-5DC5A6D09AB1}" type="slidenum">
              <a:rPr lang="ru-RU" smtClean="0"/>
              <a:t>‹#›</a:t>
            </a:fld>
            <a:endParaRPr lang="ru-RU"/>
          </a:p>
        </p:txBody>
      </p:sp>
    </p:spTree>
    <p:extLst>
      <p:ext uri="{BB962C8B-B14F-4D97-AF65-F5344CB8AC3E}">
        <p14:creationId xmlns:p14="http://schemas.microsoft.com/office/powerpoint/2010/main" val="36384184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uk-UA" smtClean="0"/>
              <a:t>Розглянемо зв’язок </a:t>
            </a:r>
            <a:r>
              <a:rPr lang="uk-UA" i="1" smtClean="0"/>
              <a:t>Фабричного</a:t>
            </a:r>
            <a:r>
              <a:rPr lang="uk-UA" baseline="0" smtClean="0"/>
              <a:t> </a:t>
            </a:r>
            <a:r>
              <a:rPr lang="uk-UA" i="1" baseline="0" smtClean="0"/>
              <a:t>методу</a:t>
            </a:r>
            <a:r>
              <a:rPr lang="uk-UA" baseline="0" smtClean="0"/>
              <a:t> з іншими патернами на прикладі фрагменту «Карти патернів» з книги Банди Чотирьох.</a:t>
            </a:r>
          </a:p>
          <a:p>
            <a:r>
              <a:rPr lang="uk-UA" i="1" baseline="0" smtClean="0"/>
              <a:t>Шаблонний</a:t>
            </a:r>
            <a:r>
              <a:rPr lang="uk-UA" baseline="0" smtClean="0"/>
              <a:t> </a:t>
            </a:r>
            <a:r>
              <a:rPr lang="uk-UA" i="1" baseline="0" smtClean="0"/>
              <a:t>метод</a:t>
            </a:r>
            <a:r>
              <a:rPr lang="uk-UA" baseline="0" smtClean="0"/>
              <a:t> нерідко використовує </a:t>
            </a:r>
            <a:r>
              <a:rPr lang="uk-UA" i="1" baseline="0" smtClean="0"/>
              <a:t>Фабричний</a:t>
            </a:r>
            <a:r>
              <a:rPr lang="uk-UA" baseline="0" smtClean="0"/>
              <a:t> </a:t>
            </a:r>
            <a:r>
              <a:rPr lang="uk-UA" i="1" baseline="0" smtClean="0"/>
              <a:t>метод</a:t>
            </a:r>
            <a:r>
              <a:rPr lang="uk-UA" baseline="0" smtClean="0"/>
              <a:t>.</a:t>
            </a:r>
          </a:p>
          <a:p>
            <a:r>
              <a:rPr lang="uk-UA" baseline="0" smtClean="0"/>
              <a:t>Класи </a:t>
            </a:r>
            <a:r>
              <a:rPr lang="uk-UA" i="1" baseline="0" smtClean="0"/>
              <a:t>Абстрактної</a:t>
            </a:r>
            <a:r>
              <a:rPr lang="uk-UA" baseline="0" smtClean="0"/>
              <a:t> </a:t>
            </a:r>
            <a:r>
              <a:rPr lang="uk-UA" i="1" baseline="0" smtClean="0"/>
              <a:t>фабрики</a:t>
            </a:r>
            <a:r>
              <a:rPr lang="uk-UA" baseline="0" smtClean="0"/>
              <a:t> частіше за все реалізовані за допомогою </a:t>
            </a:r>
            <a:r>
              <a:rPr lang="uk-UA" i="1" baseline="0" smtClean="0"/>
              <a:t>Фабричних</a:t>
            </a:r>
            <a:r>
              <a:rPr lang="uk-UA" baseline="0" smtClean="0"/>
              <a:t> </a:t>
            </a:r>
            <a:r>
              <a:rPr lang="uk-UA" i="1" baseline="0" smtClean="0"/>
              <a:t>методів</a:t>
            </a:r>
            <a:r>
              <a:rPr lang="uk-UA" baseline="0" smtClean="0"/>
              <a:t>.</a:t>
            </a:r>
          </a:p>
          <a:p>
            <a:endParaRPr lang="uk-UA" baseline="0" smtClean="0"/>
          </a:p>
          <a:p>
            <a:r>
              <a:rPr lang="uk-UA" baseline="0" smtClean="0"/>
              <a:t>(буде розглянуто детальніше трохи пізніше)</a:t>
            </a:r>
          </a:p>
        </p:txBody>
      </p:sp>
      <p:sp>
        <p:nvSpPr>
          <p:cNvPr id="4" name="Номер слайда 3"/>
          <p:cNvSpPr>
            <a:spLocks noGrp="1"/>
          </p:cNvSpPr>
          <p:nvPr>
            <p:ph type="sldNum" sz="quarter" idx="10"/>
          </p:nvPr>
        </p:nvSpPr>
        <p:spPr/>
        <p:txBody>
          <a:bodyPr/>
          <a:lstStyle/>
          <a:p>
            <a:fld id="{3C13BA1D-EAE5-4AF1-B42B-5DC5A6D09AB1}" type="slidenum">
              <a:rPr lang="ru-RU" smtClean="0"/>
              <a:t>2</a:t>
            </a:fld>
            <a:endParaRPr lang="ru-RU"/>
          </a:p>
        </p:txBody>
      </p:sp>
    </p:spTree>
    <p:extLst>
      <p:ext uri="{BB962C8B-B14F-4D97-AF65-F5344CB8AC3E}">
        <p14:creationId xmlns:p14="http://schemas.microsoft.com/office/powerpoint/2010/main" val="32995212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uk-UA" i="0" baseline="0" smtClean="0"/>
              <a:t>Оскільки усі продукти реалізують спільний інтерфейс, їх об’єкти можна взаємозамінювати у клієнтському коді. Буде важливо, щоб у продукту був метод </a:t>
            </a:r>
            <a:r>
              <a:rPr lang="uk-UA" i="1" baseline="0" smtClean="0"/>
              <a:t>доставити</a:t>
            </a:r>
            <a:r>
              <a:rPr lang="uk-UA" i="0" baseline="0" smtClean="0"/>
              <a:t>, а як він реалізований – не має значення.</a:t>
            </a:r>
          </a:p>
        </p:txBody>
      </p:sp>
      <p:sp>
        <p:nvSpPr>
          <p:cNvPr id="4" name="Номер слайда 3"/>
          <p:cNvSpPr>
            <a:spLocks noGrp="1"/>
          </p:cNvSpPr>
          <p:nvPr>
            <p:ph type="sldNum" sz="quarter" idx="10"/>
          </p:nvPr>
        </p:nvSpPr>
        <p:spPr/>
        <p:txBody>
          <a:bodyPr/>
          <a:lstStyle/>
          <a:p>
            <a:fld id="{3C13BA1D-EAE5-4AF1-B42B-5DC5A6D09AB1}" type="slidenum">
              <a:rPr lang="ru-RU" smtClean="0"/>
              <a:t>11</a:t>
            </a:fld>
            <a:endParaRPr lang="ru-RU"/>
          </a:p>
        </p:txBody>
      </p:sp>
    </p:spTree>
    <p:extLst>
      <p:ext uri="{BB962C8B-B14F-4D97-AF65-F5344CB8AC3E}">
        <p14:creationId xmlns:p14="http://schemas.microsoft.com/office/powerpoint/2010/main" val="20160778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228600" indent="-228600">
              <a:buAutoNum type="arabicPeriod"/>
            </a:pPr>
            <a:r>
              <a:rPr lang="uk-UA" sz="1200" b="0" i="1" u="none" strike="noStrike" kern="1200" baseline="0" smtClean="0">
                <a:solidFill>
                  <a:schemeClr val="tx1"/>
                </a:solidFill>
                <a:latin typeface="+mn-lt"/>
                <a:ea typeface="+mn-ea"/>
                <a:cs typeface="+mn-cs"/>
              </a:rPr>
              <a:t>Продукт</a:t>
            </a:r>
            <a:r>
              <a:rPr lang="uk-UA" sz="1200" b="0" i="0" u="none" strike="noStrike" kern="1200" baseline="0" smtClean="0">
                <a:solidFill>
                  <a:schemeClr val="tx1"/>
                </a:solidFill>
                <a:latin typeface="+mn-lt"/>
                <a:ea typeface="+mn-ea"/>
                <a:cs typeface="+mn-cs"/>
              </a:rPr>
              <a:t> визначає спільний інтерфейс об’єктів, які може створювати </a:t>
            </a:r>
            <a:r>
              <a:rPr lang="uk-UA" sz="1200" b="0" i="1" u="none" strike="noStrike" kern="1200" baseline="0" smtClean="0">
                <a:solidFill>
                  <a:schemeClr val="tx1"/>
                </a:solidFill>
                <a:latin typeface="+mn-lt"/>
                <a:ea typeface="+mn-ea"/>
                <a:cs typeface="+mn-cs"/>
              </a:rPr>
              <a:t>Творець </a:t>
            </a:r>
            <a:r>
              <a:rPr lang="uk-UA" sz="1200" b="0" i="0" u="none" strike="noStrike" kern="1200" baseline="0" smtClean="0">
                <a:solidFill>
                  <a:schemeClr val="tx1"/>
                </a:solidFill>
                <a:latin typeface="+mn-lt"/>
                <a:ea typeface="+mn-ea"/>
                <a:cs typeface="+mn-cs"/>
              </a:rPr>
              <a:t>і його підкласи.</a:t>
            </a:r>
          </a:p>
          <a:p>
            <a:pPr marL="228600" indent="-228600">
              <a:buAutoNum type="arabicPeriod"/>
            </a:pPr>
            <a:endParaRPr lang="uk-UA" sz="1200" b="0" i="0" u="none" strike="noStrike" kern="1200" baseline="0" smtClean="0">
              <a:solidFill>
                <a:schemeClr val="tx1"/>
              </a:solidFill>
              <a:latin typeface="+mn-lt"/>
              <a:ea typeface="+mn-ea"/>
              <a:cs typeface="+mn-cs"/>
            </a:endParaRPr>
          </a:p>
          <a:p>
            <a:pPr marL="228600" indent="-228600">
              <a:buAutoNum type="arabicPeriod"/>
            </a:pPr>
            <a:r>
              <a:rPr lang="uk-UA" sz="1200" b="0" i="1" u="none" strike="noStrike" kern="1200" baseline="0" smtClean="0">
                <a:solidFill>
                  <a:schemeClr val="tx1"/>
                </a:solidFill>
                <a:latin typeface="+mn-lt"/>
                <a:ea typeface="+mn-ea"/>
                <a:cs typeface="+mn-cs"/>
              </a:rPr>
              <a:t>Конкретні продукти</a:t>
            </a:r>
            <a:r>
              <a:rPr lang="uk-UA" sz="1200" b="0" i="0" u="none" strike="noStrike" kern="1200" baseline="0" smtClean="0">
                <a:solidFill>
                  <a:schemeClr val="tx1"/>
                </a:solidFill>
                <a:latin typeface="+mn-lt"/>
                <a:ea typeface="+mn-ea"/>
                <a:cs typeface="+mn-cs"/>
              </a:rPr>
              <a:t> містять код разних продуктів. Продукти відрізнятимуться реалізацією, але інтерфейс у них буде спільним.</a:t>
            </a:r>
          </a:p>
          <a:p>
            <a:pPr marL="228600" indent="-228600">
              <a:buAutoNum type="arabicPeriod"/>
            </a:pPr>
            <a:endParaRPr lang="uk-UA" sz="1200" b="0" i="0" u="none" strike="noStrike" kern="1200" baseline="0" smtClean="0">
              <a:solidFill>
                <a:schemeClr val="tx1"/>
              </a:solidFill>
              <a:latin typeface="+mn-lt"/>
              <a:ea typeface="+mn-ea"/>
              <a:cs typeface="+mn-cs"/>
            </a:endParaRPr>
          </a:p>
          <a:p>
            <a:pPr marL="228600" indent="-228600">
              <a:buAutoNum type="arabicPeriod"/>
            </a:pPr>
            <a:r>
              <a:rPr lang="uk-UA" sz="1200" b="0" i="1" u="none" strike="noStrike" kern="1200" baseline="0" smtClean="0">
                <a:solidFill>
                  <a:schemeClr val="tx1"/>
                </a:solidFill>
                <a:latin typeface="+mn-lt"/>
                <a:ea typeface="+mn-ea"/>
                <a:cs typeface="+mn-cs"/>
              </a:rPr>
              <a:t>Творець </a:t>
            </a:r>
            <a:r>
              <a:rPr lang="uk-UA" sz="1200" b="0" i="0" u="none" strike="noStrike" kern="1200" baseline="0" smtClean="0">
                <a:solidFill>
                  <a:schemeClr val="tx1"/>
                </a:solidFill>
                <a:latin typeface="+mn-lt"/>
                <a:ea typeface="+mn-ea"/>
                <a:cs typeface="+mn-cs"/>
              </a:rPr>
              <a:t>визначає фабричний метод, який створюватиме об’єкти через спільний інтерфейс продуктів. </a:t>
            </a:r>
          </a:p>
          <a:p>
            <a:pPr marL="0" indent="0">
              <a:buNone/>
            </a:pPr>
            <a:r>
              <a:rPr lang="uk-UA" sz="1200" b="0" i="0" u="none" strike="noStrike" kern="1200" baseline="0" smtClean="0">
                <a:solidFill>
                  <a:schemeClr val="tx1"/>
                </a:solidFill>
                <a:latin typeface="+mn-lt"/>
                <a:ea typeface="+mn-ea"/>
                <a:cs typeface="+mn-cs"/>
              </a:rPr>
              <a:t>Часто фабричний метод є абстрактним, щоб змусити усі підкласси реалізовувати його по-своєму. Хоча, він може повертати певний продукт за замовчуванням.</a:t>
            </a:r>
          </a:p>
          <a:p>
            <a:pPr marL="0" indent="0">
              <a:buNone/>
            </a:pPr>
            <a:r>
              <a:rPr lang="uk-UA" sz="1200" b="0" i="0" u="none" strike="noStrike" kern="1200" baseline="0" smtClean="0">
                <a:solidFill>
                  <a:schemeClr val="tx1"/>
                </a:solidFill>
                <a:latin typeface="+mn-lt"/>
                <a:ea typeface="+mn-ea"/>
                <a:cs typeface="+mn-cs"/>
              </a:rPr>
              <a:t>Незважаючи на назву, створення продуктів не є основною і єдиною функцією творця. Зазвичай він мість й інший корисний код для роботи з продуктом. Наприклад, велика </a:t>
            </a:r>
            <a:r>
              <a:rPr lang="en-US" sz="1200" b="0" i="0" u="none" strike="noStrike" kern="1200" baseline="0" smtClean="0">
                <a:solidFill>
                  <a:schemeClr val="tx1"/>
                </a:solidFill>
                <a:latin typeface="+mn-lt"/>
                <a:ea typeface="+mn-ea"/>
                <a:cs typeface="+mn-cs"/>
              </a:rPr>
              <a:t>IT</a:t>
            </a:r>
            <a:r>
              <a:rPr lang="uk-UA" sz="1200" b="0" i="0" u="none" strike="noStrike" kern="1200" baseline="0" smtClean="0">
                <a:solidFill>
                  <a:schemeClr val="tx1"/>
                </a:solidFill>
                <a:latin typeface="+mn-lt"/>
                <a:ea typeface="+mn-ea"/>
                <a:cs typeface="+mn-cs"/>
              </a:rPr>
              <a:t>-компанія може мати центр підготовки програмістів, але основна задача компанії – писати програми, а не готувати програмістів.</a:t>
            </a:r>
          </a:p>
          <a:p>
            <a:pPr marL="0" indent="0">
              <a:buNone/>
            </a:pPr>
            <a:endParaRPr lang="uk-UA" sz="1200" b="0" i="1" u="none" strike="noStrike" kern="1200" baseline="0" smtClean="0">
              <a:solidFill>
                <a:schemeClr val="tx1"/>
              </a:solidFill>
              <a:latin typeface="+mn-lt"/>
              <a:ea typeface="+mn-ea"/>
              <a:cs typeface="+mn-cs"/>
            </a:endParaRPr>
          </a:p>
          <a:p>
            <a:pPr marL="0" indent="0">
              <a:buNone/>
            </a:pPr>
            <a:r>
              <a:rPr lang="uk-UA" sz="1200" b="0" i="1" u="none" strike="noStrike" kern="1200" baseline="0" smtClean="0">
                <a:solidFill>
                  <a:schemeClr val="tx1"/>
                </a:solidFill>
                <a:latin typeface="+mn-lt"/>
                <a:ea typeface="+mn-ea"/>
                <a:cs typeface="+mn-cs"/>
              </a:rPr>
              <a:t>4.</a:t>
            </a:r>
            <a:r>
              <a:rPr lang="uk-UA" sz="1200" b="0" i="0" u="none" strike="noStrike" kern="1200" baseline="0" smtClean="0">
                <a:solidFill>
                  <a:schemeClr val="tx1"/>
                </a:solidFill>
                <a:latin typeface="+mn-lt"/>
                <a:ea typeface="+mn-ea"/>
                <a:cs typeface="+mn-cs"/>
              </a:rPr>
              <a:t> </a:t>
            </a:r>
            <a:r>
              <a:rPr lang="uk-UA" sz="1200" b="0" i="1" u="none" strike="noStrike" kern="1200" baseline="0" smtClean="0">
                <a:solidFill>
                  <a:schemeClr val="tx1"/>
                </a:solidFill>
                <a:latin typeface="+mn-lt"/>
                <a:ea typeface="+mn-ea"/>
                <a:cs typeface="+mn-cs"/>
              </a:rPr>
              <a:t>Конкретні творці</a:t>
            </a:r>
            <a:r>
              <a:rPr lang="uk-UA" sz="1200" b="0" i="0" u="none" strike="noStrike" kern="1200" baseline="0" smtClean="0">
                <a:solidFill>
                  <a:schemeClr val="tx1"/>
                </a:solidFill>
                <a:latin typeface="+mn-lt"/>
                <a:ea typeface="+mn-ea"/>
                <a:cs typeface="+mn-cs"/>
              </a:rPr>
              <a:t> по-своєму реалізують фабричний метод, виготовляючи ті чи інші конкретні продукти. </a:t>
            </a:r>
          </a:p>
          <a:p>
            <a:pPr marL="0" indent="0">
              <a:buNone/>
            </a:pPr>
            <a:r>
              <a:rPr lang="uk-UA" sz="1200" b="0" i="0" u="none" strike="noStrike" kern="1200" baseline="0" smtClean="0">
                <a:solidFill>
                  <a:schemeClr val="tx1"/>
                </a:solidFill>
                <a:latin typeface="+mn-lt"/>
                <a:ea typeface="+mn-ea"/>
                <a:cs typeface="+mn-cs"/>
              </a:rPr>
              <a:t>До того ж, фабричний метод не зобов’язаний завжди створювати нові об’єкти. Його можна переписати так, щоб він брав вже наявні об’єкти з певного сховища або кешу.</a:t>
            </a:r>
            <a:endParaRPr lang="en-US" sz="1200" b="0" i="1" u="none" strike="noStrike" kern="1200" baseline="0" smtClean="0">
              <a:solidFill>
                <a:schemeClr val="tx1"/>
              </a:solidFill>
              <a:latin typeface="+mn-lt"/>
              <a:ea typeface="+mn-ea"/>
              <a:cs typeface="+mn-cs"/>
            </a:endParaRPr>
          </a:p>
        </p:txBody>
      </p:sp>
      <p:sp>
        <p:nvSpPr>
          <p:cNvPr id="4" name="Номер слайда 3"/>
          <p:cNvSpPr>
            <a:spLocks noGrp="1"/>
          </p:cNvSpPr>
          <p:nvPr>
            <p:ph type="sldNum" sz="quarter" idx="10"/>
          </p:nvPr>
        </p:nvSpPr>
        <p:spPr/>
        <p:txBody>
          <a:bodyPr/>
          <a:lstStyle/>
          <a:p>
            <a:fld id="{3C13BA1D-EAE5-4AF1-B42B-5DC5A6D09AB1}" type="slidenum">
              <a:rPr lang="ru-RU" smtClean="0"/>
              <a:t>12</a:t>
            </a:fld>
            <a:endParaRPr lang="ru-RU"/>
          </a:p>
        </p:txBody>
      </p:sp>
    </p:spTree>
    <p:extLst>
      <p:ext uri="{BB962C8B-B14F-4D97-AF65-F5344CB8AC3E}">
        <p14:creationId xmlns:p14="http://schemas.microsoft.com/office/powerpoint/2010/main" val="20160778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228600" indent="-228600">
              <a:buAutoNum type="arabicPeriod"/>
            </a:pPr>
            <a:endParaRPr lang="en-US" sz="1200" b="0" i="1" u="none" strike="noStrike" kern="1200" baseline="0" smtClean="0">
              <a:solidFill>
                <a:schemeClr val="tx1"/>
              </a:solidFill>
              <a:latin typeface="+mn-lt"/>
              <a:ea typeface="+mn-ea"/>
              <a:cs typeface="+mn-cs"/>
            </a:endParaRPr>
          </a:p>
        </p:txBody>
      </p:sp>
      <p:sp>
        <p:nvSpPr>
          <p:cNvPr id="4" name="Номер слайда 3"/>
          <p:cNvSpPr>
            <a:spLocks noGrp="1"/>
          </p:cNvSpPr>
          <p:nvPr>
            <p:ph type="sldNum" sz="quarter" idx="10"/>
          </p:nvPr>
        </p:nvSpPr>
        <p:spPr/>
        <p:txBody>
          <a:bodyPr/>
          <a:lstStyle/>
          <a:p>
            <a:fld id="{3C13BA1D-EAE5-4AF1-B42B-5DC5A6D09AB1}" type="slidenum">
              <a:rPr lang="ru-RU" smtClean="0"/>
              <a:t>13</a:t>
            </a:fld>
            <a:endParaRPr lang="ru-RU"/>
          </a:p>
        </p:txBody>
      </p:sp>
    </p:spTree>
    <p:extLst>
      <p:ext uri="{BB962C8B-B14F-4D97-AF65-F5344CB8AC3E}">
        <p14:creationId xmlns:p14="http://schemas.microsoft.com/office/powerpoint/2010/main" val="20160778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228600" indent="-228600">
              <a:buAutoNum type="arabicPeriod"/>
            </a:pPr>
            <a:endParaRPr lang="en-US" sz="1200" b="0" i="1" u="none" strike="noStrike" kern="1200" baseline="0" smtClean="0">
              <a:solidFill>
                <a:schemeClr val="tx1"/>
              </a:solidFill>
              <a:latin typeface="+mn-lt"/>
              <a:ea typeface="+mn-ea"/>
              <a:cs typeface="+mn-cs"/>
            </a:endParaRPr>
          </a:p>
        </p:txBody>
      </p:sp>
      <p:sp>
        <p:nvSpPr>
          <p:cNvPr id="4" name="Номер слайда 3"/>
          <p:cNvSpPr>
            <a:spLocks noGrp="1"/>
          </p:cNvSpPr>
          <p:nvPr>
            <p:ph type="sldNum" sz="quarter" idx="10"/>
          </p:nvPr>
        </p:nvSpPr>
        <p:spPr/>
        <p:txBody>
          <a:bodyPr/>
          <a:lstStyle/>
          <a:p>
            <a:fld id="{3C13BA1D-EAE5-4AF1-B42B-5DC5A6D09AB1}" type="slidenum">
              <a:rPr lang="ru-RU" smtClean="0"/>
              <a:t>14</a:t>
            </a:fld>
            <a:endParaRPr lang="ru-RU"/>
          </a:p>
        </p:txBody>
      </p:sp>
    </p:spTree>
    <p:extLst>
      <p:ext uri="{BB962C8B-B14F-4D97-AF65-F5344CB8AC3E}">
        <p14:creationId xmlns:p14="http://schemas.microsoft.com/office/powerpoint/2010/main" val="20160778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228600" indent="-228600">
              <a:buAutoNum type="arabicPeriod"/>
            </a:pPr>
            <a:endParaRPr lang="en-US" sz="1200" b="0" i="1" u="none" strike="noStrike" kern="1200" baseline="0" smtClean="0">
              <a:solidFill>
                <a:schemeClr val="tx1"/>
              </a:solidFill>
              <a:latin typeface="+mn-lt"/>
              <a:ea typeface="+mn-ea"/>
              <a:cs typeface="+mn-cs"/>
            </a:endParaRPr>
          </a:p>
        </p:txBody>
      </p:sp>
      <p:sp>
        <p:nvSpPr>
          <p:cNvPr id="4" name="Номер слайда 3"/>
          <p:cNvSpPr>
            <a:spLocks noGrp="1"/>
          </p:cNvSpPr>
          <p:nvPr>
            <p:ph type="sldNum" sz="quarter" idx="10"/>
          </p:nvPr>
        </p:nvSpPr>
        <p:spPr/>
        <p:txBody>
          <a:bodyPr/>
          <a:lstStyle/>
          <a:p>
            <a:fld id="{3C13BA1D-EAE5-4AF1-B42B-5DC5A6D09AB1}" type="slidenum">
              <a:rPr lang="ru-RU" smtClean="0"/>
              <a:t>15</a:t>
            </a:fld>
            <a:endParaRPr lang="ru-RU"/>
          </a:p>
        </p:txBody>
      </p:sp>
    </p:spTree>
    <p:extLst>
      <p:ext uri="{BB962C8B-B14F-4D97-AF65-F5344CB8AC3E}">
        <p14:creationId xmlns:p14="http://schemas.microsoft.com/office/powerpoint/2010/main" val="20160778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228600" indent="-228600">
              <a:buAutoNum type="arabicPeriod"/>
            </a:pPr>
            <a:endParaRPr lang="en-US" sz="1200" b="0" i="1" u="none" strike="noStrike" kern="1200" baseline="0" smtClean="0">
              <a:solidFill>
                <a:schemeClr val="tx1"/>
              </a:solidFill>
              <a:latin typeface="+mn-lt"/>
              <a:ea typeface="+mn-ea"/>
              <a:cs typeface="+mn-cs"/>
            </a:endParaRPr>
          </a:p>
        </p:txBody>
      </p:sp>
      <p:sp>
        <p:nvSpPr>
          <p:cNvPr id="4" name="Номер слайда 3"/>
          <p:cNvSpPr>
            <a:spLocks noGrp="1"/>
          </p:cNvSpPr>
          <p:nvPr>
            <p:ph type="sldNum" sz="quarter" idx="10"/>
          </p:nvPr>
        </p:nvSpPr>
        <p:spPr/>
        <p:txBody>
          <a:bodyPr/>
          <a:lstStyle/>
          <a:p>
            <a:fld id="{3C13BA1D-EAE5-4AF1-B42B-5DC5A6D09AB1}" type="slidenum">
              <a:rPr lang="ru-RU" smtClean="0"/>
              <a:t>16</a:t>
            </a:fld>
            <a:endParaRPr lang="ru-RU"/>
          </a:p>
        </p:txBody>
      </p:sp>
    </p:spTree>
    <p:extLst>
      <p:ext uri="{BB962C8B-B14F-4D97-AF65-F5344CB8AC3E}">
        <p14:creationId xmlns:p14="http://schemas.microsoft.com/office/powerpoint/2010/main" val="20160778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228600" indent="-228600">
              <a:buAutoNum type="arabicPeriod"/>
            </a:pPr>
            <a:endParaRPr lang="en-US" sz="1200" b="0" i="1" u="none" strike="noStrike" kern="1200" baseline="0" smtClean="0">
              <a:solidFill>
                <a:schemeClr val="tx1"/>
              </a:solidFill>
              <a:latin typeface="+mn-lt"/>
              <a:ea typeface="+mn-ea"/>
              <a:cs typeface="+mn-cs"/>
            </a:endParaRPr>
          </a:p>
        </p:txBody>
      </p:sp>
      <p:sp>
        <p:nvSpPr>
          <p:cNvPr id="4" name="Номер слайда 3"/>
          <p:cNvSpPr>
            <a:spLocks noGrp="1"/>
          </p:cNvSpPr>
          <p:nvPr>
            <p:ph type="sldNum" sz="quarter" idx="10"/>
          </p:nvPr>
        </p:nvSpPr>
        <p:spPr/>
        <p:txBody>
          <a:bodyPr/>
          <a:lstStyle/>
          <a:p>
            <a:fld id="{3C13BA1D-EAE5-4AF1-B42B-5DC5A6D09AB1}" type="slidenum">
              <a:rPr lang="ru-RU" smtClean="0"/>
              <a:t>17</a:t>
            </a:fld>
            <a:endParaRPr lang="ru-RU"/>
          </a:p>
        </p:txBody>
      </p:sp>
    </p:spTree>
    <p:extLst>
      <p:ext uri="{BB962C8B-B14F-4D97-AF65-F5344CB8AC3E}">
        <p14:creationId xmlns:p14="http://schemas.microsoft.com/office/powerpoint/2010/main" val="20160778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228600" indent="-228600">
              <a:buAutoNum type="arabicPeriod"/>
            </a:pPr>
            <a:endParaRPr lang="en-US" sz="1200" b="0" i="1" u="none" strike="noStrike" kern="1200" baseline="0" smtClean="0">
              <a:solidFill>
                <a:schemeClr val="tx1"/>
              </a:solidFill>
              <a:latin typeface="+mn-lt"/>
              <a:ea typeface="+mn-ea"/>
              <a:cs typeface="+mn-cs"/>
            </a:endParaRPr>
          </a:p>
        </p:txBody>
      </p:sp>
      <p:sp>
        <p:nvSpPr>
          <p:cNvPr id="4" name="Номер слайда 3"/>
          <p:cNvSpPr>
            <a:spLocks noGrp="1"/>
          </p:cNvSpPr>
          <p:nvPr>
            <p:ph type="sldNum" sz="quarter" idx="10"/>
          </p:nvPr>
        </p:nvSpPr>
        <p:spPr/>
        <p:txBody>
          <a:bodyPr/>
          <a:lstStyle/>
          <a:p>
            <a:fld id="{3C13BA1D-EAE5-4AF1-B42B-5DC5A6D09AB1}" type="slidenum">
              <a:rPr lang="ru-RU" smtClean="0"/>
              <a:t>18</a:t>
            </a:fld>
            <a:endParaRPr lang="ru-RU"/>
          </a:p>
        </p:txBody>
      </p:sp>
    </p:spTree>
    <p:extLst>
      <p:ext uri="{BB962C8B-B14F-4D97-AF65-F5344CB8AC3E}">
        <p14:creationId xmlns:p14="http://schemas.microsoft.com/office/powerpoint/2010/main" val="20160778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228600" indent="-228600">
              <a:buAutoNum type="arabicPeriod"/>
            </a:pPr>
            <a:r>
              <a:rPr lang="uk-UA" sz="1200" b="0" i="1" u="none" strike="noStrike" kern="1200" baseline="0" smtClean="0">
                <a:solidFill>
                  <a:schemeClr val="tx1"/>
                </a:solidFill>
                <a:latin typeface="+mn-lt"/>
                <a:ea typeface="+mn-ea"/>
                <a:cs typeface="+mn-cs"/>
              </a:rPr>
              <a:t>Фабричний метод</a:t>
            </a:r>
            <a:r>
              <a:rPr lang="uk-UA" sz="1200" b="0" i="0" u="none" strike="noStrike" kern="1200" baseline="0" smtClean="0">
                <a:solidFill>
                  <a:schemeClr val="tx1"/>
                </a:solidFill>
                <a:latin typeface="+mn-lt"/>
                <a:ea typeface="+mn-ea"/>
                <a:cs typeface="+mn-cs"/>
              </a:rPr>
              <a:t> – </a:t>
            </a:r>
            <a:r>
              <a:rPr lang="uk-UA" sz="1200" b="0" i="1" u="none" strike="noStrike" kern="1200" baseline="0" smtClean="0">
                <a:solidFill>
                  <a:schemeClr val="tx1"/>
                </a:solidFill>
                <a:latin typeface="+mn-lt"/>
                <a:ea typeface="+mn-ea"/>
                <a:cs typeface="+mn-cs"/>
              </a:rPr>
              <a:t>породжуючий</a:t>
            </a:r>
            <a:r>
              <a:rPr lang="uk-UA" sz="1200" b="0" i="0" u="none" strike="noStrike" kern="1200" baseline="0" smtClean="0">
                <a:solidFill>
                  <a:schemeClr val="tx1"/>
                </a:solidFill>
                <a:latin typeface="+mn-lt"/>
                <a:ea typeface="+mn-ea"/>
                <a:cs typeface="+mn-cs"/>
              </a:rPr>
              <a:t> патерн проектування, який визначає </a:t>
            </a:r>
            <a:r>
              <a:rPr lang="uk-UA" sz="1200" b="0" i="1" u="none" strike="noStrike" kern="1200" baseline="0" smtClean="0">
                <a:solidFill>
                  <a:schemeClr val="tx1"/>
                </a:solidFill>
                <a:latin typeface="+mn-lt"/>
                <a:ea typeface="+mn-ea"/>
                <a:cs typeface="+mn-cs"/>
              </a:rPr>
              <a:t>спільний</a:t>
            </a:r>
            <a:r>
              <a:rPr lang="uk-UA" sz="1200" b="0" i="0" u="none" strike="noStrike" kern="1200" baseline="0" smtClean="0">
                <a:solidFill>
                  <a:schemeClr val="tx1"/>
                </a:solidFill>
                <a:latin typeface="+mn-lt"/>
                <a:ea typeface="+mn-ea"/>
                <a:cs typeface="+mn-cs"/>
              </a:rPr>
              <a:t> </a:t>
            </a:r>
            <a:r>
              <a:rPr lang="uk-UA" sz="1200" b="0" i="1" u="none" strike="noStrike" kern="1200" baseline="0" smtClean="0">
                <a:solidFill>
                  <a:schemeClr val="tx1"/>
                </a:solidFill>
                <a:latin typeface="+mn-lt"/>
                <a:ea typeface="+mn-ea"/>
                <a:cs typeface="+mn-cs"/>
              </a:rPr>
              <a:t>інтерфейс</a:t>
            </a:r>
            <a:r>
              <a:rPr lang="uk-UA" sz="1200" b="0" i="0" u="none" strike="noStrike" kern="1200" baseline="0" smtClean="0">
                <a:solidFill>
                  <a:schemeClr val="tx1"/>
                </a:solidFill>
                <a:latin typeface="+mn-lt"/>
                <a:ea typeface="+mn-ea"/>
                <a:cs typeface="+mn-cs"/>
              </a:rPr>
              <a:t> для створення об’єктів в суперкласі, дозволяючи </a:t>
            </a:r>
            <a:r>
              <a:rPr lang="uk-UA" sz="1200" b="0" i="1" u="none" strike="noStrike" kern="1200" baseline="0" smtClean="0">
                <a:solidFill>
                  <a:schemeClr val="tx1"/>
                </a:solidFill>
                <a:latin typeface="+mn-lt"/>
                <a:ea typeface="+mn-ea"/>
                <a:cs typeface="+mn-cs"/>
              </a:rPr>
              <a:t>підкласам</a:t>
            </a:r>
            <a:r>
              <a:rPr lang="uk-UA" sz="1200" b="0" i="0" u="none" strike="noStrike" kern="1200" baseline="0" smtClean="0">
                <a:solidFill>
                  <a:schemeClr val="tx1"/>
                </a:solidFill>
                <a:latin typeface="+mn-lt"/>
                <a:ea typeface="+mn-ea"/>
                <a:cs typeface="+mn-cs"/>
              </a:rPr>
              <a:t> </a:t>
            </a:r>
            <a:r>
              <a:rPr lang="uk-UA" sz="1200" b="0" i="1" u="none" strike="noStrike" kern="1200" baseline="0" smtClean="0">
                <a:solidFill>
                  <a:schemeClr val="tx1"/>
                </a:solidFill>
                <a:latin typeface="+mn-lt"/>
                <a:ea typeface="+mn-ea"/>
                <a:cs typeface="+mn-cs"/>
              </a:rPr>
              <a:t>змінювати</a:t>
            </a:r>
            <a:r>
              <a:rPr lang="uk-UA" sz="1200" b="0" i="0" u="none" strike="noStrike" kern="1200" baseline="0" smtClean="0">
                <a:solidFill>
                  <a:schemeClr val="tx1"/>
                </a:solidFill>
                <a:latin typeface="+mn-lt"/>
                <a:ea typeface="+mn-ea"/>
                <a:cs typeface="+mn-cs"/>
              </a:rPr>
              <a:t> </a:t>
            </a:r>
            <a:r>
              <a:rPr lang="uk-UA" sz="1200" b="0" i="1" u="none" strike="noStrike" kern="1200" baseline="0" smtClean="0">
                <a:solidFill>
                  <a:schemeClr val="tx1"/>
                </a:solidFill>
                <a:latin typeface="+mn-lt"/>
                <a:ea typeface="+mn-ea"/>
                <a:cs typeface="+mn-cs"/>
              </a:rPr>
              <a:t>типи</a:t>
            </a:r>
            <a:r>
              <a:rPr lang="uk-UA" sz="1200" b="0" i="0" u="none" strike="noStrike" kern="1200" baseline="0" smtClean="0">
                <a:solidFill>
                  <a:schemeClr val="tx1"/>
                </a:solidFill>
                <a:latin typeface="+mn-lt"/>
                <a:ea typeface="+mn-ea"/>
                <a:cs typeface="+mn-cs"/>
              </a:rPr>
              <a:t> створюваних об’єктів.</a:t>
            </a:r>
            <a:endParaRPr lang="en-US" sz="1200" b="0" i="1" u="none" strike="noStrike" kern="1200" baseline="0" smtClean="0">
              <a:solidFill>
                <a:schemeClr val="tx1"/>
              </a:solidFill>
              <a:latin typeface="+mn-lt"/>
              <a:ea typeface="+mn-ea"/>
              <a:cs typeface="+mn-cs"/>
            </a:endParaRPr>
          </a:p>
        </p:txBody>
      </p:sp>
      <p:sp>
        <p:nvSpPr>
          <p:cNvPr id="4" name="Номер слайда 3"/>
          <p:cNvSpPr>
            <a:spLocks noGrp="1"/>
          </p:cNvSpPr>
          <p:nvPr>
            <p:ph type="sldNum" sz="quarter" idx="10"/>
          </p:nvPr>
        </p:nvSpPr>
        <p:spPr/>
        <p:txBody>
          <a:bodyPr/>
          <a:lstStyle/>
          <a:p>
            <a:fld id="{3C13BA1D-EAE5-4AF1-B42B-5DC5A6D09AB1}" type="slidenum">
              <a:rPr lang="ru-RU" smtClean="0"/>
              <a:t>19</a:t>
            </a:fld>
            <a:endParaRPr lang="ru-RU"/>
          </a:p>
        </p:txBody>
      </p:sp>
    </p:spTree>
    <p:extLst>
      <p:ext uri="{BB962C8B-B14F-4D97-AF65-F5344CB8AC3E}">
        <p14:creationId xmlns:p14="http://schemas.microsoft.com/office/powerpoint/2010/main" val="20160778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1" i="0" u="none" strike="noStrike" kern="1200" baseline="0" smtClean="0">
                <a:solidFill>
                  <a:schemeClr val="tx1"/>
                </a:solidFill>
                <a:latin typeface="+mn-lt"/>
                <a:ea typeface="+mn-ea"/>
                <a:cs typeface="+mn-cs"/>
              </a:rPr>
              <a:t>Коли завчасно невідомі </a:t>
            </a:r>
            <a:r>
              <a:rPr lang="ru-RU" sz="1200" b="1" i="1" u="none" strike="noStrike" kern="1200" baseline="0" smtClean="0">
                <a:solidFill>
                  <a:schemeClr val="tx1"/>
                </a:solidFill>
                <a:latin typeface="+mn-lt"/>
                <a:ea typeface="+mn-ea"/>
                <a:cs typeface="+mn-cs"/>
              </a:rPr>
              <a:t>типи</a:t>
            </a:r>
            <a:r>
              <a:rPr lang="ru-RU" sz="1200" b="1" i="0" u="none" strike="noStrike" kern="1200" baseline="0" smtClean="0">
                <a:solidFill>
                  <a:schemeClr val="tx1"/>
                </a:solidFill>
                <a:latin typeface="+mn-lt"/>
                <a:ea typeface="+mn-ea"/>
                <a:cs typeface="+mn-cs"/>
              </a:rPr>
              <a:t> та </a:t>
            </a:r>
            <a:r>
              <a:rPr lang="ru-RU" sz="1200" b="1" i="1" u="none" strike="noStrike" kern="1200" baseline="0" smtClean="0">
                <a:solidFill>
                  <a:schemeClr val="tx1"/>
                </a:solidFill>
                <a:latin typeface="+mn-lt"/>
                <a:ea typeface="+mn-ea"/>
                <a:cs typeface="+mn-cs"/>
              </a:rPr>
              <a:t>залежності</a:t>
            </a:r>
            <a:r>
              <a:rPr lang="ru-RU" sz="1200" b="1" i="0" u="none" strike="noStrike" kern="1200" baseline="0" smtClean="0">
                <a:solidFill>
                  <a:schemeClr val="tx1"/>
                </a:solidFill>
                <a:latin typeface="+mn-lt"/>
                <a:ea typeface="+mn-ea"/>
                <a:cs typeface="+mn-cs"/>
              </a:rPr>
              <a:t> об’ектів, з якими працюватиме ваш код.</a:t>
            </a:r>
          </a:p>
          <a:p>
            <a:endParaRPr lang="ru-RU" sz="1200" b="0" i="0" u="none" strike="noStrike" kern="1200" baseline="0" smtClean="0">
              <a:solidFill>
                <a:schemeClr val="tx1"/>
              </a:solidFill>
              <a:latin typeface="+mn-lt"/>
              <a:ea typeface="+mn-ea"/>
              <a:cs typeface="+mn-cs"/>
            </a:endParaRPr>
          </a:p>
          <a:p>
            <a:r>
              <a:rPr lang="ru-RU" sz="1200" b="0" i="1" u="none" strike="noStrike" kern="1200" baseline="0" smtClean="0">
                <a:solidFill>
                  <a:schemeClr val="tx1"/>
                </a:solidFill>
                <a:latin typeface="+mn-lt"/>
                <a:ea typeface="+mn-ea"/>
                <a:cs typeface="+mn-cs"/>
              </a:rPr>
              <a:t>Фабричний</a:t>
            </a:r>
            <a:r>
              <a:rPr lang="ru-RU" sz="1200" b="0" i="0" u="none" strike="noStrike" kern="1200" baseline="0" smtClean="0">
                <a:solidFill>
                  <a:schemeClr val="tx1"/>
                </a:solidFill>
                <a:latin typeface="+mn-lt"/>
                <a:ea typeface="+mn-ea"/>
                <a:cs typeface="+mn-cs"/>
              </a:rPr>
              <a:t> </a:t>
            </a:r>
            <a:r>
              <a:rPr lang="ru-RU" sz="1200" b="0" i="1" u="none" strike="noStrike" kern="1200" baseline="0" smtClean="0">
                <a:solidFill>
                  <a:schemeClr val="tx1"/>
                </a:solidFill>
                <a:latin typeface="+mn-lt"/>
                <a:ea typeface="+mn-ea"/>
                <a:cs typeface="+mn-cs"/>
              </a:rPr>
              <a:t>метод</a:t>
            </a:r>
            <a:r>
              <a:rPr lang="ru-RU" sz="1200" b="0" i="0" u="none" strike="noStrike" kern="1200" baseline="0" smtClean="0">
                <a:solidFill>
                  <a:schemeClr val="tx1"/>
                </a:solidFill>
                <a:latin typeface="+mn-lt"/>
                <a:ea typeface="+mn-ea"/>
                <a:cs typeface="+mn-cs"/>
              </a:rPr>
              <a:t> відділяє код виробництва продуктів від решти коду, який ці продукти використовує. Завдяки цьому, код виробництва можна розширювати, не чіпаючи основний код. Щоб додати підтримку нового продукту, вам потрібно створити новый підклас і визначити в ньому фабричний метод, повертаючи звідти екземпляр нового продукту.</a:t>
            </a:r>
            <a:endParaRPr lang="en-US" sz="1200" b="0" i="1" u="none" strike="noStrike" kern="1200" baseline="0" smtClean="0">
              <a:solidFill>
                <a:schemeClr val="tx1"/>
              </a:solidFill>
              <a:latin typeface="+mn-lt"/>
              <a:ea typeface="+mn-ea"/>
              <a:cs typeface="+mn-cs"/>
            </a:endParaRPr>
          </a:p>
        </p:txBody>
      </p:sp>
      <p:sp>
        <p:nvSpPr>
          <p:cNvPr id="4" name="Номер слайда 3"/>
          <p:cNvSpPr>
            <a:spLocks noGrp="1"/>
          </p:cNvSpPr>
          <p:nvPr>
            <p:ph type="sldNum" sz="quarter" idx="10"/>
          </p:nvPr>
        </p:nvSpPr>
        <p:spPr/>
        <p:txBody>
          <a:bodyPr/>
          <a:lstStyle/>
          <a:p>
            <a:fld id="{3C13BA1D-EAE5-4AF1-B42B-5DC5A6D09AB1}" type="slidenum">
              <a:rPr lang="ru-RU" smtClean="0"/>
              <a:t>20</a:t>
            </a:fld>
            <a:endParaRPr lang="ru-RU"/>
          </a:p>
        </p:txBody>
      </p:sp>
    </p:spTree>
    <p:extLst>
      <p:ext uri="{BB962C8B-B14F-4D97-AF65-F5344CB8AC3E}">
        <p14:creationId xmlns:p14="http://schemas.microsoft.com/office/powerpoint/2010/main" val="20160778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uk-UA" smtClean="0"/>
              <a:t>Уявіть,</a:t>
            </a:r>
            <a:r>
              <a:rPr lang="uk-UA" baseline="0" smtClean="0"/>
              <a:t> що ви працюєте проектим менеджером в </a:t>
            </a:r>
            <a:r>
              <a:rPr lang="en-US" baseline="0" smtClean="0"/>
              <a:t>IT </a:t>
            </a:r>
            <a:r>
              <a:rPr lang="uk-UA" baseline="0" smtClean="0"/>
              <a:t>компанії. До вас приходить клієнт, і каже, що його компанія займається вантажними перевезеннями на автомобілях, і йому потрібне застосування, яке б контролювало цей процес.</a:t>
            </a:r>
          </a:p>
          <a:p>
            <a:endParaRPr lang="uk-UA" baseline="0" smtClean="0"/>
          </a:p>
          <a:p>
            <a:r>
              <a:rPr lang="uk-UA" baseline="0" smtClean="0"/>
              <a:t>Ви, як розумний проектний менеджер, питаєте, чи використовує компанія замовника ще щось крім вантажних машин для перевезень, і чи планують в майбутньому. Замовник запевняє вас, що ні, і навіть не планують.</a:t>
            </a:r>
          </a:p>
          <a:p>
            <a:endParaRPr lang="uk-UA" baseline="0" smtClean="0"/>
          </a:p>
          <a:p>
            <a:r>
              <a:rPr lang="uk-UA" baseline="0" smtClean="0"/>
              <a:t>Тому ви створюєте архітектуру, яка напряму використовує клас </a:t>
            </a:r>
            <a:r>
              <a:rPr lang="uk-UA" b="0" i="1" baseline="0" smtClean="0">
                <a:latin typeface="Courier New" panose="02070309020205020404" pitchFamily="49" charset="0"/>
                <a:cs typeface="Courier New" panose="02070309020205020404" pitchFamily="49" charset="0"/>
              </a:rPr>
              <a:t>Вантажна машина</a:t>
            </a:r>
            <a:r>
              <a:rPr lang="en-US" b="0" i="0" baseline="0" smtClean="0">
                <a:latin typeface="Courier New" panose="02070309020205020404" pitchFamily="49" charset="0"/>
                <a:cs typeface="Courier New" panose="02070309020205020404" pitchFamily="49" charset="0"/>
              </a:rPr>
              <a:t>. </a:t>
            </a:r>
            <a:endParaRPr lang="ru-RU" b="0" i="1">
              <a:latin typeface="Courier New" panose="02070309020205020404" pitchFamily="49" charset="0"/>
              <a:cs typeface="Courier New" panose="02070309020205020404" pitchFamily="49" charset="0"/>
            </a:endParaRPr>
          </a:p>
        </p:txBody>
      </p:sp>
      <p:sp>
        <p:nvSpPr>
          <p:cNvPr id="4" name="Номер слайда 3"/>
          <p:cNvSpPr>
            <a:spLocks noGrp="1"/>
          </p:cNvSpPr>
          <p:nvPr>
            <p:ph type="sldNum" sz="quarter" idx="10"/>
          </p:nvPr>
        </p:nvSpPr>
        <p:spPr/>
        <p:txBody>
          <a:bodyPr/>
          <a:lstStyle/>
          <a:p>
            <a:fld id="{3C13BA1D-EAE5-4AF1-B42B-5DC5A6D09AB1}" type="slidenum">
              <a:rPr lang="ru-RU" smtClean="0"/>
              <a:t>3</a:t>
            </a:fld>
            <a:endParaRPr lang="ru-RU"/>
          </a:p>
        </p:txBody>
      </p:sp>
    </p:spTree>
    <p:extLst>
      <p:ext uri="{BB962C8B-B14F-4D97-AF65-F5344CB8AC3E}">
        <p14:creationId xmlns:p14="http://schemas.microsoft.com/office/powerpoint/2010/main" val="18908527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1" i="0" u="none" strike="noStrike" kern="1200" baseline="0" smtClean="0">
                <a:solidFill>
                  <a:schemeClr val="tx1"/>
                </a:solidFill>
                <a:latin typeface="+mn-lt"/>
                <a:ea typeface="+mn-ea"/>
                <a:cs typeface="+mn-cs"/>
              </a:rPr>
              <a:t>Коли ви хочете дати можливість</a:t>
            </a:r>
            <a:r>
              <a:rPr lang="en-US" sz="1200" b="1" i="0" u="none" strike="noStrike" kern="1200" baseline="0" smtClean="0">
                <a:solidFill>
                  <a:schemeClr val="tx1"/>
                </a:solidFill>
                <a:latin typeface="+mn-lt"/>
                <a:ea typeface="+mn-ea"/>
                <a:cs typeface="+mn-cs"/>
              </a:rPr>
              <a:t> </a:t>
            </a:r>
            <a:r>
              <a:rPr lang="uk-UA" sz="1200" b="1" i="0" u="none" strike="noStrike" kern="1200" baseline="0" smtClean="0">
                <a:solidFill>
                  <a:schemeClr val="tx1"/>
                </a:solidFill>
                <a:latin typeface="+mn-lt"/>
                <a:ea typeface="+mn-ea"/>
                <a:cs typeface="+mn-cs"/>
              </a:rPr>
              <a:t>користувачам</a:t>
            </a:r>
            <a:r>
              <a:rPr lang="ru-RU" sz="1200" b="1" i="0" u="none" strike="noStrike" kern="1200" baseline="0" smtClean="0">
                <a:solidFill>
                  <a:schemeClr val="tx1"/>
                </a:solidFill>
                <a:latin typeface="+mn-lt"/>
                <a:ea typeface="+mn-ea"/>
                <a:cs typeface="+mn-cs"/>
              </a:rPr>
              <a:t> розширювати частини вашого фреймворку або бібліотеки.</a:t>
            </a:r>
          </a:p>
          <a:p>
            <a:endParaRPr lang="ru-RU" sz="1200" b="0" i="0" u="none" strike="noStrike" kern="1200" baseline="0" smtClean="0">
              <a:solidFill>
                <a:schemeClr val="tx1"/>
              </a:solidFill>
              <a:latin typeface="+mn-lt"/>
              <a:ea typeface="+mn-ea"/>
              <a:cs typeface="+mn-cs"/>
            </a:endParaRPr>
          </a:p>
          <a:p>
            <a:r>
              <a:rPr lang="ru-RU" sz="1200" b="0" i="0" u="none" strike="noStrike" kern="1200" baseline="0" smtClean="0">
                <a:solidFill>
                  <a:schemeClr val="tx1"/>
                </a:solidFill>
                <a:latin typeface="+mn-lt"/>
                <a:ea typeface="+mn-ea"/>
                <a:cs typeface="+mn-cs"/>
              </a:rPr>
              <a:t>Користувачі можуть розширювати класи вашого фреймворку через наслідування. Але як зробити так, щоб фреймворк створював об’екти з цих нових класів, а не з стандартних?</a:t>
            </a:r>
          </a:p>
          <a:p>
            <a:r>
              <a:rPr lang="ru-RU" sz="1200" b="0" i="0" u="none" strike="noStrike" kern="1200" baseline="0" smtClean="0">
                <a:solidFill>
                  <a:schemeClr val="tx1"/>
                </a:solidFill>
                <a:latin typeface="+mn-lt"/>
                <a:ea typeface="+mn-ea"/>
                <a:cs typeface="+mn-cs"/>
              </a:rPr>
              <a:t>Рішенням буде дати користувачам можливість розширювати не лише компоненти, але й класи, які створюють ці компоненти. А для цього класи-творці повинні мати конкретні методи-творці, які може визначити клієнт.</a:t>
            </a:r>
            <a:endParaRPr lang="en-US" sz="1200" b="0" i="1" u="none" strike="noStrike" kern="1200" baseline="0" smtClean="0">
              <a:solidFill>
                <a:schemeClr val="tx1"/>
              </a:solidFill>
              <a:latin typeface="+mn-lt"/>
              <a:ea typeface="+mn-ea"/>
              <a:cs typeface="+mn-cs"/>
            </a:endParaRPr>
          </a:p>
        </p:txBody>
      </p:sp>
      <p:sp>
        <p:nvSpPr>
          <p:cNvPr id="4" name="Номер слайда 3"/>
          <p:cNvSpPr>
            <a:spLocks noGrp="1"/>
          </p:cNvSpPr>
          <p:nvPr>
            <p:ph type="sldNum" sz="quarter" idx="10"/>
          </p:nvPr>
        </p:nvSpPr>
        <p:spPr/>
        <p:txBody>
          <a:bodyPr/>
          <a:lstStyle/>
          <a:p>
            <a:fld id="{3C13BA1D-EAE5-4AF1-B42B-5DC5A6D09AB1}" type="slidenum">
              <a:rPr lang="ru-RU" smtClean="0"/>
              <a:t>21</a:t>
            </a:fld>
            <a:endParaRPr lang="ru-RU"/>
          </a:p>
        </p:txBody>
      </p:sp>
    </p:spTree>
    <p:extLst>
      <p:ext uri="{BB962C8B-B14F-4D97-AF65-F5344CB8AC3E}">
        <p14:creationId xmlns:p14="http://schemas.microsoft.com/office/powerpoint/2010/main" val="201607787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1" i="0" u="none" strike="noStrike" kern="1200" baseline="0" smtClean="0">
                <a:solidFill>
                  <a:schemeClr val="tx1"/>
                </a:solidFill>
                <a:latin typeface="+mn-lt"/>
                <a:ea typeface="+mn-ea"/>
                <a:cs typeface="+mn-cs"/>
              </a:rPr>
              <a:t>Коли ви хочете п</a:t>
            </a:r>
            <a:r>
              <a:rPr lang="uk-UA" sz="1200" b="1" i="0" u="none" strike="noStrike" kern="1200" baseline="0" smtClean="0">
                <a:solidFill>
                  <a:schemeClr val="tx1"/>
                </a:solidFill>
                <a:latin typeface="+mn-lt"/>
                <a:ea typeface="+mn-ea"/>
                <a:cs typeface="+mn-cs"/>
              </a:rPr>
              <a:t>овторно використати вже створені об’єкти</a:t>
            </a:r>
            <a:r>
              <a:rPr lang="ru-RU" sz="1200" b="1" i="0" u="none" strike="noStrike" kern="1200" baseline="0" smtClean="0">
                <a:solidFill>
                  <a:schemeClr val="tx1"/>
                </a:solidFill>
                <a:latin typeface="+mn-lt"/>
                <a:ea typeface="+mn-ea"/>
                <a:cs typeface="+mn-cs"/>
              </a:rPr>
              <a:t>.</a:t>
            </a:r>
          </a:p>
          <a:p>
            <a:endParaRPr lang="ru-RU" sz="1200" b="0" i="0" u="none" strike="noStrike" kern="1200" baseline="0" smtClean="0">
              <a:solidFill>
                <a:schemeClr val="tx1"/>
              </a:solidFill>
              <a:latin typeface="+mn-lt"/>
              <a:ea typeface="+mn-ea"/>
              <a:cs typeface="+mn-cs"/>
            </a:endParaRPr>
          </a:p>
          <a:p>
            <a:r>
              <a:rPr lang="uk-UA" sz="1200" b="0" i="0" u="none" strike="noStrike" kern="1200" baseline="0" smtClean="0">
                <a:solidFill>
                  <a:schemeClr val="tx1"/>
                </a:solidFill>
                <a:latin typeface="+mn-lt"/>
                <a:ea typeface="+mn-ea"/>
                <a:cs typeface="+mn-cs"/>
              </a:rPr>
              <a:t>Для цього потрібно знайти об’єкт у певному сховищі і повернути його, а якщо не знайдено – створити новий. Куди помістити цей код? Логічно було б у конструктор, але він завжди створює нові об’єкти.</a:t>
            </a:r>
          </a:p>
          <a:p>
            <a:r>
              <a:rPr lang="uk-UA" sz="1200" b="0" i="0" u="none" strike="noStrike" kern="1200" baseline="0" smtClean="0">
                <a:solidFill>
                  <a:schemeClr val="tx1"/>
                </a:solidFill>
                <a:latin typeface="+mn-lt"/>
                <a:ea typeface="+mn-ea"/>
                <a:cs typeface="+mn-cs"/>
              </a:rPr>
              <a:t>Отже, потрібен метод, який би вмів і віддавати наявні об’єкти, і створювати нові. Ним і стане фабричний метод.</a:t>
            </a:r>
            <a:endParaRPr lang="en-US" sz="1200" b="0" i="0" u="none" strike="noStrike" kern="1200" baseline="0" smtClean="0">
              <a:solidFill>
                <a:schemeClr val="tx1"/>
              </a:solidFill>
              <a:latin typeface="+mn-lt"/>
              <a:ea typeface="+mn-ea"/>
              <a:cs typeface="+mn-cs"/>
            </a:endParaRPr>
          </a:p>
        </p:txBody>
      </p:sp>
      <p:sp>
        <p:nvSpPr>
          <p:cNvPr id="4" name="Номер слайда 3"/>
          <p:cNvSpPr>
            <a:spLocks noGrp="1"/>
          </p:cNvSpPr>
          <p:nvPr>
            <p:ph type="sldNum" sz="quarter" idx="10"/>
          </p:nvPr>
        </p:nvSpPr>
        <p:spPr/>
        <p:txBody>
          <a:bodyPr/>
          <a:lstStyle/>
          <a:p>
            <a:fld id="{3C13BA1D-EAE5-4AF1-B42B-5DC5A6D09AB1}" type="slidenum">
              <a:rPr lang="ru-RU" smtClean="0"/>
              <a:t>22</a:t>
            </a:fld>
            <a:endParaRPr lang="ru-RU"/>
          </a:p>
        </p:txBody>
      </p:sp>
    </p:spTree>
    <p:extLst>
      <p:ext uri="{BB962C8B-B14F-4D97-AF65-F5344CB8AC3E}">
        <p14:creationId xmlns:p14="http://schemas.microsoft.com/office/powerpoint/2010/main" val="201607787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uk-UA" sz="1200" b="0" i="0" u="none" strike="noStrike" kern="1200" baseline="0" smtClean="0">
                <a:solidFill>
                  <a:schemeClr val="tx1"/>
                </a:solidFill>
                <a:latin typeface="+mn-lt"/>
                <a:ea typeface="+mn-ea"/>
                <a:cs typeface="+mn-cs"/>
              </a:rPr>
              <a:t>1. Позбавляє клас від прив’язки до конкретних класів продуктів.</a:t>
            </a:r>
            <a:endParaRPr lang="ru-RU" sz="1200" b="0" i="0" u="none" strike="noStrike" kern="1200" baseline="0" smtClean="0">
              <a:solidFill>
                <a:schemeClr val="tx1"/>
              </a:solidFill>
              <a:latin typeface="+mn-lt"/>
              <a:ea typeface="+mn-ea"/>
              <a:cs typeface="+mn-cs"/>
            </a:endParaRPr>
          </a:p>
          <a:p>
            <a:r>
              <a:rPr lang="ru-RU" sz="1200" b="0" i="0" u="none" strike="noStrike" kern="1200" baseline="0" smtClean="0">
                <a:solidFill>
                  <a:schemeClr val="tx1"/>
                </a:solidFill>
                <a:latin typeface="+mn-lt"/>
                <a:ea typeface="+mn-ea"/>
                <a:cs typeface="+mn-cs"/>
              </a:rPr>
              <a:t>2. Виділяє код виробницва продуктів в одне місце, спрощуючи підтримку коду.</a:t>
            </a:r>
          </a:p>
          <a:p>
            <a:r>
              <a:rPr lang="ru-RU" sz="1200" b="0" i="0" u="none" strike="noStrike" kern="1200" baseline="0" smtClean="0">
                <a:solidFill>
                  <a:schemeClr val="tx1"/>
                </a:solidFill>
                <a:latin typeface="+mn-lt"/>
                <a:ea typeface="+mn-ea"/>
                <a:cs typeface="+mn-cs"/>
              </a:rPr>
              <a:t>3. Спрощує додавання нових продуктів в програму.</a:t>
            </a:r>
          </a:p>
          <a:p>
            <a:r>
              <a:rPr lang="ru-RU" sz="1200" b="0" i="0" u="none" strike="noStrike" kern="1200" baseline="0" smtClean="0">
                <a:solidFill>
                  <a:schemeClr val="tx1"/>
                </a:solidFill>
                <a:latin typeface="+mn-lt"/>
                <a:ea typeface="+mn-ea"/>
                <a:cs typeface="+mn-cs"/>
              </a:rPr>
              <a:t>4. Реалізує </a:t>
            </a:r>
            <a:r>
              <a:rPr lang="ru-RU" sz="1200" b="0" i="1" u="none" strike="noStrike" kern="1200" baseline="0" smtClean="0">
                <a:solidFill>
                  <a:schemeClr val="tx1"/>
                </a:solidFill>
                <a:latin typeface="+mn-lt"/>
                <a:ea typeface="+mn-ea"/>
                <a:cs typeface="+mn-cs"/>
              </a:rPr>
              <a:t>принцип відкритості/закритості</a:t>
            </a:r>
            <a:r>
              <a:rPr lang="ru-RU" sz="1200" b="0" i="0" u="none" strike="noStrike" kern="1200" baseline="0" smtClean="0">
                <a:solidFill>
                  <a:schemeClr val="tx1"/>
                </a:solidFill>
                <a:latin typeface="+mn-lt"/>
                <a:ea typeface="+mn-ea"/>
                <a:cs typeface="+mn-cs"/>
              </a:rPr>
              <a:t>.</a:t>
            </a:r>
            <a:endParaRPr lang="en-US" sz="1200" b="0" i="0" u="none" strike="noStrike" kern="1200" baseline="0" smtClean="0">
              <a:solidFill>
                <a:schemeClr val="tx1"/>
              </a:solidFill>
              <a:latin typeface="+mn-lt"/>
              <a:ea typeface="+mn-ea"/>
              <a:cs typeface="+mn-cs"/>
            </a:endParaRPr>
          </a:p>
        </p:txBody>
      </p:sp>
      <p:sp>
        <p:nvSpPr>
          <p:cNvPr id="4" name="Номер слайда 3"/>
          <p:cNvSpPr>
            <a:spLocks noGrp="1"/>
          </p:cNvSpPr>
          <p:nvPr>
            <p:ph type="sldNum" sz="quarter" idx="10"/>
          </p:nvPr>
        </p:nvSpPr>
        <p:spPr/>
        <p:txBody>
          <a:bodyPr/>
          <a:lstStyle/>
          <a:p>
            <a:fld id="{3C13BA1D-EAE5-4AF1-B42B-5DC5A6D09AB1}" type="slidenum">
              <a:rPr lang="ru-RU" smtClean="0"/>
              <a:t>23</a:t>
            </a:fld>
            <a:endParaRPr lang="ru-RU"/>
          </a:p>
        </p:txBody>
      </p:sp>
    </p:spTree>
    <p:extLst>
      <p:ext uri="{BB962C8B-B14F-4D97-AF65-F5344CB8AC3E}">
        <p14:creationId xmlns:p14="http://schemas.microsoft.com/office/powerpoint/2010/main" val="201607787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u="none" strike="noStrike" kern="1200" baseline="0" smtClean="0">
                <a:solidFill>
                  <a:schemeClr val="tx1"/>
                </a:solidFill>
                <a:latin typeface="+mn-lt"/>
                <a:ea typeface="+mn-ea"/>
                <a:cs typeface="+mn-cs"/>
              </a:rPr>
              <a:t>Може призвести до створення великих </a:t>
            </a:r>
            <a:r>
              <a:rPr lang="ru-RU" sz="1200" b="1" i="0" u="none" strike="noStrike" kern="1200" baseline="0" smtClean="0">
                <a:solidFill>
                  <a:schemeClr val="tx1"/>
                </a:solidFill>
                <a:latin typeface="+mn-lt"/>
                <a:ea typeface="+mn-ea"/>
                <a:cs typeface="+mn-cs"/>
              </a:rPr>
              <a:t>паралельних ієрархій класів</a:t>
            </a:r>
            <a:r>
              <a:rPr lang="ru-RU" sz="1200" b="0" i="0" u="none" strike="noStrike" kern="1200" baseline="0" smtClean="0">
                <a:solidFill>
                  <a:schemeClr val="tx1"/>
                </a:solidFill>
                <a:latin typeface="+mn-lt"/>
                <a:ea typeface="+mn-ea"/>
                <a:cs typeface="+mn-cs"/>
              </a:rPr>
              <a:t>, оскільки для кожного класу продукту </a:t>
            </a:r>
          </a:p>
          <a:p>
            <a:r>
              <a:rPr lang="ru-RU" sz="1200" b="0" i="0" u="none" strike="noStrike" kern="1200" baseline="0" smtClean="0">
                <a:solidFill>
                  <a:schemeClr val="tx1"/>
                </a:solidFill>
                <a:latin typeface="+mn-lt"/>
                <a:ea typeface="+mn-ea"/>
                <a:cs typeface="+mn-cs"/>
              </a:rPr>
              <a:t>потрібно створити свій підклас творця.</a:t>
            </a:r>
            <a:endParaRPr lang="en-US" sz="1200" b="0" i="0" u="none" strike="noStrike" kern="1200" baseline="0" smtClean="0">
              <a:solidFill>
                <a:schemeClr val="tx1"/>
              </a:solidFill>
              <a:latin typeface="+mn-lt"/>
              <a:ea typeface="+mn-ea"/>
              <a:cs typeface="+mn-cs"/>
            </a:endParaRPr>
          </a:p>
        </p:txBody>
      </p:sp>
      <p:sp>
        <p:nvSpPr>
          <p:cNvPr id="4" name="Номер слайда 3"/>
          <p:cNvSpPr>
            <a:spLocks noGrp="1"/>
          </p:cNvSpPr>
          <p:nvPr>
            <p:ph type="sldNum" sz="quarter" idx="10"/>
          </p:nvPr>
        </p:nvSpPr>
        <p:spPr/>
        <p:txBody>
          <a:bodyPr/>
          <a:lstStyle/>
          <a:p>
            <a:fld id="{3C13BA1D-EAE5-4AF1-B42B-5DC5A6D09AB1}" type="slidenum">
              <a:rPr lang="ru-RU" smtClean="0"/>
              <a:t>24</a:t>
            </a:fld>
            <a:endParaRPr lang="ru-RU"/>
          </a:p>
        </p:txBody>
      </p:sp>
    </p:spTree>
    <p:extLst>
      <p:ext uri="{BB962C8B-B14F-4D97-AF65-F5344CB8AC3E}">
        <p14:creationId xmlns:p14="http://schemas.microsoft.com/office/powerpoint/2010/main" val="201607787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u="none" strike="noStrike" kern="1200" baseline="0" smtClean="0">
                <a:solidFill>
                  <a:schemeClr val="tx1"/>
                </a:solidFill>
                <a:latin typeface="+mn-lt"/>
                <a:ea typeface="+mn-ea"/>
                <a:cs typeface="+mn-cs"/>
              </a:rPr>
              <a:t>Абстрактна фабрику часто реалізують за допомогою фабричних методів.</a:t>
            </a:r>
            <a:endParaRPr lang="en-US" sz="1200" b="0" i="0" u="none" strike="noStrike" kern="1200" baseline="0" smtClean="0">
              <a:solidFill>
                <a:schemeClr val="tx1"/>
              </a:solidFill>
              <a:latin typeface="+mn-lt"/>
              <a:ea typeface="+mn-ea"/>
              <a:cs typeface="+mn-cs"/>
            </a:endParaRPr>
          </a:p>
        </p:txBody>
      </p:sp>
      <p:sp>
        <p:nvSpPr>
          <p:cNvPr id="4" name="Номер слайда 3"/>
          <p:cNvSpPr>
            <a:spLocks noGrp="1"/>
          </p:cNvSpPr>
          <p:nvPr>
            <p:ph type="sldNum" sz="quarter" idx="10"/>
          </p:nvPr>
        </p:nvSpPr>
        <p:spPr/>
        <p:txBody>
          <a:bodyPr/>
          <a:lstStyle/>
          <a:p>
            <a:fld id="{3C13BA1D-EAE5-4AF1-B42B-5DC5A6D09AB1}" type="slidenum">
              <a:rPr lang="ru-RU" smtClean="0"/>
              <a:t>25</a:t>
            </a:fld>
            <a:endParaRPr lang="ru-RU"/>
          </a:p>
        </p:txBody>
      </p:sp>
    </p:spTree>
    <p:extLst>
      <p:ext uri="{BB962C8B-B14F-4D97-AF65-F5344CB8AC3E}">
        <p14:creationId xmlns:p14="http://schemas.microsoft.com/office/powerpoint/2010/main" val="201607787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u="none" strike="noStrike" kern="1200" baseline="0" smtClean="0">
                <a:solidFill>
                  <a:schemeClr val="tx1"/>
                </a:solidFill>
                <a:latin typeface="+mn-lt"/>
                <a:ea typeface="+mn-ea"/>
                <a:cs typeface="+mn-cs"/>
              </a:rPr>
              <a:t>Багато архітектур починаються з </a:t>
            </a:r>
            <a:r>
              <a:rPr lang="ru-RU" sz="1200" b="1" i="0" u="none" strike="noStrike" kern="1200" baseline="0" smtClean="0">
                <a:solidFill>
                  <a:schemeClr val="tx1"/>
                </a:solidFill>
                <a:latin typeface="+mn-lt"/>
                <a:ea typeface="+mn-ea"/>
                <a:cs typeface="+mn-cs"/>
              </a:rPr>
              <a:t>Фабричного методу </a:t>
            </a:r>
            <a:r>
              <a:rPr lang="ru-RU" sz="1200" b="0" i="0" u="none" strike="noStrike" kern="1200" baseline="0" smtClean="0">
                <a:solidFill>
                  <a:schemeClr val="tx1"/>
                </a:solidFill>
                <a:latin typeface="+mn-lt"/>
                <a:ea typeface="+mn-ea"/>
                <a:cs typeface="+mn-cs"/>
              </a:rPr>
              <a:t>(більш простого і розширюваного через підкласи) і еволюціонують в сторону </a:t>
            </a:r>
            <a:r>
              <a:rPr lang="ru-RU" sz="1200" b="1" i="0" u="none" strike="noStrike" kern="1200" baseline="0" smtClean="0">
                <a:solidFill>
                  <a:schemeClr val="tx1"/>
                </a:solidFill>
                <a:latin typeface="+mn-lt"/>
                <a:ea typeface="+mn-ea"/>
                <a:cs typeface="+mn-cs"/>
              </a:rPr>
              <a:t>Абстрактної фабрики</a:t>
            </a:r>
            <a:r>
              <a:rPr lang="ru-RU" sz="1200" b="0" i="0" u="none" strike="noStrike" kern="1200" baseline="0" smtClean="0">
                <a:solidFill>
                  <a:schemeClr val="tx1"/>
                </a:solidFill>
                <a:latin typeface="+mn-lt"/>
                <a:ea typeface="+mn-ea"/>
                <a:cs typeface="+mn-cs"/>
              </a:rPr>
              <a:t>, </a:t>
            </a:r>
            <a:r>
              <a:rPr lang="ru-RU" sz="1200" b="1" i="0" u="none" strike="noStrike" kern="1200" baseline="0" smtClean="0">
                <a:solidFill>
                  <a:schemeClr val="tx1"/>
                </a:solidFill>
                <a:latin typeface="+mn-lt"/>
                <a:ea typeface="+mn-ea"/>
                <a:cs typeface="+mn-cs"/>
              </a:rPr>
              <a:t>Прототипа </a:t>
            </a:r>
            <a:r>
              <a:rPr lang="ru-RU" sz="1200" b="0" i="0" u="none" strike="noStrike" kern="1200" baseline="0" smtClean="0">
                <a:solidFill>
                  <a:schemeClr val="tx1"/>
                </a:solidFill>
                <a:latin typeface="+mn-lt"/>
                <a:ea typeface="+mn-ea"/>
                <a:cs typeface="+mn-cs"/>
              </a:rPr>
              <a:t>або </a:t>
            </a:r>
            <a:r>
              <a:rPr lang="ru-RU" sz="1200" b="1" i="0" u="none" strike="noStrike" kern="1200" baseline="0" smtClean="0">
                <a:solidFill>
                  <a:schemeClr val="tx1"/>
                </a:solidFill>
                <a:latin typeface="+mn-lt"/>
                <a:ea typeface="+mn-ea"/>
                <a:cs typeface="+mn-cs"/>
              </a:rPr>
              <a:t>Будівельника </a:t>
            </a:r>
            <a:r>
              <a:rPr lang="ru-RU" sz="1200" b="0" i="0" u="none" strike="noStrike" kern="1200" baseline="0" smtClean="0">
                <a:solidFill>
                  <a:schemeClr val="tx1"/>
                </a:solidFill>
                <a:latin typeface="+mn-lt"/>
                <a:ea typeface="+mn-ea"/>
                <a:cs typeface="+mn-cs"/>
              </a:rPr>
              <a:t>(гнучкіші, але і складніші).</a:t>
            </a:r>
            <a:endParaRPr lang="en-US" sz="1200" b="0" i="0" u="none" strike="noStrike" kern="1200" baseline="0" smtClean="0">
              <a:solidFill>
                <a:schemeClr val="tx1"/>
              </a:solidFill>
              <a:latin typeface="+mn-lt"/>
              <a:ea typeface="+mn-ea"/>
              <a:cs typeface="+mn-cs"/>
            </a:endParaRPr>
          </a:p>
        </p:txBody>
      </p:sp>
      <p:sp>
        <p:nvSpPr>
          <p:cNvPr id="4" name="Номер слайда 3"/>
          <p:cNvSpPr>
            <a:spLocks noGrp="1"/>
          </p:cNvSpPr>
          <p:nvPr>
            <p:ph type="sldNum" sz="quarter" idx="10"/>
          </p:nvPr>
        </p:nvSpPr>
        <p:spPr/>
        <p:txBody>
          <a:bodyPr/>
          <a:lstStyle/>
          <a:p>
            <a:fld id="{3C13BA1D-EAE5-4AF1-B42B-5DC5A6D09AB1}" type="slidenum">
              <a:rPr lang="ru-RU" smtClean="0"/>
              <a:t>26</a:t>
            </a:fld>
            <a:endParaRPr lang="ru-RU"/>
          </a:p>
        </p:txBody>
      </p:sp>
    </p:spTree>
    <p:extLst>
      <p:ext uri="{BB962C8B-B14F-4D97-AF65-F5344CB8AC3E}">
        <p14:creationId xmlns:p14="http://schemas.microsoft.com/office/powerpoint/2010/main" val="201607787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1" i="0" u="none" strike="noStrike" kern="1200" baseline="0" smtClean="0">
                <a:solidFill>
                  <a:schemeClr val="tx1"/>
                </a:solidFill>
                <a:latin typeface="+mn-lt"/>
                <a:ea typeface="+mn-ea"/>
                <a:cs typeface="+mn-cs"/>
              </a:rPr>
              <a:t>Фабричний метод </a:t>
            </a:r>
            <a:r>
              <a:rPr lang="ru-RU" sz="1200" b="0" i="0" u="none" strike="noStrike" kern="1200" baseline="0" smtClean="0">
                <a:solidFill>
                  <a:schemeClr val="tx1"/>
                </a:solidFill>
                <a:latin typeface="+mn-lt"/>
                <a:ea typeface="+mn-ea"/>
                <a:cs typeface="+mn-cs"/>
              </a:rPr>
              <a:t>можна використовувати разом з </a:t>
            </a:r>
            <a:r>
              <a:rPr lang="ru-RU" sz="1200" b="1" i="0" u="none" strike="noStrike" kern="1200" baseline="0" smtClean="0">
                <a:solidFill>
                  <a:schemeClr val="tx1"/>
                </a:solidFill>
                <a:latin typeface="+mn-lt"/>
                <a:ea typeface="+mn-ea"/>
                <a:cs typeface="+mn-cs"/>
              </a:rPr>
              <a:t>Ітератором</a:t>
            </a:r>
            <a:r>
              <a:rPr lang="ru-RU" sz="1200" b="0" i="0" u="none" strike="noStrike" kern="1200" baseline="0" smtClean="0">
                <a:solidFill>
                  <a:schemeClr val="tx1"/>
                </a:solidFill>
                <a:latin typeface="+mn-lt"/>
                <a:ea typeface="+mn-ea"/>
                <a:cs typeface="+mn-cs"/>
              </a:rPr>
              <a:t>, щоб підкласи коллекцій могли створювати потрібні їм ітератори.</a:t>
            </a:r>
            <a:endParaRPr lang="en-US" sz="1200" b="0" i="0" u="none" strike="noStrike" kern="1200" baseline="0" smtClean="0">
              <a:solidFill>
                <a:schemeClr val="tx1"/>
              </a:solidFill>
              <a:latin typeface="+mn-lt"/>
              <a:ea typeface="+mn-ea"/>
              <a:cs typeface="+mn-cs"/>
            </a:endParaRPr>
          </a:p>
        </p:txBody>
      </p:sp>
      <p:sp>
        <p:nvSpPr>
          <p:cNvPr id="4" name="Номер слайда 3"/>
          <p:cNvSpPr>
            <a:spLocks noGrp="1"/>
          </p:cNvSpPr>
          <p:nvPr>
            <p:ph type="sldNum" sz="quarter" idx="10"/>
          </p:nvPr>
        </p:nvSpPr>
        <p:spPr/>
        <p:txBody>
          <a:bodyPr/>
          <a:lstStyle/>
          <a:p>
            <a:fld id="{3C13BA1D-EAE5-4AF1-B42B-5DC5A6D09AB1}" type="slidenum">
              <a:rPr lang="ru-RU" smtClean="0"/>
              <a:t>27</a:t>
            </a:fld>
            <a:endParaRPr lang="ru-RU"/>
          </a:p>
        </p:txBody>
      </p:sp>
    </p:spTree>
    <p:extLst>
      <p:ext uri="{BB962C8B-B14F-4D97-AF65-F5344CB8AC3E}">
        <p14:creationId xmlns:p14="http://schemas.microsoft.com/office/powerpoint/2010/main" val="201607787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uk-UA" sz="1200" b="1" i="0" u="none" strike="noStrike" kern="1200" baseline="0" smtClean="0">
                <a:solidFill>
                  <a:schemeClr val="tx1"/>
                </a:solidFill>
                <a:latin typeface="+mn-lt"/>
                <a:ea typeface="+mn-ea"/>
                <a:cs typeface="+mn-cs"/>
              </a:rPr>
              <a:t>Фабричні методи</a:t>
            </a:r>
            <a:r>
              <a:rPr lang="uk-UA" sz="1200" b="0" i="0" u="none" strike="noStrike" kern="1200" baseline="0" smtClean="0">
                <a:solidFill>
                  <a:schemeClr val="tx1"/>
                </a:solidFill>
                <a:latin typeface="+mn-lt"/>
                <a:ea typeface="+mn-ea"/>
                <a:cs typeface="+mn-cs"/>
              </a:rPr>
              <a:t> часто викликаються всередині </a:t>
            </a:r>
            <a:r>
              <a:rPr lang="uk-UA" sz="1200" b="1" i="0" u="none" strike="noStrike" kern="1200" baseline="0" smtClean="0">
                <a:solidFill>
                  <a:schemeClr val="tx1"/>
                </a:solidFill>
                <a:latin typeface="+mn-lt"/>
                <a:ea typeface="+mn-ea"/>
                <a:cs typeface="+mn-cs"/>
              </a:rPr>
              <a:t>шаблонних методів</a:t>
            </a:r>
            <a:r>
              <a:rPr lang="uk-UA" sz="1200" b="0" i="0" u="none" strike="noStrike" kern="1200" baseline="0" smtClean="0">
                <a:solidFill>
                  <a:schemeClr val="tx1"/>
                </a:solidFill>
                <a:latin typeface="+mn-lt"/>
                <a:ea typeface="+mn-ea"/>
                <a:cs typeface="+mn-cs"/>
              </a:rPr>
              <a:t>.</a:t>
            </a:r>
            <a:endParaRPr lang="en-US" sz="1200" b="1" i="0" u="none" strike="noStrike" kern="1200" baseline="0" smtClean="0">
              <a:solidFill>
                <a:schemeClr val="tx1"/>
              </a:solidFill>
              <a:latin typeface="+mn-lt"/>
              <a:ea typeface="+mn-ea"/>
              <a:cs typeface="+mn-cs"/>
            </a:endParaRPr>
          </a:p>
        </p:txBody>
      </p:sp>
      <p:sp>
        <p:nvSpPr>
          <p:cNvPr id="4" name="Номер слайда 3"/>
          <p:cNvSpPr>
            <a:spLocks noGrp="1"/>
          </p:cNvSpPr>
          <p:nvPr>
            <p:ph type="sldNum" sz="quarter" idx="10"/>
          </p:nvPr>
        </p:nvSpPr>
        <p:spPr/>
        <p:txBody>
          <a:bodyPr/>
          <a:lstStyle/>
          <a:p>
            <a:fld id="{3C13BA1D-EAE5-4AF1-B42B-5DC5A6D09AB1}" type="slidenum">
              <a:rPr lang="ru-RU" smtClean="0"/>
              <a:t>28</a:t>
            </a:fld>
            <a:endParaRPr lang="ru-RU"/>
          </a:p>
        </p:txBody>
      </p:sp>
    </p:spTree>
    <p:extLst>
      <p:ext uri="{BB962C8B-B14F-4D97-AF65-F5344CB8AC3E}">
        <p14:creationId xmlns:p14="http://schemas.microsoft.com/office/powerpoint/2010/main" val="201607787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uk-UA" sz="1200" b="1" i="0" u="none" strike="noStrike" kern="1200" baseline="0" smtClean="0">
                <a:solidFill>
                  <a:schemeClr val="tx1"/>
                </a:solidFill>
                <a:latin typeface="+mn-lt"/>
                <a:ea typeface="+mn-ea"/>
                <a:cs typeface="+mn-cs"/>
              </a:rPr>
              <a:t>Прототип</a:t>
            </a:r>
            <a:r>
              <a:rPr lang="uk-UA" sz="1200" b="0" i="0" u="none" strike="noStrike" kern="1200" baseline="0" smtClean="0">
                <a:solidFill>
                  <a:schemeClr val="tx1"/>
                </a:solidFill>
                <a:latin typeface="+mn-lt"/>
                <a:ea typeface="+mn-ea"/>
                <a:cs typeface="+mn-cs"/>
              </a:rPr>
              <a:t> не потребує наслідування, але потребує складної операції ініціалізації.</a:t>
            </a:r>
          </a:p>
          <a:p>
            <a:r>
              <a:rPr lang="uk-UA" sz="1200" b="1" i="0" u="none" strike="noStrike" kern="1200" baseline="0" smtClean="0">
                <a:solidFill>
                  <a:schemeClr val="tx1"/>
                </a:solidFill>
                <a:latin typeface="+mn-lt"/>
                <a:ea typeface="+mn-ea"/>
                <a:cs typeface="+mn-cs"/>
              </a:rPr>
              <a:t>Фабричний метод</a:t>
            </a:r>
            <a:r>
              <a:rPr lang="uk-UA" sz="1200" b="0" i="0" u="none" strike="noStrike" kern="1200" baseline="0" smtClean="0">
                <a:solidFill>
                  <a:schemeClr val="tx1"/>
                </a:solidFill>
                <a:latin typeface="+mn-lt"/>
                <a:ea typeface="+mn-ea"/>
                <a:cs typeface="+mn-cs"/>
              </a:rPr>
              <a:t> побудований на наслідуванні, але не потребує складної ініціалізації.</a:t>
            </a:r>
            <a:endParaRPr lang="en-US" sz="1200" b="1" i="0" u="none" strike="noStrike" kern="1200" baseline="0" smtClean="0">
              <a:solidFill>
                <a:schemeClr val="tx1"/>
              </a:solidFill>
              <a:latin typeface="+mn-lt"/>
              <a:ea typeface="+mn-ea"/>
              <a:cs typeface="+mn-cs"/>
            </a:endParaRPr>
          </a:p>
        </p:txBody>
      </p:sp>
      <p:sp>
        <p:nvSpPr>
          <p:cNvPr id="4" name="Номер слайда 3"/>
          <p:cNvSpPr>
            <a:spLocks noGrp="1"/>
          </p:cNvSpPr>
          <p:nvPr>
            <p:ph type="sldNum" sz="quarter" idx="10"/>
          </p:nvPr>
        </p:nvSpPr>
        <p:spPr/>
        <p:txBody>
          <a:bodyPr/>
          <a:lstStyle/>
          <a:p>
            <a:fld id="{3C13BA1D-EAE5-4AF1-B42B-5DC5A6D09AB1}" type="slidenum">
              <a:rPr lang="ru-RU" smtClean="0"/>
              <a:t>29</a:t>
            </a:fld>
            <a:endParaRPr lang="ru-RU"/>
          </a:p>
        </p:txBody>
      </p:sp>
    </p:spTree>
    <p:extLst>
      <p:ext uri="{BB962C8B-B14F-4D97-AF65-F5344CB8AC3E}">
        <p14:creationId xmlns:p14="http://schemas.microsoft.com/office/powerpoint/2010/main" val="201607787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en-US" sz="1200" b="1" i="0" u="none" strike="noStrike" kern="1200" baseline="0" smtClean="0">
              <a:solidFill>
                <a:schemeClr val="tx1"/>
              </a:solidFill>
              <a:latin typeface="+mn-lt"/>
              <a:ea typeface="+mn-ea"/>
              <a:cs typeface="+mn-cs"/>
            </a:endParaRPr>
          </a:p>
        </p:txBody>
      </p:sp>
      <p:sp>
        <p:nvSpPr>
          <p:cNvPr id="4" name="Номер слайда 3"/>
          <p:cNvSpPr>
            <a:spLocks noGrp="1"/>
          </p:cNvSpPr>
          <p:nvPr>
            <p:ph type="sldNum" sz="quarter" idx="10"/>
          </p:nvPr>
        </p:nvSpPr>
        <p:spPr/>
        <p:txBody>
          <a:bodyPr/>
          <a:lstStyle/>
          <a:p>
            <a:fld id="{3C13BA1D-EAE5-4AF1-B42B-5DC5A6D09AB1}" type="slidenum">
              <a:rPr lang="ru-RU" smtClean="0"/>
              <a:t>30</a:t>
            </a:fld>
            <a:endParaRPr lang="ru-RU"/>
          </a:p>
        </p:txBody>
      </p:sp>
    </p:spTree>
    <p:extLst>
      <p:ext uri="{BB962C8B-B14F-4D97-AF65-F5344CB8AC3E}">
        <p14:creationId xmlns:p14="http://schemas.microsoft.com/office/powerpoint/2010/main" val="20160778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b="0" i="1">
              <a:latin typeface="Courier New" panose="02070309020205020404" pitchFamily="49" charset="0"/>
              <a:cs typeface="Courier New" panose="02070309020205020404" pitchFamily="49" charset="0"/>
            </a:endParaRPr>
          </a:p>
        </p:txBody>
      </p:sp>
      <p:sp>
        <p:nvSpPr>
          <p:cNvPr id="4" name="Номер слайда 3"/>
          <p:cNvSpPr>
            <a:spLocks noGrp="1"/>
          </p:cNvSpPr>
          <p:nvPr>
            <p:ph type="sldNum" sz="quarter" idx="10"/>
          </p:nvPr>
        </p:nvSpPr>
        <p:spPr/>
        <p:txBody>
          <a:bodyPr/>
          <a:lstStyle/>
          <a:p>
            <a:fld id="{3C13BA1D-EAE5-4AF1-B42B-5DC5A6D09AB1}" type="slidenum">
              <a:rPr lang="ru-RU" smtClean="0"/>
              <a:t>4</a:t>
            </a:fld>
            <a:endParaRPr lang="ru-RU"/>
          </a:p>
        </p:txBody>
      </p:sp>
    </p:spTree>
    <p:extLst>
      <p:ext uri="{BB962C8B-B14F-4D97-AF65-F5344CB8AC3E}">
        <p14:creationId xmlns:p14="http://schemas.microsoft.com/office/powerpoint/2010/main" val="189085279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en-US" sz="1200" b="1" i="0" u="none" strike="noStrike" kern="1200" baseline="0" smtClean="0">
              <a:solidFill>
                <a:schemeClr val="tx1"/>
              </a:solidFill>
              <a:latin typeface="+mn-lt"/>
              <a:ea typeface="+mn-ea"/>
              <a:cs typeface="+mn-cs"/>
            </a:endParaRPr>
          </a:p>
        </p:txBody>
      </p:sp>
      <p:sp>
        <p:nvSpPr>
          <p:cNvPr id="4" name="Номер слайда 3"/>
          <p:cNvSpPr>
            <a:spLocks noGrp="1"/>
          </p:cNvSpPr>
          <p:nvPr>
            <p:ph type="sldNum" sz="quarter" idx="10"/>
          </p:nvPr>
        </p:nvSpPr>
        <p:spPr/>
        <p:txBody>
          <a:bodyPr/>
          <a:lstStyle/>
          <a:p>
            <a:fld id="{3C13BA1D-EAE5-4AF1-B42B-5DC5A6D09AB1}" type="slidenum">
              <a:rPr lang="ru-RU" smtClean="0"/>
              <a:t>31</a:t>
            </a:fld>
            <a:endParaRPr lang="ru-RU"/>
          </a:p>
        </p:txBody>
      </p:sp>
    </p:spTree>
    <p:extLst>
      <p:ext uri="{BB962C8B-B14F-4D97-AF65-F5344CB8AC3E}">
        <p14:creationId xmlns:p14="http://schemas.microsoft.com/office/powerpoint/2010/main" val="20160778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b="0" i="1">
              <a:latin typeface="Courier New" panose="02070309020205020404" pitchFamily="49" charset="0"/>
              <a:cs typeface="Courier New" panose="02070309020205020404" pitchFamily="49" charset="0"/>
            </a:endParaRPr>
          </a:p>
        </p:txBody>
      </p:sp>
      <p:sp>
        <p:nvSpPr>
          <p:cNvPr id="4" name="Номер слайда 3"/>
          <p:cNvSpPr>
            <a:spLocks noGrp="1"/>
          </p:cNvSpPr>
          <p:nvPr>
            <p:ph type="sldNum" sz="quarter" idx="10"/>
          </p:nvPr>
        </p:nvSpPr>
        <p:spPr/>
        <p:txBody>
          <a:bodyPr/>
          <a:lstStyle/>
          <a:p>
            <a:fld id="{3C13BA1D-EAE5-4AF1-B42B-5DC5A6D09AB1}" type="slidenum">
              <a:rPr lang="ru-RU" smtClean="0"/>
              <a:t>5</a:t>
            </a:fld>
            <a:endParaRPr lang="ru-RU"/>
          </a:p>
        </p:txBody>
      </p:sp>
    </p:spTree>
    <p:extLst>
      <p:ext uri="{BB962C8B-B14F-4D97-AF65-F5344CB8AC3E}">
        <p14:creationId xmlns:p14="http://schemas.microsoft.com/office/powerpoint/2010/main" val="18908527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b="0" i="1">
              <a:latin typeface="Courier New" panose="02070309020205020404" pitchFamily="49" charset="0"/>
              <a:cs typeface="Courier New" panose="02070309020205020404" pitchFamily="49" charset="0"/>
            </a:endParaRPr>
          </a:p>
        </p:txBody>
      </p:sp>
      <p:sp>
        <p:nvSpPr>
          <p:cNvPr id="4" name="Номер слайда 3"/>
          <p:cNvSpPr>
            <a:spLocks noGrp="1"/>
          </p:cNvSpPr>
          <p:nvPr>
            <p:ph type="sldNum" sz="quarter" idx="10"/>
          </p:nvPr>
        </p:nvSpPr>
        <p:spPr/>
        <p:txBody>
          <a:bodyPr/>
          <a:lstStyle/>
          <a:p>
            <a:fld id="{3C13BA1D-EAE5-4AF1-B42B-5DC5A6D09AB1}" type="slidenum">
              <a:rPr lang="ru-RU" smtClean="0"/>
              <a:t>6</a:t>
            </a:fld>
            <a:endParaRPr lang="ru-RU"/>
          </a:p>
        </p:txBody>
      </p:sp>
    </p:spTree>
    <p:extLst>
      <p:ext uri="{BB962C8B-B14F-4D97-AF65-F5344CB8AC3E}">
        <p14:creationId xmlns:p14="http://schemas.microsoft.com/office/powerpoint/2010/main" val="18908527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uk-UA" smtClean="0"/>
              <a:t>Проходить півроку.</a:t>
            </a:r>
            <a:r>
              <a:rPr lang="uk-UA" baseline="0" smtClean="0"/>
              <a:t> Замовник знову приходить до вас, щасливий. Каже, що знайшов спонсорів, і тепер вони хочуть перевозити вантажі ще на </a:t>
            </a:r>
            <a:r>
              <a:rPr lang="uk-UA" i="1" baseline="0" smtClean="0"/>
              <a:t>Кораблях</a:t>
            </a:r>
            <a:r>
              <a:rPr lang="uk-UA" baseline="0" smtClean="0"/>
              <a:t>.</a:t>
            </a:r>
            <a:endParaRPr lang="en-US" baseline="0" smtClean="0"/>
          </a:p>
          <a:p>
            <a:endParaRPr lang="en-US" baseline="0" smtClean="0"/>
          </a:p>
          <a:p>
            <a:r>
              <a:rPr lang="uk-UA" baseline="0" smtClean="0"/>
              <a:t>Чудова новина! Але як же код? Оскільки він прив’язаний до класу </a:t>
            </a:r>
            <a:r>
              <a:rPr lang="uk-UA" i="1" baseline="0" smtClean="0"/>
              <a:t>Вантажна машина</a:t>
            </a:r>
            <a:r>
              <a:rPr lang="uk-UA" i="0" baseline="0" smtClean="0"/>
              <a:t>, то доведеться переглянути і змінити весь код. А що як ще через півроку замовник вирішить доправляти вантаж ще на літаках? З такою архітектурою як зараз, код переповниться умовними операторами, які обиратимуть певну дію залежно від виду транспорту.</a:t>
            </a:r>
          </a:p>
          <a:p>
            <a:endParaRPr lang="uk-UA" i="0" baseline="0" smtClean="0"/>
          </a:p>
          <a:p>
            <a:r>
              <a:rPr lang="uk-UA" i="0" baseline="0" smtClean="0"/>
              <a:t>Отже, ви вирішуєте, що краще одразу змінити архітектуру на більш вдалу, наприклад</a:t>
            </a:r>
            <a:r>
              <a:rPr lang="en-US" i="0" baseline="0" smtClean="0"/>
              <a:t> </a:t>
            </a:r>
            <a:r>
              <a:rPr lang="uk-UA" i="0" baseline="0" smtClean="0"/>
              <a:t>використати </a:t>
            </a:r>
            <a:r>
              <a:rPr lang="uk-UA" i="1" baseline="0" smtClean="0"/>
              <a:t>Фабричний метод</a:t>
            </a:r>
            <a:r>
              <a:rPr lang="en-US" i="1" baseline="0" smtClean="0"/>
              <a:t>.</a:t>
            </a:r>
            <a:endParaRPr lang="ru-RU"/>
          </a:p>
        </p:txBody>
      </p:sp>
      <p:sp>
        <p:nvSpPr>
          <p:cNvPr id="4" name="Номер слайда 3"/>
          <p:cNvSpPr>
            <a:spLocks noGrp="1"/>
          </p:cNvSpPr>
          <p:nvPr>
            <p:ph type="sldNum" sz="quarter" idx="10"/>
          </p:nvPr>
        </p:nvSpPr>
        <p:spPr/>
        <p:txBody>
          <a:bodyPr/>
          <a:lstStyle/>
          <a:p>
            <a:fld id="{3C13BA1D-EAE5-4AF1-B42B-5DC5A6D09AB1}" type="slidenum">
              <a:rPr lang="ru-RU" smtClean="0"/>
              <a:t>7</a:t>
            </a:fld>
            <a:endParaRPr lang="ru-RU"/>
          </a:p>
        </p:txBody>
      </p:sp>
    </p:spTree>
    <p:extLst>
      <p:ext uri="{BB962C8B-B14F-4D97-AF65-F5344CB8AC3E}">
        <p14:creationId xmlns:p14="http://schemas.microsoft.com/office/powerpoint/2010/main" val="27686053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uk-UA" smtClean="0"/>
              <a:t>Паттерн</a:t>
            </a:r>
            <a:r>
              <a:rPr lang="uk-UA" baseline="0" smtClean="0"/>
              <a:t> </a:t>
            </a:r>
            <a:r>
              <a:rPr lang="uk-UA" i="1" baseline="0" smtClean="0"/>
              <a:t>Фабричний метод</a:t>
            </a:r>
            <a:r>
              <a:rPr lang="uk-UA" i="0" baseline="0" smtClean="0"/>
              <a:t> пропонує створювати об’єкти не напряму, використовуючи </a:t>
            </a:r>
            <a:r>
              <a:rPr lang="uk-UA" i="1" baseline="0" smtClean="0"/>
              <a:t>конструктор</a:t>
            </a:r>
            <a:r>
              <a:rPr lang="uk-UA" i="0" baseline="0" smtClean="0"/>
              <a:t>, а через виклик особливого </a:t>
            </a:r>
            <a:r>
              <a:rPr lang="uk-UA" i="1" baseline="0" smtClean="0"/>
              <a:t>фабричного методу</a:t>
            </a:r>
            <a:r>
              <a:rPr lang="uk-UA" i="0" baseline="0" smtClean="0"/>
              <a:t>.</a:t>
            </a:r>
          </a:p>
          <a:p>
            <a:r>
              <a:rPr lang="uk-UA" i="0" baseline="0" smtClean="0"/>
              <a:t>Об’єкти звісно все одно створюватимуться за допомогою </a:t>
            </a:r>
            <a:r>
              <a:rPr lang="uk-UA" i="1" baseline="0" smtClean="0"/>
              <a:t>конструктора</a:t>
            </a:r>
            <a:r>
              <a:rPr lang="uk-UA" i="0" baseline="0" smtClean="0"/>
              <a:t>, але це буде робити вже </a:t>
            </a:r>
            <a:r>
              <a:rPr lang="uk-UA" i="1" baseline="0" smtClean="0"/>
              <a:t>фабричний метод</a:t>
            </a:r>
            <a:r>
              <a:rPr lang="uk-UA" i="0" baseline="0" smtClean="0"/>
              <a:t>. Давайте подивимось на діаграму.</a:t>
            </a:r>
            <a:endParaRPr lang="ru-RU"/>
          </a:p>
        </p:txBody>
      </p:sp>
      <p:sp>
        <p:nvSpPr>
          <p:cNvPr id="4" name="Номер слайда 3"/>
          <p:cNvSpPr>
            <a:spLocks noGrp="1"/>
          </p:cNvSpPr>
          <p:nvPr>
            <p:ph type="sldNum" sz="quarter" idx="10"/>
          </p:nvPr>
        </p:nvSpPr>
        <p:spPr/>
        <p:txBody>
          <a:bodyPr/>
          <a:lstStyle/>
          <a:p>
            <a:fld id="{3C13BA1D-EAE5-4AF1-B42B-5DC5A6D09AB1}" type="slidenum">
              <a:rPr lang="ru-RU" smtClean="0"/>
              <a:t>8</a:t>
            </a:fld>
            <a:endParaRPr lang="ru-RU"/>
          </a:p>
        </p:txBody>
      </p:sp>
    </p:spTree>
    <p:extLst>
      <p:ext uri="{BB962C8B-B14F-4D97-AF65-F5344CB8AC3E}">
        <p14:creationId xmlns:p14="http://schemas.microsoft.com/office/powerpoint/2010/main" val="12018916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uk-UA" smtClean="0"/>
              <a:t>Отже, є інтерфейс (або абстрактний клас) застосування, від якого наслідуються</a:t>
            </a:r>
            <a:r>
              <a:rPr lang="uk-UA" baseline="0" smtClean="0"/>
              <a:t> різні види застосування.</a:t>
            </a:r>
          </a:p>
          <a:p>
            <a:r>
              <a:rPr lang="uk-UA" baseline="0" smtClean="0"/>
              <a:t>На перший погляд, це може здатися безглуздим – ми просто перемістили виклик методу з одного місця в інше. Але тепер можна буде перевизначити фабричний метод у підкласі, щоб змінити тип створюваного продукту.</a:t>
            </a:r>
            <a:endParaRPr lang="ru-RU"/>
          </a:p>
        </p:txBody>
      </p:sp>
      <p:sp>
        <p:nvSpPr>
          <p:cNvPr id="4" name="Номер слайда 3"/>
          <p:cNvSpPr>
            <a:spLocks noGrp="1"/>
          </p:cNvSpPr>
          <p:nvPr>
            <p:ph type="sldNum" sz="quarter" idx="10"/>
          </p:nvPr>
        </p:nvSpPr>
        <p:spPr/>
        <p:txBody>
          <a:bodyPr/>
          <a:lstStyle/>
          <a:p>
            <a:fld id="{3C13BA1D-EAE5-4AF1-B42B-5DC5A6D09AB1}" type="slidenum">
              <a:rPr lang="ru-RU" smtClean="0"/>
              <a:t>9</a:t>
            </a:fld>
            <a:endParaRPr lang="ru-RU"/>
          </a:p>
        </p:txBody>
      </p:sp>
    </p:spTree>
    <p:extLst>
      <p:ext uri="{BB962C8B-B14F-4D97-AF65-F5344CB8AC3E}">
        <p14:creationId xmlns:p14="http://schemas.microsoft.com/office/powerpoint/2010/main" val="20160778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uk-UA" smtClean="0"/>
              <a:t>Щоб ця система працювала,</a:t>
            </a:r>
            <a:r>
              <a:rPr lang="uk-UA" baseline="0" smtClean="0"/>
              <a:t> усі створювані продукти повинні мати спільний інтерфейс.</a:t>
            </a:r>
          </a:p>
          <a:p>
            <a:endParaRPr lang="uk-UA" baseline="0" smtClean="0"/>
          </a:p>
          <a:p>
            <a:r>
              <a:rPr lang="uk-UA" baseline="0" smtClean="0"/>
              <a:t>Класи </a:t>
            </a:r>
            <a:r>
              <a:rPr lang="uk-UA" i="1" baseline="0" smtClean="0"/>
              <a:t>Вантажна машина</a:t>
            </a:r>
            <a:r>
              <a:rPr lang="uk-UA" i="0" baseline="0" smtClean="0"/>
              <a:t> і </a:t>
            </a:r>
            <a:r>
              <a:rPr lang="uk-UA" i="1" baseline="0" smtClean="0"/>
              <a:t>Судно</a:t>
            </a:r>
            <a:r>
              <a:rPr lang="uk-UA" i="0" baseline="0" smtClean="0"/>
              <a:t> реалізують інтерфейс </a:t>
            </a:r>
            <a:r>
              <a:rPr lang="uk-UA" i="1" baseline="0" smtClean="0"/>
              <a:t>Транспорт  </a:t>
            </a:r>
            <a:r>
              <a:rPr lang="uk-UA" i="0" baseline="0" smtClean="0"/>
              <a:t>з методом </a:t>
            </a:r>
            <a:r>
              <a:rPr lang="uk-UA" i="1" baseline="0" smtClean="0"/>
              <a:t>доставити</a:t>
            </a:r>
            <a:r>
              <a:rPr lang="uk-UA" i="0" baseline="0" smtClean="0"/>
              <a:t>. Кожен з них реалізує його по-своєму: </a:t>
            </a:r>
            <a:r>
              <a:rPr lang="uk-UA" i="1" baseline="0" smtClean="0"/>
              <a:t>Вантажна машина </a:t>
            </a:r>
            <a:r>
              <a:rPr lang="uk-UA" i="0" baseline="0" smtClean="0"/>
              <a:t>везе вантаж по дорозі, а </a:t>
            </a:r>
            <a:r>
              <a:rPr lang="uk-UA" i="1" baseline="0" smtClean="0"/>
              <a:t>Судно</a:t>
            </a:r>
            <a:r>
              <a:rPr lang="uk-UA" i="0" baseline="0" smtClean="0"/>
              <a:t> – по морю.</a:t>
            </a:r>
          </a:p>
          <a:p>
            <a:endParaRPr lang="uk-UA" i="0" baseline="0" smtClean="0"/>
          </a:p>
          <a:p>
            <a:r>
              <a:rPr lang="uk-UA" i="1" baseline="0" smtClean="0"/>
              <a:t>Фабричний метод</a:t>
            </a:r>
            <a:r>
              <a:rPr lang="uk-UA" i="0" baseline="0" smtClean="0"/>
              <a:t> в класі </a:t>
            </a:r>
            <a:r>
              <a:rPr lang="uk-UA" i="1" baseline="0" smtClean="0"/>
              <a:t>Дорожньої логістики</a:t>
            </a:r>
            <a:r>
              <a:rPr lang="uk-UA" i="0" baseline="0" smtClean="0"/>
              <a:t> повертатиме </a:t>
            </a:r>
            <a:r>
              <a:rPr lang="uk-UA" i="1" baseline="0" smtClean="0"/>
              <a:t>Вантажну машину</a:t>
            </a:r>
            <a:r>
              <a:rPr lang="uk-UA" i="0" baseline="0" smtClean="0"/>
              <a:t>, а клас </a:t>
            </a:r>
            <a:r>
              <a:rPr lang="uk-UA" i="1" baseline="0" smtClean="0"/>
              <a:t>Морської логістики </a:t>
            </a:r>
            <a:r>
              <a:rPr lang="uk-UA" i="0" baseline="0" smtClean="0"/>
              <a:t> - </a:t>
            </a:r>
            <a:r>
              <a:rPr lang="uk-UA" i="1" baseline="0" smtClean="0"/>
              <a:t>Судно</a:t>
            </a:r>
            <a:r>
              <a:rPr lang="uk-UA" i="0" baseline="0" smtClean="0"/>
              <a:t>.</a:t>
            </a:r>
          </a:p>
          <a:p>
            <a:r>
              <a:rPr lang="uk-UA" i="0" baseline="0" smtClean="0"/>
              <a:t>Для клієнта фабричного методу не буде різниці між цими об’єктами, він буде трактувати їх як абстрактний </a:t>
            </a:r>
            <a:r>
              <a:rPr lang="uk-UA" i="1" baseline="0" smtClean="0"/>
              <a:t>Транспорт</a:t>
            </a:r>
            <a:r>
              <a:rPr lang="uk-UA" i="0" baseline="0" smtClean="0"/>
              <a:t>.</a:t>
            </a:r>
          </a:p>
        </p:txBody>
      </p:sp>
      <p:sp>
        <p:nvSpPr>
          <p:cNvPr id="4" name="Номер слайда 3"/>
          <p:cNvSpPr>
            <a:spLocks noGrp="1"/>
          </p:cNvSpPr>
          <p:nvPr>
            <p:ph type="sldNum" sz="quarter" idx="10"/>
          </p:nvPr>
        </p:nvSpPr>
        <p:spPr/>
        <p:txBody>
          <a:bodyPr/>
          <a:lstStyle/>
          <a:p>
            <a:fld id="{3C13BA1D-EAE5-4AF1-B42B-5DC5A6D09AB1}" type="slidenum">
              <a:rPr lang="ru-RU" smtClean="0"/>
              <a:t>10</a:t>
            </a:fld>
            <a:endParaRPr lang="ru-RU"/>
          </a:p>
        </p:txBody>
      </p:sp>
    </p:spTree>
    <p:extLst>
      <p:ext uri="{BB962C8B-B14F-4D97-AF65-F5344CB8AC3E}">
        <p14:creationId xmlns:p14="http://schemas.microsoft.com/office/powerpoint/2010/main" val="20160778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ru-RU" smtClean="0"/>
              <a:t>Образец заголовка</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en-US" dirty="0"/>
          </a:p>
        </p:txBody>
      </p:sp>
      <p:sp>
        <p:nvSpPr>
          <p:cNvPr id="4" name="Date Placeholder 3"/>
          <p:cNvSpPr>
            <a:spLocks noGrp="1"/>
          </p:cNvSpPr>
          <p:nvPr>
            <p:ph type="dt" sz="half" idx="10"/>
          </p:nvPr>
        </p:nvSpPr>
        <p:spPr/>
        <p:txBody>
          <a:bodyPr/>
          <a:lstStyle/>
          <a:p>
            <a:fld id="{B4C71EC6-210F-42DE-9C53-41977AD35B3D}" type="datetimeFigureOut">
              <a:rPr lang="ru-RU" smtClean="0"/>
              <a:t>18.02.2019</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B19B0651-EE4F-4900-A07F-96A6BFA9D0F0}" type="slidenum">
              <a:rPr lang="ru-RU" smtClean="0"/>
              <a:t>‹#›</a:t>
            </a:fld>
            <a:endParaRPr lang="ru-RU"/>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a:p>
        </p:txBody>
      </p:sp>
      <p:sp>
        <p:nvSpPr>
          <p:cNvPr id="3" name="Vertical Text Placeholder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Date Placeholder 3"/>
          <p:cNvSpPr>
            <a:spLocks noGrp="1"/>
          </p:cNvSpPr>
          <p:nvPr>
            <p:ph type="dt" sz="half" idx="10"/>
          </p:nvPr>
        </p:nvSpPr>
        <p:spPr/>
        <p:txBody>
          <a:bodyPr/>
          <a:lstStyle/>
          <a:p>
            <a:fld id="{B4C71EC6-210F-42DE-9C53-41977AD35B3D}" type="datetimeFigureOut">
              <a:rPr lang="ru-RU" smtClean="0"/>
              <a:t>18.02.2019</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B4C71EC6-210F-42DE-9C53-41977AD35B3D}" type="datetimeFigureOut">
              <a:rPr lang="ru-RU" smtClean="0"/>
              <a:t>18.02.2019</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a:p>
        </p:txBody>
      </p:sp>
      <p:sp>
        <p:nvSpPr>
          <p:cNvPr id="3" name="Content Placeholder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Date Placeholder 3"/>
          <p:cNvSpPr>
            <a:spLocks noGrp="1"/>
          </p:cNvSpPr>
          <p:nvPr>
            <p:ph type="dt" sz="half" idx="10"/>
          </p:nvPr>
        </p:nvSpPr>
        <p:spPr/>
        <p:txBody>
          <a:bodyPr/>
          <a:lstStyle/>
          <a:p>
            <a:fld id="{B4C71EC6-210F-42DE-9C53-41977AD35B3D}" type="datetimeFigureOut">
              <a:rPr lang="ru-RU" smtClean="0"/>
              <a:t>18.02.2019</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ru-RU" smtClean="0"/>
              <a:t>Образец заголовка</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B4C71EC6-210F-42DE-9C53-41977AD35B3D}" type="datetimeFigureOut">
              <a:rPr lang="ru-RU" smtClean="0"/>
              <a:t>18.02.2019</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B19B0651-EE4F-4900-A07F-96A6BFA9D0F0}" type="slidenum">
              <a:rPr lang="ru-RU" smtClean="0"/>
              <a:t>‹#›</a:t>
            </a:fld>
            <a:endParaRPr lang="ru-RU"/>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B4C71EC6-210F-42DE-9C53-41977AD35B3D}" type="datetimeFigureOut">
              <a:rPr lang="ru-RU" smtClean="0"/>
              <a:t>18.02.2019</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ru-RU" smtClean="0"/>
              <a:t>Образец заголовка</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B4C71EC6-210F-42DE-9C53-41977AD35B3D}" type="datetimeFigureOut">
              <a:rPr lang="ru-RU" smtClean="0"/>
              <a:t>18.02.2019</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B19B0651-EE4F-4900-A07F-96A6BFA9D0F0}" type="slidenum">
              <a:rPr lang="ru-RU" smtClean="0"/>
              <a:t>‹#›</a:t>
            </a:fld>
            <a:endParaRPr lang="ru-RU"/>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a:p>
        </p:txBody>
      </p:sp>
      <p:sp>
        <p:nvSpPr>
          <p:cNvPr id="3" name="Date Placeholder 2"/>
          <p:cNvSpPr>
            <a:spLocks noGrp="1"/>
          </p:cNvSpPr>
          <p:nvPr>
            <p:ph type="dt" sz="half" idx="10"/>
          </p:nvPr>
        </p:nvSpPr>
        <p:spPr/>
        <p:txBody>
          <a:bodyPr/>
          <a:lstStyle/>
          <a:p>
            <a:fld id="{B4C71EC6-210F-42DE-9C53-41977AD35B3D}" type="datetimeFigureOut">
              <a:rPr lang="ru-RU" smtClean="0"/>
              <a:t>18.02.2019</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C71EC6-210F-42DE-9C53-41977AD35B3D}" type="datetimeFigureOut">
              <a:rPr lang="ru-RU" smtClean="0"/>
              <a:t>18.02.2019</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ru-RU" smtClean="0"/>
              <a:t>Образец заголовка</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B4C71EC6-210F-42DE-9C53-41977AD35B3D}" type="datetimeFigureOut">
              <a:rPr lang="ru-RU" smtClean="0"/>
              <a:t>18.02.2019</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B19B0651-EE4F-4900-A07F-96A6BFA9D0F0}" type="slidenum">
              <a:rPr lang="ru-RU" smtClean="0"/>
              <a:t>‹#›</a:t>
            </a:fld>
            <a:endParaRPr lang="ru-RU"/>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ru-RU" smtClean="0"/>
              <a:t>Образец заголовка</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smtClean="0"/>
              <a:t>Вставка рисунка</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B4C71EC6-210F-42DE-9C53-41977AD35B3D}" type="datetimeFigureOut">
              <a:rPr lang="ru-RU" smtClean="0"/>
              <a:t>18.02.2019</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ru-RU" smtClean="0"/>
              <a:t>Образец заголовка</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B4C71EC6-210F-42DE-9C53-41977AD35B3D}" type="datetimeFigureOut">
              <a:rPr lang="ru-RU" smtClean="0"/>
              <a:t>18.02.2019</a:t>
            </a:fld>
            <a:endParaRPr lang="ru-RU"/>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ru-RU"/>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B19B0651-EE4F-4900-A07F-96A6BFA9D0F0}" type="slidenum">
              <a:rPr lang="ru-RU" smtClean="0"/>
              <a:t>‹#›</a:t>
            </a:fld>
            <a:endParaRPr lang="ru-RU"/>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11560" y="1501775"/>
            <a:ext cx="3456384" cy="1927225"/>
          </a:xfrm>
        </p:spPr>
        <p:txBody>
          <a:bodyPr/>
          <a:lstStyle/>
          <a:p>
            <a:r>
              <a:rPr lang="en-US" smtClean="0"/>
              <a:t>Factory </a:t>
            </a:r>
            <a:br>
              <a:rPr lang="en-US" smtClean="0"/>
            </a:br>
            <a:r>
              <a:rPr lang="en-US" smtClean="0"/>
              <a:t>Method</a:t>
            </a:r>
            <a:endParaRPr lang="ru-RU"/>
          </a:p>
        </p:txBody>
      </p:sp>
      <p:sp>
        <p:nvSpPr>
          <p:cNvPr id="3" name="Подзаголовок 2"/>
          <p:cNvSpPr>
            <a:spLocks noGrp="1"/>
          </p:cNvSpPr>
          <p:nvPr>
            <p:ph type="subTitle" idx="1"/>
          </p:nvPr>
        </p:nvSpPr>
        <p:spPr>
          <a:xfrm>
            <a:off x="683568" y="3789040"/>
            <a:ext cx="6400800" cy="2520280"/>
          </a:xfrm>
        </p:spPr>
        <p:txBody>
          <a:bodyPr>
            <a:normAutofit/>
          </a:bodyPr>
          <a:lstStyle/>
          <a:p>
            <a:r>
              <a:rPr lang="en-US" smtClean="0"/>
              <a:t>Author: Polina Shlepakova</a:t>
            </a:r>
          </a:p>
          <a:p>
            <a:r>
              <a:rPr lang="en-US" sz="1800"/>
              <a:t>	</a:t>
            </a:r>
            <a:r>
              <a:rPr lang="en-US" sz="1800">
                <a:solidFill>
                  <a:schemeClr val="accent6"/>
                </a:solidFill>
              </a:rPr>
              <a:t>G</a:t>
            </a:r>
            <a:r>
              <a:rPr lang="en-US" sz="1800" smtClean="0">
                <a:solidFill>
                  <a:schemeClr val="accent6"/>
                </a:solidFill>
              </a:rPr>
              <a:t>ithub: @PolinaShlepakova</a:t>
            </a:r>
          </a:p>
          <a:p>
            <a:r>
              <a:rPr lang="en-US" smtClean="0"/>
              <a:t>Reviewer: Kyrylo Vasylenko</a:t>
            </a:r>
            <a:br>
              <a:rPr lang="en-US" smtClean="0"/>
            </a:br>
            <a:r>
              <a:rPr lang="en-US" smtClean="0"/>
              <a:t>	</a:t>
            </a:r>
            <a:r>
              <a:rPr lang="en-US" sz="1800" smtClean="0">
                <a:solidFill>
                  <a:schemeClr val="accent6"/>
                </a:solidFill>
              </a:rPr>
              <a:t>Github: @bellkross</a:t>
            </a:r>
          </a:p>
          <a:p>
            <a:r>
              <a:rPr lang="en-US" smtClean="0"/>
              <a:t>Teacher: Volodymyr Boublik</a:t>
            </a:r>
          </a:p>
          <a:p>
            <a:r>
              <a:rPr lang="en-US" sz="1800" smtClean="0">
                <a:solidFill>
                  <a:schemeClr val="accent6"/>
                </a:solidFill>
              </a:rPr>
              <a:t>	E-mail: vboublik@gmail.com</a:t>
            </a:r>
            <a:endParaRPr lang="ru-RU" sz="1800">
              <a:solidFill>
                <a:schemeClr val="accent6"/>
              </a:solidFill>
            </a:endParaRPr>
          </a:p>
        </p:txBody>
      </p:sp>
      <p:pic>
        <p:nvPicPr>
          <p:cNvPr id="4" name="Рисунок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67944" y="376640"/>
            <a:ext cx="4823125" cy="2980352"/>
          </a:xfrm>
          <a:prstGeom prst="rect">
            <a:avLst/>
          </a:prstGeom>
        </p:spPr>
      </p:pic>
      <p:sp>
        <p:nvSpPr>
          <p:cNvPr id="5" name="TextBox 4"/>
          <p:cNvSpPr txBox="1"/>
          <p:nvPr/>
        </p:nvSpPr>
        <p:spPr>
          <a:xfrm>
            <a:off x="1043608" y="6444044"/>
            <a:ext cx="8122801" cy="369332"/>
          </a:xfrm>
          <a:prstGeom prst="rect">
            <a:avLst/>
          </a:prstGeom>
          <a:noFill/>
        </p:spPr>
        <p:txBody>
          <a:bodyPr wrap="none" rtlCol="0">
            <a:spAutoFit/>
          </a:bodyPr>
          <a:lstStyle/>
          <a:p>
            <a:r>
              <a:rPr lang="en-US" smtClean="0">
                <a:solidFill>
                  <a:schemeClr val="accent6">
                    <a:lumMod val="75000"/>
                  </a:schemeClr>
                </a:solidFill>
              </a:rPr>
              <a:t>Image source: Design Patterns Explained Simply by Alexander Shvets, pg. 69</a:t>
            </a:r>
            <a:endParaRPr lang="en-US" u="sng">
              <a:solidFill>
                <a:schemeClr val="accent6">
                  <a:lumMod val="75000"/>
                </a:schemeClr>
              </a:solidFill>
            </a:endParaRPr>
          </a:p>
        </p:txBody>
      </p:sp>
    </p:spTree>
    <p:extLst>
      <p:ext uri="{BB962C8B-B14F-4D97-AF65-F5344CB8AC3E}">
        <p14:creationId xmlns:p14="http://schemas.microsoft.com/office/powerpoint/2010/main" val="345794536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533400"/>
            <a:ext cx="6779096" cy="990600"/>
          </a:xfrm>
        </p:spPr>
        <p:txBody>
          <a:bodyPr/>
          <a:lstStyle/>
          <a:p>
            <a:r>
              <a:rPr lang="en-US" smtClean="0"/>
              <a:t>Transport diagram</a:t>
            </a:r>
            <a:endParaRPr lang="ru-RU"/>
          </a:p>
        </p:txBody>
      </p:sp>
      <p:sp>
        <p:nvSpPr>
          <p:cNvPr id="4" name="TextBox 3"/>
          <p:cNvSpPr txBox="1"/>
          <p:nvPr/>
        </p:nvSpPr>
        <p:spPr>
          <a:xfrm>
            <a:off x="1652552" y="6165304"/>
            <a:ext cx="7455952" cy="369332"/>
          </a:xfrm>
          <a:prstGeom prst="rect">
            <a:avLst/>
          </a:prstGeom>
          <a:noFill/>
        </p:spPr>
        <p:txBody>
          <a:bodyPr wrap="none" rtlCol="0">
            <a:spAutoFit/>
          </a:bodyPr>
          <a:lstStyle/>
          <a:p>
            <a:r>
              <a:rPr lang="en-US">
                <a:solidFill>
                  <a:schemeClr val="accent6">
                    <a:lumMod val="75000"/>
                  </a:schemeClr>
                </a:solidFill>
              </a:rPr>
              <a:t>S</a:t>
            </a:r>
            <a:r>
              <a:rPr lang="en-US" smtClean="0">
                <a:solidFill>
                  <a:schemeClr val="accent6">
                    <a:lumMod val="75000"/>
                  </a:schemeClr>
                </a:solidFill>
              </a:rPr>
              <a:t>ource: Design Patterns Explained Simply by Alexander Shvets, pg. 72</a:t>
            </a:r>
            <a:endParaRPr lang="en-US" u="sng">
              <a:solidFill>
                <a:schemeClr val="accent6">
                  <a:lumMod val="75000"/>
                </a:schemeClr>
              </a:solidFill>
            </a:endParaRPr>
          </a:p>
        </p:txBody>
      </p:sp>
      <p:pic>
        <p:nvPicPr>
          <p:cNvPr id="6" name="Рисунок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40630" y="404665"/>
            <a:ext cx="1572745" cy="1152127"/>
          </a:xfrm>
          <a:prstGeom prst="rect">
            <a:avLst/>
          </a:prstGeom>
        </p:spPr>
      </p:pic>
      <p:sp>
        <p:nvSpPr>
          <p:cNvPr id="7" name="TextBox 6"/>
          <p:cNvSpPr txBox="1"/>
          <p:nvPr/>
        </p:nvSpPr>
        <p:spPr>
          <a:xfrm>
            <a:off x="2380" y="6516052"/>
            <a:ext cx="2265364" cy="369332"/>
          </a:xfrm>
          <a:prstGeom prst="rect">
            <a:avLst/>
          </a:prstGeom>
          <a:noFill/>
        </p:spPr>
        <p:txBody>
          <a:bodyPr wrap="none" rtlCol="0">
            <a:spAutoFit/>
          </a:bodyPr>
          <a:lstStyle/>
          <a:p>
            <a:r>
              <a:rPr lang="en-US" smtClean="0">
                <a:solidFill>
                  <a:schemeClr val="tx2">
                    <a:lumMod val="75000"/>
                  </a:schemeClr>
                </a:solidFill>
              </a:rPr>
              <a:t>@PolinaShlepakova</a:t>
            </a:r>
            <a:endParaRPr lang="ru-RU">
              <a:solidFill>
                <a:schemeClr val="tx2">
                  <a:lumMod val="75000"/>
                </a:schemeClr>
              </a:solidFill>
            </a:endParaRPr>
          </a:p>
        </p:txBody>
      </p:sp>
      <p:sp>
        <p:nvSpPr>
          <p:cNvPr id="8" name="TextBox 7"/>
          <p:cNvSpPr txBox="1"/>
          <p:nvPr/>
        </p:nvSpPr>
        <p:spPr>
          <a:xfrm>
            <a:off x="4150803" y="6546830"/>
            <a:ext cx="925253" cy="338554"/>
          </a:xfrm>
          <a:prstGeom prst="rect">
            <a:avLst/>
          </a:prstGeom>
          <a:noFill/>
        </p:spPr>
        <p:txBody>
          <a:bodyPr wrap="none" rtlCol="0">
            <a:spAutoFit/>
          </a:bodyPr>
          <a:lstStyle/>
          <a:p>
            <a:r>
              <a:rPr lang="en-US" sz="1600" smtClean="0">
                <a:solidFill>
                  <a:schemeClr val="accent4">
                    <a:lumMod val="75000"/>
                  </a:schemeClr>
                </a:solidFill>
              </a:rPr>
              <a:t>02.2019</a:t>
            </a:r>
            <a:endParaRPr lang="ru-RU" sz="1600">
              <a:solidFill>
                <a:schemeClr val="accent4">
                  <a:lumMod val="75000"/>
                </a:schemeClr>
              </a:solidFill>
            </a:endParaRPr>
          </a:p>
        </p:txBody>
      </p:sp>
      <p:sp>
        <p:nvSpPr>
          <p:cNvPr id="9" name="TextBox 8"/>
          <p:cNvSpPr txBox="1"/>
          <p:nvPr/>
        </p:nvSpPr>
        <p:spPr>
          <a:xfrm>
            <a:off x="8388424" y="6488668"/>
            <a:ext cx="761747" cy="369332"/>
          </a:xfrm>
          <a:prstGeom prst="rect">
            <a:avLst/>
          </a:prstGeom>
          <a:noFill/>
        </p:spPr>
        <p:txBody>
          <a:bodyPr wrap="none" rtlCol="0">
            <a:spAutoFit/>
          </a:bodyPr>
          <a:lstStyle/>
          <a:p>
            <a:r>
              <a:rPr lang="en-US" smtClean="0">
                <a:solidFill>
                  <a:srgbClr val="002060"/>
                </a:solidFill>
              </a:rPr>
              <a:t>10/31</a:t>
            </a:r>
            <a:endParaRPr lang="en-US" smtClean="0">
              <a:solidFill>
                <a:srgbClr val="002060"/>
              </a:solidFill>
            </a:endParaRPr>
          </a:p>
        </p:txBody>
      </p:sp>
      <p:pic>
        <p:nvPicPr>
          <p:cNvPr id="14" name="Объект 13"/>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35496" y="1554943"/>
            <a:ext cx="8958052" cy="4394337"/>
          </a:xfrm>
        </p:spPr>
      </p:pic>
    </p:spTree>
    <p:extLst>
      <p:ext uri="{BB962C8B-B14F-4D97-AF65-F5344CB8AC3E}">
        <p14:creationId xmlns:p14="http://schemas.microsoft.com/office/powerpoint/2010/main" val="63427234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533400"/>
            <a:ext cx="6779096" cy="990600"/>
          </a:xfrm>
        </p:spPr>
        <p:txBody>
          <a:bodyPr/>
          <a:lstStyle/>
          <a:p>
            <a:r>
              <a:rPr lang="en-US" smtClean="0"/>
              <a:t>Road and Sea logistics</a:t>
            </a:r>
            <a:endParaRPr lang="ru-RU"/>
          </a:p>
        </p:txBody>
      </p:sp>
      <p:sp>
        <p:nvSpPr>
          <p:cNvPr id="4" name="TextBox 3"/>
          <p:cNvSpPr txBox="1"/>
          <p:nvPr/>
        </p:nvSpPr>
        <p:spPr>
          <a:xfrm>
            <a:off x="1652552" y="6165304"/>
            <a:ext cx="7455952" cy="369332"/>
          </a:xfrm>
          <a:prstGeom prst="rect">
            <a:avLst/>
          </a:prstGeom>
          <a:noFill/>
        </p:spPr>
        <p:txBody>
          <a:bodyPr wrap="none" rtlCol="0">
            <a:spAutoFit/>
          </a:bodyPr>
          <a:lstStyle/>
          <a:p>
            <a:r>
              <a:rPr lang="en-US">
                <a:solidFill>
                  <a:schemeClr val="accent6">
                    <a:lumMod val="75000"/>
                  </a:schemeClr>
                </a:solidFill>
              </a:rPr>
              <a:t>S</a:t>
            </a:r>
            <a:r>
              <a:rPr lang="en-US" smtClean="0">
                <a:solidFill>
                  <a:schemeClr val="accent6">
                    <a:lumMod val="75000"/>
                  </a:schemeClr>
                </a:solidFill>
              </a:rPr>
              <a:t>ource: Design Patterns Explained Simply by Alexander Shvets, pg. 7</a:t>
            </a:r>
            <a:r>
              <a:rPr lang="uk-UA" smtClean="0">
                <a:solidFill>
                  <a:schemeClr val="accent6">
                    <a:lumMod val="75000"/>
                  </a:schemeClr>
                </a:solidFill>
              </a:rPr>
              <a:t>3</a:t>
            </a:r>
            <a:endParaRPr lang="en-US" u="sng">
              <a:solidFill>
                <a:schemeClr val="accent6">
                  <a:lumMod val="75000"/>
                </a:schemeClr>
              </a:solidFill>
            </a:endParaRPr>
          </a:p>
        </p:txBody>
      </p:sp>
      <p:pic>
        <p:nvPicPr>
          <p:cNvPr id="6" name="Рисунок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40630" y="404665"/>
            <a:ext cx="1572745" cy="1152127"/>
          </a:xfrm>
          <a:prstGeom prst="rect">
            <a:avLst/>
          </a:prstGeom>
        </p:spPr>
      </p:pic>
      <p:sp>
        <p:nvSpPr>
          <p:cNvPr id="7" name="TextBox 6"/>
          <p:cNvSpPr txBox="1"/>
          <p:nvPr/>
        </p:nvSpPr>
        <p:spPr>
          <a:xfrm>
            <a:off x="2380" y="6516052"/>
            <a:ext cx="2265364" cy="369332"/>
          </a:xfrm>
          <a:prstGeom prst="rect">
            <a:avLst/>
          </a:prstGeom>
          <a:noFill/>
        </p:spPr>
        <p:txBody>
          <a:bodyPr wrap="none" rtlCol="0">
            <a:spAutoFit/>
          </a:bodyPr>
          <a:lstStyle/>
          <a:p>
            <a:r>
              <a:rPr lang="en-US" smtClean="0">
                <a:solidFill>
                  <a:schemeClr val="tx2">
                    <a:lumMod val="75000"/>
                  </a:schemeClr>
                </a:solidFill>
              </a:rPr>
              <a:t>@PolinaShlepakova</a:t>
            </a:r>
            <a:endParaRPr lang="ru-RU">
              <a:solidFill>
                <a:schemeClr val="tx2">
                  <a:lumMod val="75000"/>
                </a:schemeClr>
              </a:solidFill>
            </a:endParaRPr>
          </a:p>
        </p:txBody>
      </p:sp>
      <p:sp>
        <p:nvSpPr>
          <p:cNvPr id="8" name="TextBox 7"/>
          <p:cNvSpPr txBox="1"/>
          <p:nvPr/>
        </p:nvSpPr>
        <p:spPr>
          <a:xfrm>
            <a:off x="4150803" y="6546830"/>
            <a:ext cx="925253" cy="338554"/>
          </a:xfrm>
          <a:prstGeom prst="rect">
            <a:avLst/>
          </a:prstGeom>
          <a:noFill/>
        </p:spPr>
        <p:txBody>
          <a:bodyPr wrap="none" rtlCol="0">
            <a:spAutoFit/>
          </a:bodyPr>
          <a:lstStyle/>
          <a:p>
            <a:r>
              <a:rPr lang="en-US" sz="1600" smtClean="0">
                <a:solidFill>
                  <a:schemeClr val="accent4">
                    <a:lumMod val="75000"/>
                  </a:schemeClr>
                </a:solidFill>
              </a:rPr>
              <a:t>02.2019</a:t>
            </a:r>
            <a:endParaRPr lang="ru-RU" sz="1600">
              <a:solidFill>
                <a:schemeClr val="accent4">
                  <a:lumMod val="75000"/>
                </a:schemeClr>
              </a:solidFill>
            </a:endParaRPr>
          </a:p>
        </p:txBody>
      </p:sp>
      <p:pic>
        <p:nvPicPr>
          <p:cNvPr id="5" name="Объект 4"/>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395536" y="1556792"/>
            <a:ext cx="8507288" cy="4533080"/>
          </a:xfrm>
        </p:spPr>
      </p:pic>
      <p:sp>
        <p:nvSpPr>
          <p:cNvPr id="10" name="TextBox 9"/>
          <p:cNvSpPr txBox="1"/>
          <p:nvPr/>
        </p:nvSpPr>
        <p:spPr>
          <a:xfrm>
            <a:off x="8388424" y="6488668"/>
            <a:ext cx="744627" cy="369332"/>
          </a:xfrm>
          <a:prstGeom prst="rect">
            <a:avLst/>
          </a:prstGeom>
          <a:noFill/>
        </p:spPr>
        <p:txBody>
          <a:bodyPr wrap="none" rtlCol="0">
            <a:spAutoFit/>
          </a:bodyPr>
          <a:lstStyle/>
          <a:p>
            <a:r>
              <a:rPr lang="en-US" smtClean="0">
                <a:solidFill>
                  <a:srgbClr val="002060"/>
                </a:solidFill>
              </a:rPr>
              <a:t>11/31</a:t>
            </a:r>
            <a:endParaRPr lang="en-US" smtClean="0">
              <a:solidFill>
                <a:srgbClr val="002060"/>
              </a:solidFill>
            </a:endParaRPr>
          </a:p>
        </p:txBody>
      </p:sp>
    </p:spTree>
    <p:extLst>
      <p:ext uri="{BB962C8B-B14F-4D97-AF65-F5344CB8AC3E}">
        <p14:creationId xmlns:p14="http://schemas.microsoft.com/office/powerpoint/2010/main" val="207330126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533400"/>
            <a:ext cx="6779096" cy="990600"/>
          </a:xfrm>
        </p:spPr>
        <p:txBody>
          <a:bodyPr/>
          <a:lstStyle/>
          <a:p>
            <a:r>
              <a:rPr lang="en-US" smtClean="0"/>
              <a:t>Structure</a:t>
            </a:r>
            <a:endParaRPr lang="ru-RU"/>
          </a:p>
        </p:txBody>
      </p:sp>
      <p:sp>
        <p:nvSpPr>
          <p:cNvPr id="4" name="TextBox 3"/>
          <p:cNvSpPr txBox="1"/>
          <p:nvPr/>
        </p:nvSpPr>
        <p:spPr>
          <a:xfrm>
            <a:off x="1652552" y="6165304"/>
            <a:ext cx="7455952" cy="369332"/>
          </a:xfrm>
          <a:prstGeom prst="rect">
            <a:avLst/>
          </a:prstGeom>
          <a:noFill/>
        </p:spPr>
        <p:txBody>
          <a:bodyPr wrap="none" rtlCol="0">
            <a:spAutoFit/>
          </a:bodyPr>
          <a:lstStyle/>
          <a:p>
            <a:r>
              <a:rPr lang="en-US">
                <a:solidFill>
                  <a:schemeClr val="accent6">
                    <a:lumMod val="75000"/>
                  </a:schemeClr>
                </a:solidFill>
              </a:rPr>
              <a:t>S</a:t>
            </a:r>
            <a:r>
              <a:rPr lang="en-US" smtClean="0">
                <a:solidFill>
                  <a:schemeClr val="accent6">
                    <a:lumMod val="75000"/>
                  </a:schemeClr>
                </a:solidFill>
              </a:rPr>
              <a:t>ource: Design Patterns Explained Simply by Alexander Shvets, pg. 7</a:t>
            </a:r>
            <a:r>
              <a:rPr lang="uk-UA" smtClean="0">
                <a:solidFill>
                  <a:schemeClr val="accent6">
                    <a:lumMod val="75000"/>
                  </a:schemeClr>
                </a:solidFill>
              </a:rPr>
              <a:t>3</a:t>
            </a:r>
            <a:endParaRPr lang="en-US" u="sng">
              <a:solidFill>
                <a:schemeClr val="accent6">
                  <a:lumMod val="75000"/>
                </a:schemeClr>
              </a:solidFill>
            </a:endParaRPr>
          </a:p>
        </p:txBody>
      </p:sp>
      <p:sp>
        <p:nvSpPr>
          <p:cNvPr id="7" name="TextBox 6"/>
          <p:cNvSpPr txBox="1"/>
          <p:nvPr/>
        </p:nvSpPr>
        <p:spPr>
          <a:xfrm>
            <a:off x="2380" y="6516052"/>
            <a:ext cx="2265364" cy="369332"/>
          </a:xfrm>
          <a:prstGeom prst="rect">
            <a:avLst/>
          </a:prstGeom>
          <a:noFill/>
        </p:spPr>
        <p:txBody>
          <a:bodyPr wrap="none" rtlCol="0">
            <a:spAutoFit/>
          </a:bodyPr>
          <a:lstStyle/>
          <a:p>
            <a:r>
              <a:rPr lang="en-US" smtClean="0">
                <a:solidFill>
                  <a:schemeClr val="tx2">
                    <a:lumMod val="75000"/>
                  </a:schemeClr>
                </a:solidFill>
              </a:rPr>
              <a:t>@PolinaShlepakova</a:t>
            </a:r>
            <a:endParaRPr lang="ru-RU">
              <a:solidFill>
                <a:schemeClr val="tx2">
                  <a:lumMod val="75000"/>
                </a:schemeClr>
              </a:solidFill>
            </a:endParaRPr>
          </a:p>
        </p:txBody>
      </p:sp>
      <p:sp>
        <p:nvSpPr>
          <p:cNvPr id="8" name="TextBox 7"/>
          <p:cNvSpPr txBox="1"/>
          <p:nvPr/>
        </p:nvSpPr>
        <p:spPr>
          <a:xfrm>
            <a:off x="4150803" y="6546830"/>
            <a:ext cx="925253" cy="338554"/>
          </a:xfrm>
          <a:prstGeom prst="rect">
            <a:avLst/>
          </a:prstGeom>
          <a:noFill/>
        </p:spPr>
        <p:txBody>
          <a:bodyPr wrap="none" rtlCol="0">
            <a:spAutoFit/>
          </a:bodyPr>
          <a:lstStyle/>
          <a:p>
            <a:r>
              <a:rPr lang="en-US" sz="1600" smtClean="0">
                <a:solidFill>
                  <a:schemeClr val="accent4">
                    <a:lumMod val="75000"/>
                  </a:schemeClr>
                </a:solidFill>
              </a:rPr>
              <a:t>02.2019</a:t>
            </a:r>
            <a:endParaRPr lang="ru-RU" sz="1600">
              <a:solidFill>
                <a:schemeClr val="accent4">
                  <a:lumMod val="75000"/>
                </a:schemeClr>
              </a:solidFill>
            </a:endParaRPr>
          </a:p>
        </p:txBody>
      </p:sp>
      <p:pic>
        <p:nvPicPr>
          <p:cNvPr id="10" name="Объект 9"/>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23528" y="1390864"/>
            <a:ext cx="8568952" cy="4846448"/>
          </a:xfrm>
        </p:spPr>
      </p:pic>
      <p:pic>
        <p:nvPicPr>
          <p:cNvPr id="6" name="Рисунок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40630" y="404665"/>
            <a:ext cx="1572745" cy="1152127"/>
          </a:xfrm>
          <a:prstGeom prst="rect">
            <a:avLst/>
          </a:prstGeom>
        </p:spPr>
      </p:pic>
      <p:sp>
        <p:nvSpPr>
          <p:cNvPr id="11" name="TextBox 10"/>
          <p:cNvSpPr txBox="1"/>
          <p:nvPr/>
        </p:nvSpPr>
        <p:spPr>
          <a:xfrm>
            <a:off x="8388424" y="6488668"/>
            <a:ext cx="761747" cy="369332"/>
          </a:xfrm>
          <a:prstGeom prst="rect">
            <a:avLst/>
          </a:prstGeom>
          <a:noFill/>
        </p:spPr>
        <p:txBody>
          <a:bodyPr wrap="none" rtlCol="0">
            <a:spAutoFit/>
          </a:bodyPr>
          <a:lstStyle/>
          <a:p>
            <a:r>
              <a:rPr lang="en-US" smtClean="0">
                <a:solidFill>
                  <a:srgbClr val="002060"/>
                </a:solidFill>
              </a:rPr>
              <a:t>12/31</a:t>
            </a:r>
            <a:endParaRPr lang="en-US" smtClean="0">
              <a:solidFill>
                <a:srgbClr val="002060"/>
              </a:solidFill>
            </a:endParaRPr>
          </a:p>
        </p:txBody>
      </p:sp>
    </p:spTree>
    <p:extLst>
      <p:ext uri="{BB962C8B-B14F-4D97-AF65-F5344CB8AC3E}">
        <p14:creationId xmlns:p14="http://schemas.microsoft.com/office/powerpoint/2010/main" val="310705468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533400"/>
            <a:ext cx="6779096" cy="990600"/>
          </a:xfrm>
        </p:spPr>
        <p:txBody>
          <a:bodyPr/>
          <a:lstStyle/>
          <a:p>
            <a:r>
              <a:rPr lang="en-US" smtClean="0"/>
              <a:t>Code</a:t>
            </a:r>
            <a:endParaRPr lang="ru-RU"/>
          </a:p>
        </p:txBody>
      </p:sp>
      <p:sp>
        <p:nvSpPr>
          <p:cNvPr id="7" name="TextBox 6"/>
          <p:cNvSpPr txBox="1"/>
          <p:nvPr/>
        </p:nvSpPr>
        <p:spPr>
          <a:xfrm>
            <a:off x="2380" y="6516052"/>
            <a:ext cx="2265364" cy="369332"/>
          </a:xfrm>
          <a:prstGeom prst="rect">
            <a:avLst/>
          </a:prstGeom>
          <a:noFill/>
        </p:spPr>
        <p:txBody>
          <a:bodyPr wrap="none" rtlCol="0">
            <a:spAutoFit/>
          </a:bodyPr>
          <a:lstStyle/>
          <a:p>
            <a:r>
              <a:rPr lang="en-US" smtClean="0">
                <a:solidFill>
                  <a:schemeClr val="tx2">
                    <a:lumMod val="75000"/>
                  </a:schemeClr>
                </a:solidFill>
              </a:rPr>
              <a:t>@PolinaShlepakova</a:t>
            </a:r>
            <a:endParaRPr lang="ru-RU">
              <a:solidFill>
                <a:schemeClr val="tx2">
                  <a:lumMod val="75000"/>
                </a:schemeClr>
              </a:solidFill>
            </a:endParaRPr>
          </a:p>
        </p:txBody>
      </p:sp>
      <p:sp>
        <p:nvSpPr>
          <p:cNvPr id="8" name="TextBox 7"/>
          <p:cNvSpPr txBox="1"/>
          <p:nvPr/>
        </p:nvSpPr>
        <p:spPr>
          <a:xfrm>
            <a:off x="4150803" y="6546830"/>
            <a:ext cx="925253" cy="338554"/>
          </a:xfrm>
          <a:prstGeom prst="rect">
            <a:avLst/>
          </a:prstGeom>
          <a:noFill/>
        </p:spPr>
        <p:txBody>
          <a:bodyPr wrap="none" rtlCol="0">
            <a:spAutoFit/>
          </a:bodyPr>
          <a:lstStyle/>
          <a:p>
            <a:r>
              <a:rPr lang="en-US" sz="1600" smtClean="0">
                <a:solidFill>
                  <a:schemeClr val="accent4">
                    <a:lumMod val="75000"/>
                  </a:schemeClr>
                </a:solidFill>
              </a:rPr>
              <a:t>02.2019</a:t>
            </a:r>
            <a:endParaRPr lang="ru-RU" sz="1600">
              <a:solidFill>
                <a:schemeClr val="accent4">
                  <a:lumMod val="75000"/>
                </a:schemeClr>
              </a:solidFill>
            </a:endParaRPr>
          </a:p>
        </p:txBody>
      </p:sp>
      <p:pic>
        <p:nvPicPr>
          <p:cNvPr id="6" name="Рисунок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40630" y="404665"/>
            <a:ext cx="1572745" cy="1152127"/>
          </a:xfrm>
          <a:prstGeom prst="rect">
            <a:avLst/>
          </a:prstGeom>
        </p:spPr>
      </p:pic>
      <p:sp>
        <p:nvSpPr>
          <p:cNvPr id="3" name="Объект 2"/>
          <p:cNvSpPr>
            <a:spLocks noGrp="1"/>
          </p:cNvSpPr>
          <p:nvPr>
            <p:ph idx="1"/>
          </p:nvPr>
        </p:nvSpPr>
        <p:spPr/>
        <p:txBody>
          <a:bodyPr/>
          <a:lstStyle/>
          <a:p>
            <a:r>
              <a:rPr lang="en-US" sz="2800">
                <a:latin typeface="Courier New" panose="02070309020205020404" pitchFamily="49" charset="0"/>
                <a:cs typeface="Courier New" panose="02070309020205020404" pitchFamily="49" charset="0"/>
              </a:rPr>
              <a:t>git clone </a:t>
            </a:r>
            <a:r>
              <a:rPr lang="en-US" sz="2800" b="1">
                <a:solidFill>
                  <a:schemeClr val="accent6"/>
                </a:solidFill>
                <a:latin typeface="Courier New" panose="02070309020205020404" pitchFamily="49" charset="0"/>
                <a:cs typeface="Courier New" panose="02070309020205020404" pitchFamily="49" charset="0"/>
              </a:rPr>
              <a:t>https://github.com/polykross/FactoryMethod-Facade.git</a:t>
            </a:r>
          </a:p>
          <a:p>
            <a:r>
              <a:rPr lang="en-US" sz="2800">
                <a:latin typeface="Courier New" panose="02070309020205020404" pitchFamily="49" charset="0"/>
                <a:cs typeface="Courier New" panose="02070309020205020404" pitchFamily="49" charset="0"/>
              </a:rPr>
              <a:t>git checkout </a:t>
            </a:r>
            <a:r>
              <a:rPr lang="en-US" sz="2800" b="1" smtClean="0">
                <a:solidFill>
                  <a:schemeClr val="accent6"/>
                </a:solidFill>
                <a:latin typeface="Courier New" panose="02070309020205020404" pitchFamily="49" charset="0"/>
                <a:cs typeface="Courier New" panose="02070309020205020404" pitchFamily="49" charset="0"/>
              </a:rPr>
              <a:t>1651c77</a:t>
            </a:r>
            <a:endParaRPr lang="ru-RU"/>
          </a:p>
        </p:txBody>
      </p:sp>
      <p:sp>
        <p:nvSpPr>
          <p:cNvPr id="10" name="TextBox 9"/>
          <p:cNvSpPr txBox="1"/>
          <p:nvPr/>
        </p:nvSpPr>
        <p:spPr>
          <a:xfrm>
            <a:off x="8388424" y="6488668"/>
            <a:ext cx="761747" cy="369332"/>
          </a:xfrm>
          <a:prstGeom prst="rect">
            <a:avLst/>
          </a:prstGeom>
          <a:noFill/>
        </p:spPr>
        <p:txBody>
          <a:bodyPr wrap="none" rtlCol="0">
            <a:spAutoFit/>
          </a:bodyPr>
          <a:lstStyle/>
          <a:p>
            <a:r>
              <a:rPr lang="en-US" smtClean="0">
                <a:solidFill>
                  <a:srgbClr val="002060"/>
                </a:solidFill>
              </a:rPr>
              <a:t>13/31</a:t>
            </a:r>
            <a:endParaRPr lang="en-US" smtClean="0">
              <a:solidFill>
                <a:srgbClr val="002060"/>
              </a:solidFill>
            </a:endParaRPr>
          </a:p>
        </p:txBody>
      </p:sp>
    </p:spTree>
    <p:extLst>
      <p:ext uri="{BB962C8B-B14F-4D97-AF65-F5344CB8AC3E}">
        <p14:creationId xmlns:p14="http://schemas.microsoft.com/office/powerpoint/2010/main" val="79747562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533400"/>
            <a:ext cx="6779096" cy="990600"/>
          </a:xfrm>
        </p:spPr>
        <p:txBody>
          <a:bodyPr/>
          <a:lstStyle/>
          <a:p>
            <a:r>
              <a:rPr lang="en-US" smtClean="0"/>
              <a:t>Code comment</a:t>
            </a:r>
            <a:endParaRPr lang="ru-RU"/>
          </a:p>
        </p:txBody>
      </p:sp>
      <p:sp>
        <p:nvSpPr>
          <p:cNvPr id="7" name="TextBox 6"/>
          <p:cNvSpPr txBox="1"/>
          <p:nvPr/>
        </p:nvSpPr>
        <p:spPr>
          <a:xfrm>
            <a:off x="2380" y="6516052"/>
            <a:ext cx="2265364" cy="369332"/>
          </a:xfrm>
          <a:prstGeom prst="rect">
            <a:avLst/>
          </a:prstGeom>
          <a:noFill/>
        </p:spPr>
        <p:txBody>
          <a:bodyPr wrap="none" rtlCol="0">
            <a:spAutoFit/>
          </a:bodyPr>
          <a:lstStyle/>
          <a:p>
            <a:r>
              <a:rPr lang="en-US" smtClean="0">
                <a:solidFill>
                  <a:schemeClr val="tx2">
                    <a:lumMod val="75000"/>
                  </a:schemeClr>
                </a:solidFill>
              </a:rPr>
              <a:t>@PolinaShlepakova</a:t>
            </a:r>
            <a:endParaRPr lang="ru-RU">
              <a:solidFill>
                <a:schemeClr val="tx2">
                  <a:lumMod val="75000"/>
                </a:schemeClr>
              </a:solidFill>
            </a:endParaRPr>
          </a:p>
        </p:txBody>
      </p:sp>
      <p:sp>
        <p:nvSpPr>
          <p:cNvPr id="8" name="TextBox 7"/>
          <p:cNvSpPr txBox="1"/>
          <p:nvPr/>
        </p:nvSpPr>
        <p:spPr>
          <a:xfrm>
            <a:off x="4150803" y="6546830"/>
            <a:ext cx="925253" cy="338554"/>
          </a:xfrm>
          <a:prstGeom prst="rect">
            <a:avLst/>
          </a:prstGeom>
          <a:noFill/>
        </p:spPr>
        <p:txBody>
          <a:bodyPr wrap="none" rtlCol="0">
            <a:spAutoFit/>
          </a:bodyPr>
          <a:lstStyle/>
          <a:p>
            <a:r>
              <a:rPr lang="en-US" sz="1600" smtClean="0">
                <a:solidFill>
                  <a:schemeClr val="accent4">
                    <a:lumMod val="75000"/>
                  </a:schemeClr>
                </a:solidFill>
              </a:rPr>
              <a:t>02.2019</a:t>
            </a:r>
            <a:endParaRPr lang="ru-RU" sz="1600">
              <a:solidFill>
                <a:schemeClr val="accent4">
                  <a:lumMod val="75000"/>
                </a:schemeClr>
              </a:solidFill>
            </a:endParaRPr>
          </a:p>
        </p:txBody>
      </p:sp>
      <p:pic>
        <p:nvPicPr>
          <p:cNvPr id="6" name="Рисунок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40630" y="404665"/>
            <a:ext cx="1572745" cy="1152127"/>
          </a:xfrm>
          <a:prstGeom prst="rect">
            <a:avLst/>
          </a:prstGeom>
        </p:spPr>
      </p:pic>
      <p:sp>
        <p:nvSpPr>
          <p:cNvPr id="3" name="Объект 2"/>
          <p:cNvSpPr>
            <a:spLocks noGrp="1"/>
          </p:cNvSpPr>
          <p:nvPr>
            <p:ph idx="1"/>
          </p:nvPr>
        </p:nvSpPr>
        <p:spPr/>
        <p:txBody>
          <a:bodyPr/>
          <a:lstStyle/>
          <a:p>
            <a:r>
              <a:rPr lang="en-US" b="1">
                <a:solidFill>
                  <a:schemeClr val="tx2"/>
                </a:solidFill>
                <a:latin typeface="Courier New" panose="02070309020205020404" pitchFamily="49" charset="0"/>
                <a:cs typeface="Courier New" panose="02070309020205020404" pitchFamily="49" charset="0"/>
              </a:rPr>
              <a:t>Use Factory Method </a:t>
            </a:r>
            <a:r>
              <a:rPr lang="en-US" b="1" smtClean="0">
                <a:solidFill>
                  <a:schemeClr val="tx2"/>
                </a:solidFill>
                <a:latin typeface="Courier New" panose="02070309020205020404" pitchFamily="49" charset="0"/>
                <a:cs typeface="Courier New" panose="02070309020205020404" pitchFamily="49" charset="0"/>
              </a:rPr>
              <a:t>pattern</a:t>
            </a:r>
            <a:endParaRPr lang="en-US" b="1">
              <a:solidFill>
                <a:schemeClr val="tx2"/>
              </a:solidFill>
              <a:latin typeface="Courier New" panose="02070309020205020404" pitchFamily="49" charset="0"/>
              <a:cs typeface="Courier New" panose="02070309020205020404" pitchFamily="49" charset="0"/>
            </a:endParaRPr>
          </a:p>
          <a:p>
            <a:r>
              <a:rPr lang="en-US" smtClean="0">
                <a:latin typeface="Courier New" panose="02070309020205020404" pitchFamily="49" charset="0"/>
                <a:cs typeface="Courier New" panose="02070309020205020404" pitchFamily="49" charset="0"/>
              </a:rPr>
              <a:t>- </a:t>
            </a:r>
            <a:r>
              <a:rPr lang="en-US">
                <a:latin typeface="Courier New" panose="02070309020205020404" pitchFamily="49" charset="0"/>
                <a:cs typeface="Courier New" panose="02070309020205020404" pitchFamily="49" charset="0"/>
              </a:rPr>
              <a:t>Create abstract class </a:t>
            </a:r>
            <a:r>
              <a:rPr lang="en-US" b="1">
                <a:solidFill>
                  <a:schemeClr val="accent6"/>
                </a:solidFill>
                <a:latin typeface="Courier New" panose="02070309020205020404" pitchFamily="49" charset="0"/>
                <a:cs typeface="Courier New" panose="02070309020205020404" pitchFamily="49" charset="0"/>
              </a:rPr>
              <a:t>Transport </a:t>
            </a:r>
            <a:endParaRPr lang="en-US" b="1" smtClean="0">
              <a:solidFill>
                <a:schemeClr val="accent6"/>
              </a:solidFill>
              <a:latin typeface="Courier New" panose="02070309020205020404" pitchFamily="49" charset="0"/>
              <a:cs typeface="Courier New" panose="02070309020205020404" pitchFamily="49" charset="0"/>
            </a:endParaRPr>
          </a:p>
          <a:p>
            <a:r>
              <a:rPr lang="en-US" smtClean="0">
                <a:latin typeface="Courier New" panose="02070309020205020404" pitchFamily="49" charset="0"/>
                <a:cs typeface="Courier New" panose="02070309020205020404" pitchFamily="49" charset="0"/>
              </a:rPr>
              <a:t>- </a:t>
            </a:r>
            <a:r>
              <a:rPr lang="en-US">
                <a:latin typeface="Courier New" panose="02070309020205020404" pitchFamily="49" charset="0"/>
                <a:cs typeface="Courier New" panose="02070309020205020404" pitchFamily="49" charset="0"/>
              </a:rPr>
              <a:t>Inherit </a:t>
            </a:r>
            <a:r>
              <a:rPr lang="en-US" b="1">
                <a:solidFill>
                  <a:schemeClr val="accent6"/>
                </a:solidFill>
                <a:latin typeface="Courier New" panose="02070309020205020404" pitchFamily="49" charset="0"/>
                <a:cs typeface="Courier New" panose="02070309020205020404" pitchFamily="49" charset="0"/>
              </a:rPr>
              <a:t>Truck</a:t>
            </a:r>
            <a:r>
              <a:rPr lang="en-US">
                <a:solidFill>
                  <a:schemeClr val="accent6"/>
                </a:solidFill>
                <a:latin typeface="Courier New" panose="02070309020205020404" pitchFamily="49" charset="0"/>
                <a:cs typeface="Courier New" panose="02070309020205020404" pitchFamily="49" charset="0"/>
              </a:rPr>
              <a:t> </a:t>
            </a:r>
            <a:r>
              <a:rPr lang="en-US">
                <a:latin typeface="Courier New" panose="02070309020205020404" pitchFamily="49" charset="0"/>
                <a:cs typeface="Courier New" panose="02070309020205020404" pitchFamily="49" charset="0"/>
              </a:rPr>
              <a:t>from </a:t>
            </a:r>
            <a:r>
              <a:rPr lang="en-US" b="1">
                <a:solidFill>
                  <a:schemeClr val="accent6"/>
                </a:solidFill>
                <a:latin typeface="Courier New" panose="02070309020205020404" pitchFamily="49" charset="0"/>
                <a:cs typeface="Courier New" panose="02070309020205020404" pitchFamily="49" charset="0"/>
              </a:rPr>
              <a:t>Transport </a:t>
            </a:r>
            <a:endParaRPr lang="en-US" b="1" smtClean="0">
              <a:solidFill>
                <a:schemeClr val="accent6"/>
              </a:solidFill>
              <a:latin typeface="Courier New" panose="02070309020205020404" pitchFamily="49" charset="0"/>
              <a:cs typeface="Courier New" panose="02070309020205020404" pitchFamily="49" charset="0"/>
            </a:endParaRPr>
          </a:p>
          <a:p>
            <a:r>
              <a:rPr lang="en-US" smtClean="0">
                <a:latin typeface="Courier New" panose="02070309020205020404" pitchFamily="49" charset="0"/>
                <a:cs typeface="Courier New" panose="02070309020205020404" pitchFamily="49" charset="0"/>
              </a:rPr>
              <a:t>- </a:t>
            </a:r>
            <a:r>
              <a:rPr lang="en-US">
                <a:latin typeface="Courier New" panose="02070309020205020404" pitchFamily="49" charset="0"/>
                <a:cs typeface="Courier New" panose="02070309020205020404" pitchFamily="49" charset="0"/>
              </a:rPr>
              <a:t>Rename </a:t>
            </a:r>
            <a:r>
              <a:rPr lang="en-US" b="1">
                <a:solidFill>
                  <a:schemeClr val="accent6"/>
                </a:solidFill>
                <a:latin typeface="Courier New" panose="02070309020205020404" pitchFamily="49" charset="0"/>
                <a:cs typeface="Courier New" panose="02070309020205020404" pitchFamily="49" charset="0"/>
              </a:rPr>
              <a:t>Logistics</a:t>
            </a:r>
            <a:r>
              <a:rPr lang="en-US">
                <a:solidFill>
                  <a:schemeClr val="accent6"/>
                </a:solidFill>
                <a:latin typeface="Courier New" panose="02070309020205020404" pitchFamily="49" charset="0"/>
                <a:cs typeface="Courier New" panose="02070309020205020404" pitchFamily="49" charset="0"/>
              </a:rPr>
              <a:t> </a:t>
            </a:r>
            <a:r>
              <a:rPr lang="en-US">
                <a:latin typeface="Courier New" panose="02070309020205020404" pitchFamily="49" charset="0"/>
                <a:cs typeface="Courier New" panose="02070309020205020404" pitchFamily="49" charset="0"/>
              </a:rPr>
              <a:t>to </a:t>
            </a:r>
            <a:r>
              <a:rPr lang="en-US" b="1">
                <a:solidFill>
                  <a:schemeClr val="accent6"/>
                </a:solidFill>
                <a:latin typeface="Courier New" panose="02070309020205020404" pitchFamily="49" charset="0"/>
                <a:cs typeface="Courier New" panose="02070309020205020404" pitchFamily="49" charset="0"/>
              </a:rPr>
              <a:t>RoadLogistics </a:t>
            </a:r>
            <a:endParaRPr lang="en-US" b="1" smtClean="0">
              <a:solidFill>
                <a:schemeClr val="accent6"/>
              </a:solidFill>
              <a:latin typeface="Courier New" panose="02070309020205020404" pitchFamily="49" charset="0"/>
              <a:cs typeface="Courier New" panose="02070309020205020404" pitchFamily="49" charset="0"/>
            </a:endParaRPr>
          </a:p>
          <a:p>
            <a:r>
              <a:rPr lang="en-US" smtClean="0">
                <a:latin typeface="Courier New" panose="02070309020205020404" pitchFamily="49" charset="0"/>
                <a:cs typeface="Courier New" panose="02070309020205020404" pitchFamily="49" charset="0"/>
              </a:rPr>
              <a:t>- </a:t>
            </a:r>
            <a:r>
              <a:rPr lang="en-US">
                <a:latin typeface="Courier New" panose="02070309020205020404" pitchFamily="49" charset="0"/>
                <a:cs typeface="Courier New" panose="02070309020205020404" pitchFamily="49" charset="0"/>
              </a:rPr>
              <a:t>Create abstract class </a:t>
            </a:r>
            <a:r>
              <a:rPr lang="en-US" b="1">
                <a:solidFill>
                  <a:schemeClr val="accent6"/>
                </a:solidFill>
                <a:latin typeface="Courier New" panose="02070309020205020404" pitchFamily="49" charset="0"/>
                <a:cs typeface="Courier New" panose="02070309020205020404" pitchFamily="49" charset="0"/>
              </a:rPr>
              <a:t>Logistics </a:t>
            </a:r>
            <a:endParaRPr lang="en-US" b="1" smtClean="0">
              <a:solidFill>
                <a:schemeClr val="accent6"/>
              </a:solidFill>
              <a:latin typeface="Courier New" panose="02070309020205020404" pitchFamily="49" charset="0"/>
              <a:cs typeface="Courier New" panose="02070309020205020404" pitchFamily="49" charset="0"/>
            </a:endParaRPr>
          </a:p>
          <a:p>
            <a:r>
              <a:rPr lang="en-US" smtClean="0">
                <a:latin typeface="Courier New" panose="02070309020205020404" pitchFamily="49" charset="0"/>
                <a:cs typeface="Courier New" panose="02070309020205020404" pitchFamily="49" charset="0"/>
              </a:rPr>
              <a:t>- </a:t>
            </a:r>
            <a:r>
              <a:rPr lang="en-US">
                <a:latin typeface="Courier New" panose="02070309020205020404" pitchFamily="49" charset="0"/>
                <a:cs typeface="Courier New" panose="02070309020205020404" pitchFamily="49" charset="0"/>
              </a:rPr>
              <a:t>Inherit </a:t>
            </a:r>
            <a:r>
              <a:rPr lang="en-US" b="1">
                <a:solidFill>
                  <a:schemeClr val="accent6"/>
                </a:solidFill>
                <a:latin typeface="Courier New" panose="02070309020205020404" pitchFamily="49" charset="0"/>
                <a:cs typeface="Courier New" panose="02070309020205020404" pitchFamily="49" charset="0"/>
              </a:rPr>
              <a:t>RoadLogistics</a:t>
            </a:r>
            <a:r>
              <a:rPr lang="en-US">
                <a:solidFill>
                  <a:schemeClr val="accent6"/>
                </a:solidFill>
                <a:latin typeface="Courier New" panose="02070309020205020404" pitchFamily="49" charset="0"/>
                <a:cs typeface="Courier New" panose="02070309020205020404" pitchFamily="49" charset="0"/>
              </a:rPr>
              <a:t> </a:t>
            </a:r>
            <a:r>
              <a:rPr lang="en-US">
                <a:latin typeface="Courier New" panose="02070309020205020404" pitchFamily="49" charset="0"/>
                <a:cs typeface="Courier New" panose="02070309020205020404" pitchFamily="49" charset="0"/>
              </a:rPr>
              <a:t>from </a:t>
            </a:r>
            <a:r>
              <a:rPr lang="en-US" b="1">
                <a:solidFill>
                  <a:schemeClr val="accent6"/>
                </a:solidFill>
                <a:latin typeface="Courier New" panose="02070309020205020404" pitchFamily="49" charset="0"/>
                <a:cs typeface="Courier New" panose="02070309020205020404" pitchFamily="49" charset="0"/>
              </a:rPr>
              <a:t>Logistics</a:t>
            </a:r>
          </a:p>
          <a:p>
            <a:endParaRPr lang="ru-RU">
              <a:latin typeface="Courier New" panose="02070309020205020404" pitchFamily="49" charset="0"/>
              <a:cs typeface="Courier New" panose="02070309020205020404" pitchFamily="49" charset="0"/>
            </a:endParaRPr>
          </a:p>
        </p:txBody>
      </p:sp>
      <p:sp>
        <p:nvSpPr>
          <p:cNvPr id="10" name="TextBox 9"/>
          <p:cNvSpPr txBox="1"/>
          <p:nvPr/>
        </p:nvSpPr>
        <p:spPr>
          <a:xfrm>
            <a:off x="8388424" y="6488668"/>
            <a:ext cx="761747" cy="369332"/>
          </a:xfrm>
          <a:prstGeom prst="rect">
            <a:avLst/>
          </a:prstGeom>
          <a:noFill/>
        </p:spPr>
        <p:txBody>
          <a:bodyPr wrap="none" rtlCol="0">
            <a:spAutoFit/>
          </a:bodyPr>
          <a:lstStyle/>
          <a:p>
            <a:r>
              <a:rPr lang="en-US" smtClean="0">
                <a:solidFill>
                  <a:srgbClr val="002060"/>
                </a:solidFill>
              </a:rPr>
              <a:t>14/31</a:t>
            </a:r>
            <a:endParaRPr lang="en-US" smtClean="0">
              <a:solidFill>
                <a:srgbClr val="002060"/>
              </a:solidFill>
            </a:endParaRPr>
          </a:p>
        </p:txBody>
      </p:sp>
    </p:spTree>
    <p:extLst>
      <p:ext uri="{BB962C8B-B14F-4D97-AF65-F5344CB8AC3E}">
        <p14:creationId xmlns:p14="http://schemas.microsoft.com/office/powerpoint/2010/main" val="150994826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533400"/>
            <a:ext cx="6779096" cy="990600"/>
          </a:xfrm>
        </p:spPr>
        <p:txBody>
          <a:bodyPr/>
          <a:lstStyle/>
          <a:p>
            <a:r>
              <a:rPr lang="en-US" smtClean="0"/>
              <a:t>Code test</a:t>
            </a:r>
            <a:endParaRPr lang="ru-RU"/>
          </a:p>
        </p:txBody>
      </p:sp>
      <p:sp>
        <p:nvSpPr>
          <p:cNvPr id="7" name="TextBox 6"/>
          <p:cNvSpPr txBox="1"/>
          <p:nvPr/>
        </p:nvSpPr>
        <p:spPr>
          <a:xfrm>
            <a:off x="2380" y="6516052"/>
            <a:ext cx="2265364" cy="369332"/>
          </a:xfrm>
          <a:prstGeom prst="rect">
            <a:avLst/>
          </a:prstGeom>
          <a:noFill/>
        </p:spPr>
        <p:txBody>
          <a:bodyPr wrap="none" rtlCol="0">
            <a:spAutoFit/>
          </a:bodyPr>
          <a:lstStyle/>
          <a:p>
            <a:r>
              <a:rPr lang="en-US" smtClean="0">
                <a:solidFill>
                  <a:schemeClr val="tx2">
                    <a:lumMod val="75000"/>
                  </a:schemeClr>
                </a:solidFill>
              </a:rPr>
              <a:t>@PolinaShlepakova</a:t>
            </a:r>
            <a:endParaRPr lang="ru-RU">
              <a:solidFill>
                <a:schemeClr val="tx2">
                  <a:lumMod val="75000"/>
                </a:schemeClr>
              </a:solidFill>
            </a:endParaRPr>
          </a:p>
        </p:txBody>
      </p:sp>
      <p:sp>
        <p:nvSpPr>
          <p:cNvPr id="8" name="TextBox 7"/>
          <p:cNvSpPr txBox="1"/>
          <p:nvPr/>
        </p:nvSpPr>
        <p:spPr>
          <a:xfrm>
            <a:off x="4150803" y="6546830"/>
            <a:ext cx="925253" cy="338554"/>
          </a:xfrm>
          <a:prstGeom prst="rect">
            <a:avLst/>
          </a:prstGeom>
          <a:noFill/>
        </p:spPr>
        <p:txBody>
          <a:bodyPr wrap="none" rtlCol="0">
            <a:spAutoFit/>
          </a:bodyPr>
          <a:lstStyle/>
          <a:p>
            <a:r>
              <a:rPr lang="en-US" sz="1600" smtClean="0">
                <a:solidFill>
                  <a:schemeClr val="accent4">
                    <a:lumMod val="75000"/>
                  </a:schemeClr>
                </a:solidFill>
              </a:rPr>
              <a:t>02.2019</a:t>
            </a:r>
            <a:endParaRPr lang="ru-RU" sz="1600">
              <a:solidFill>
                <a:schemeClr val="accent4">
                  <a:lumMod val="75000"/>
                </a:schemeClr>
              </a:solidFill>
            </a:endParaRPr>
          </a:p>
        </p:txBody>
      </p:sp>
      <p:pic>
        <p:nvPicPr>
          <p:cNvPr id="6" name="Рисунок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40630" y="404665"/>
            <a:ext cx="1572745" cy="1152127"/>
          </a:xfrm>
          <a:prstGeom prst="rect">
            <a:avLst/>
          </a:prstGeom>
        </p:spPr>
      </p:pic>
      <p:sp>
        <p:nvSpPr>
          <p:cNvPr id="3" name="Объект 2"/>
          <p:cNvSpPr>
            <a:spLocks noGrp="1"/>
          </p:cNvSpPr>
          <p:nvPr>
            <p:ph idx="1"/>
          </p:nvPr>
        </p:nvSpPr>
        <p:spPr/>
        <p:txBody>
          <a:bodyPr>
            <a:normAutofit/>
          </a:bodyPr>
          <a:lstStyle/>
          <a:p>
            <a:r>
              <a:rPr lang="en-US" sz="2800" b="1" smtClean="0">
                <a:solidFill>
                  <a:schemeClr val="tx2"/>
                </a:solidFill>
                <a:latin typeface="Courier New" panose="02070309020205020404" pitchFamily="49" charset="0"/>
                <a:cs typeface="Courier New" panose="02070309020205020404" pitchFamily="49" charset="0"/>
              </a:rPr>
              <a:t>Test output</a:t>
            </a:r>
            <a:r>
              <a:rPr lang="en-US" sz="2800" b="1">
                <a:solidFill>
                  <a:schemeClr val="tx2"/>
                </a:solidFill>
                <a:latin typeface="Courier New" panose="02070309020205020404" pitchFamily="49" charset="0"/>
                <a:cs typeface="Courier New" panose="02070309020205020404" pitchFamily="49" charset="0"/>
              </a:rPr>
              <a:t>: </a:t>
            </a:r>
            <a:endParaRPr lang="en-US" sz="2800" b="1" smtClean="0">
              <a:solidFill>
                <a:schemeClr val="tx2"/>
              </a:solidFill>
              <a:latin typeface="Courier New" panose="02070309020205020404" pitchFamily="49" charset="0"/>
              <a:cs typeface="Courier New" panose="02070309020205020404" pitchFamily="49" charset="0"/>
            </a:endParaRPr>
          </a:p>
          <a:p>
            <a:r>
              <a:rPr lang="en-US" sz="2800">
                <a:latin typeface="Courier New" panose="02070309020205020404" pitchFamily="49" charset="0"/>
                <a:cs typeface="Courier New" panose="02070309020205020404" pitchFamily="49" charset="0"/>
              </a:rPr>
              <a:t>Deliver water : 500 kg to Ukraine, Kyiv, st. Illinska, 2, 01010 by Truck #1 using the road </a:t>
            </a:r>
            <a:endParaRPr lang="en-US" sz="2800" smtClean="0">
              <a:latin typeface="Courier New" panose="02070309020205020404" pitchFamily="49" charset="0"/>
              <a:cs typeface="Courier New" panose="02070309020205020404" pitchFamily="49" charset="0"/>
            </a:endParaRPr>
          </a:p>
          <a:p>
            <a:r>
              <a:rPr lang="en-US" sz="2800" smtClean="0">
                <a:latin typeface="Courier New" panose="02070309020205020404" pitchFamily="49" charset="0"/>
                <a:cs typeface="Courier New" panose="02070309020205020404" pitchFamily="49" charset="0"/>
              </a:rPr>
              <a:t>Deliver </a:t>
            </a:r>
            <a:r>
              <a:rPr lang="en-US" sz="2800">
                <a:latin typeface="Courier New" panose="02070309020205020404" pitchFamily="49" charset="0"/>
                <a:cs typeface="Courier New" panose="02070309020205020404" pitchFamily="49" charset="0"/>
              </a:rPr>
              <a:t>juice : 1500 kg to Ukraine, Kyiv, st. Sagaidachnogo, 12, 12345 by Truck #2 using the road</a:t>
            </a:r>
            <a:r>
              <a:rPr lang="en-US" sz="2800"/>
              <a:t/>
            </a:r>
            <a:br>
              <a:rPr lang="en-US" sz="2800"/>
            </a:br>
            <a:endParaRPr lang="ru-RU"/>
          </a:p>
        </p:txBody>
      </p:sp>
      <p:sp>
        <p:nvSpPr>
          <p:cNvPr id="10" name="TextBox 9"/>
          <p:cNvSpPr txBox="1"/>
          <p:nvPr/>
        </p:nvSpPr>
        <p:spPr>
          <a:xfrm>
            <a:off x="8388424" y="6488668"/>
            <a:ext cx="761747" cy="369332"/>
          </a:xfrm>
          <a:prstGeom prst="rect">
            <a:avLst/>
          </a:prstGeom>
          <a:noFill/>
        </p:spPr>
        <p:txBody>
          <a:bodyPr wrap="none" rtlCol="0">
            <a:spAutoFit/>
          </a:bodyPr>
          <a:lstStyle/>
          <a:p>
            <a:r>
              <a:rPr lang="en-US" smtClean="0">
                <a:solidFill>
                  <a:srgbClr val="002060"/>
                </a:solidFill>
              </a:rPr>
              <a:t>15/31</a:t>
            </a:r>
            <a:endParaRPr lang="en-US" smtClean="0">
              <a:solidFill>
                <a:srgbClr val="002060"/>
              </a:solidFill>
            </a:endParaRPr>
          </a:p>
        </p:txBody>
      </p:sp>
    </p:spTree>
    <p:extLst>
      <p:ext uri="{BB962C8B-B14F-4D97-AF65-F5344CB8AC3E}">
        <p14:creationId xmlns:p14="http://schemas.microsoft.com/office/powerpoint/2010/main" val="157284189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533400"/>
            <a:ext cx="6779096" cy="990600"/>
          </a:xfrm>
        </p:spPr>
        <p:txBody>
          <a:bodyPr/>
          <a:lstStyle/>
          <a:p>
            <a:r>
              <a:rPr lang="en-US" smtClean="0"/>
              <a:t>Code</a:t>
            </a:r>
            <a:endParaRPr lang="ru-RU"/>
          </a:p>
        </p:txBody>
      </p:sp>
      <p:sp>
        <p:nvSpPr>
          <p:cNvPr id="7" name="TextBox 6"/>
          <p:cNvSpPr txBox="1"/>
          <p:nvPr/>
        </p:nvSpPr>
        <p:spPr>
          <a:xfrm>
            <a:off x="2380" y="6516052"/>
            <a:ext cx="2265364" cy="369332"/>
          </a:xfrm>
          <a:prstGeom prst="rect">
            <a:avLst/>
          </a:prstGeom>
          <a:noFill/>
        </p:spPr>
        <p:txBody>
          <a:bodyPr wrap="none" rtlCol="0">
            <a:spAutoFit/>
          </a:bodyPr>
          <a:lstStyle/>
          <a:p>
            <a:r>
              <a:rPr lang="en-US" smtClean="0">
                <a:solidFill>
                  <a:schemeClr val="tx2">
                    <a:lumMod val="75000"/>
                  </a:schemeClr>
                </a:solidFill>
              </a:rPr>
              <a:t>@PolinaShlepakova</a:t>
            </a:r>
            <a:endParaRPr lang="ru-RU">
              <a:solidFill>
                <a:schemeClr val="tx2">
                  <a:lumMod val="75000"/>
                </a:schemeClr>
              </a:solidFill>
            </a:endParaRPr>
          </a:p>
        </p:txBody>
      </p:sp>
      <p:sp>
        <p:nvSpPr>
          <p:cNvPr id="8" name="TextBox 7"/>
          <p:cNvSpPr txBox="1"/>
          <p:nvPr/>
        </p:nvSpPr>
        <p:spPr>
          <a:xfrm>
            <a:off x="4150803" y="6546830"/>
            <a:ext cx="925253" cy="338554"/>
          </a:xfrm>
          <a:prstGeom prst="rect">
            <a:avLst/>
          </a:prstGeom>
          <a:noFill/>
        </p:spPr>
        <p:txBody>
          <a:bodyPr wrap="none" rtlCol="0">
            <a:spAutoFit/>
          </a:bodyPr>
          <a:lstStyle/>
          <a:p>
            <a:r>
              <a:rPr lang="en-US" sz="1600" smtClean="0">
                <a:solidFill>
                  <a:schemeClr val="accent4">
                    <a:lumMod val="75000"/>
                  </a:schemeClr>
                </a:solidFill>
              </a:rPr>
              <a:t>02.2019</a:t>
            </a:r>
            <a:endParaRPr lang="ru-RU" sz="1600">
              <a:solidFill>
                <a:schemeClr val="accent4">
                  <a:lumMod val="75000"/>
                </a:schemeClr>
              </a:solidFill>
            </a:endParaRPr>
          </a:p>
        </p:txBody>
      </p:sp>
      <p:pic>
        <p:nvPicPr>
          <p:cNvPr id="6" name="Рисунок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40630" y="404665"/>
            <a:ext cx="1572745" cy="1152127"/>
          </a:xfrm>
          <a:prstGeom prst="rect">
            <a:avLst/>
          </a:prstGeom>
        </p:spPr>
      </p:pic>
      <p:sp>
        <p:nvSpPr>
          <p:cNvPr id="3" name="Объект 2"/>
          <p:cNvSpPr>
            <a:spLocks noGrp="1"/>
          </p:cNvSpPr>
          <p:nvPr>
            <p:ph idx="1"/>
          </p:nvPr>
        </p:nvSpPr>
        <p:spPr/>
        <p:txBody>
          <a:bodyPr/>
          <a:lstStyle/>
          <a:p>
            <a:r>
              <a:rPr lang="en-US" sz="2800">
                <a:latin typeface="Courier New" panose="02070309020205020404" pitchFamily="49" charset="0"/>
                <a:cs typeface="Courier New" panose="02070309020205020404" pitchFamily="49" charset="0"/>
              </a:rPr>
              <a:t>git clone </a:t>
            </a:r>
            <a:r>
              <a:rPr lang="en-US" sz="2800" b="1">
                <a:solidFill>
                  <a:schemeClr val="accent6"/>
                </a:solidFill>
                <a:latin typeface="Courier New" panose="02070309020205020404" pitchFamily="49" charset="0"/>
                <a:cs typeface="Courier New" panose="02070309020205020404" pitchFamily="49" charset="0"/>
              </a:rPr>
              <a:t>https://github.com/polykross/FactoryMethod-Facade.git</a:t>
            </a:r>
          </a:p>
          <a:p>
            <a:r>
              <a:rPr lang="en-US" sz="2800">
                <a:latin typeface="Courier New" panose="02070309020205020404" pitchFamily="49" charset="0"/>
                <a:cs typeface="Courier New" panose="02070309020205020404" pitchFamily="49" charset="0"/>
              </a:rPr>
              <a:t>git checkout </a:t>
            </a:r>
            <a:r>
              <a:rPr lang="en-US" sz="2800" b="1" smtClean="0">
                <a:solidFill>
                  <a:schemeClr val="accent6"/>
                </a:solidFill>
                <a:latin typeface="Courier New" panose="02070309020205020404" pitchFamily="49" charset="0"/>
                <a:cs typeface="Courier New" panose="02070309020205020404" pitchFamily="49" charset="0"/>
              </a:rPr>
              <a:t>ce47ef1</a:t>
            </a:r>
            <a:endParaRPr lang="ru-RU"/>
          </a:p>
        </p:txBody>
      </p:sp>
      <p:sp>
        <p:nvSpPr>
          <p:cNvPr id="10" name="TextBox 9"/>
          <p:cNvSpPr txBox="1"/>
          <p:nvPr/>
        </p:nvSpPr>
        <p:spPr>
          <a:xfrm>
            <a:off x="8388424" y="6488668"/>
            <a:ext cx="761747" cy="369332"/>
          </a:xfrm>
          <a:prstGeom prst="rect">
            <a:avLst/>
          </a:prstGeom>
          <a:noFill/>
        </p:spPr>
        <p:txBody>
          <a:bodyPr wrap="none" rtlCol="0">
            <a:spAutoFit/>
          </a:bodyPr>
          <a:lstStyle/>
          <a:p>
            <a:r>
              <a:rPr lang="en-US" smtClean="0">
                <a:solidFill>
                  <a:srgbClr val="002060"/>
                </a:solidFill>
              </a:rPr>
              <a:t>16/31</a:t>
            </a:r>
            <a:endParaRPr lang="en-US" smtClean="0">
              <a:solidFill>
                <a:srgbClr val="002060"/>
              </a:solidFill>
            </a:endParaRPr>
          </a:p>
        </p:txBody>
      </p:sp>
    </p:spTree>
    <p:extLst>
      <p:ext uri="{BB962C8B-B14F-4D97-AF65-F5344CB8AC3E}">
        <p14:creationId xmlns:p14="http://schemas.microsoft.com/office/powerpoint/2010/main" val="171581435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533400"/>
            <a:ext cx="6779096" cy="990600"/>
          </a:xfrm>
        </p:spPr>
        <p:txBody>
          <a:bodyPr/>
          <a:lstStyle/>
          <a:p>
            <a:r>
              <a:rPr lang="en-US" smtClean="0"/>
              <a:t>Code comment</a:t>
            </a:r>
            <a:endParaRPr lang="ru-RU"/>
          </a:p>
        </p:txBody>
      </p:sp>
      <p:sp>
        <p:nvSpPr>
          <p:cNvPr id="7" name="TextBox 6"/>
          <p:cNvSpPr txBox="1"/>
          <p:nvPr/>
        </p:nvSpPr>
        <p:spPr>
          <a:xfrm>
            <a:off x="2380" y="6516052"/>
            <a:ext cx="2265364" cy="369332"/>
          </a:xfrm>
          <a:prstGeom prst="rect">
            <a:avLst/>
          </a:prstGeom>
          <a:noFill/>
        </p:spPr>
        <p:txBody>
          <a:bodyPr wrap="none" rtlCol="0">
            <a:spAutoFit/>
          </a:bodyPr>
          <a:lstStyle/>
          <a:p>
            <a:r>
              <a:rPr lang="en-US" smtClean="0">
                <a:solidFill>
                  <a:schemeClr val="tx2">
                    <a:lumMod val="75000"/>
                  </a:schemeClr>
                </a:solidFill>
              </a:rPr>
              <a:t>@PolinaShlepakova</a:t>
            </a:r>
            <a:endParaRPr lang="ru-RU">
              <a:solidFill>
                <a:schemeClr val="tx2">
                  <a:lumMod val="75000"/>
                </a:schemeClr>
              </a:solidFill>
            </a:endParaRPr>
          </a:p>
        </p:txBody>
      </p:sp>
      <p:sp>
        <p:nvSpPr>
          <p:cNvPr id="8" name="TextBox 7"/>
          <p:cNvSpPr txBox="1"/>
          <p:nvPr/>
        </p:nvSpPr>
        <p:spPr>
          <a:xfrm>
            <a:off x="4150803" y="6546830"/>
            <a:ext cx="925253" cy="338554"/>
          </a:xfrm>
          <a:prstGeom prst="rect">
            <a:avLst/>
          </a:prstGeom>
          <a:noFill/>
        </p:spPr>
        <p:txBody>
          <a:bodyPr wrap="none" rtlCol="0">
            <a:spAutoFit/>
          </a:bodyPr>
          <a:lstStyle/>
          <a:p>
            <a:r>
              <a:rPr lang="en-US" sz="1600" smtClean="0">
                <a:solidFill>
                  <a:schemeClr val="accent4">
                    <a:lumMod val="75000"/>
                  </a:schemeClr>
                </a:solidFill>
              </a:rPr>
              <a:t>02.2019</a:t>
            </a:r>
            <a:endParaRPr lang="ru-RU" sz="1600">
              <a:solidFill>
                <a:schemeClr val="accent4">
                  <a:lumMod val="75000"/>
                </a:schemeClr>
              </a:solidFill>
            </a:endParaRPr>
          </a:p>
        </p:txBody>
      </p:sp>
      <p:pic>
        <p:nvPicPr>
          <p:cNvPr id="6" name="Рисунок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40630" y="404665"/>
            <a:ext cx="1572745" cy="1152127"/>
          </a:xfrm>
          <a:prstGeom prst="rect">
            <a:avLst/>
          </a:prstGeom>
        </p:spPr>
      </p:pic>
      <p:sp>
        <p:nvSpPr>
          <p:cNvPr id="3" name="Объект 2"/>
          <p:cNvSpPr>
            <a:spLocks noGrp="1"/>
          </p:cNvSpPr>
          <p:nvPr>
            <p:ph idx="1"/>
          </p:nvPr>
        </p:nvSpPr>
        <p:spPr/>
        <p:txBody>
          <a:bodyPr/>
          <a:lstStyle/>
          <a:p>
            <a:r>
              <a:rPr lang="en-US" sz="2800" b="1">
                <a:solidFill>
                  <a:schemeClr val="tx2"/>
                </a:solidFill>
                <a:latin typeface="Courier New" panose="02070309020205020404" pitchFamily="49" charset="0"/>
                <a:cs typeface="Courier New" panose="02070309020205020404" pitchFamily="49" charset="0"/>
              </a:rPr>
              <a:t>Add Sea logistics </a:t>
            </a:r>
            <a:r>
              <a:rPr lang="en-US" sz="2800" b="1" smtClean="0">
                <a:solidFill>
                  <a:schemeClr val="tx2"/>
                </a:solidFill>
                <a:latin typeface="Courier New" panose="02070309020205020404" pitchFamily="49" charset="0"/>
                <a:cs typeface="Courier New" panose="02070309020205020404" pitchFamily="49" charset="0"/>
              </a:rPr>
              <a:t>support</a:t>
            </a:r>
            <a:endParaRPr lang="en-US" sz="2800" b="1">
              <a:solidFill>
                <a:schemeClr val="tx2"/>
              </a:solidFill>
              <a:latin typeface="Courier New" panose="02070309020205020404" pitchFamily="49" charset="0"/>
              <a:cs typeface="Courier New" panose="02070309020205020404" pitchFamily="49" charset="0"/>
            </a:endParaRPr>
          </a:p>
          <a:p>
            <a:r>
              <a:rPr lang="en-US" sz="2800" smtClean="0">
                <a:latin typeface="Courier New" panose="02070309020205020404" pitchFamily="49" charset="0"/>
                <a:cs typeface="Courier New" panose="02070309020205020404" pitchFamily="49" charset="0"/>
              </a:rPr>
              <a:t>- </a:t>
            </a:r>
            <a:r>
              <a:rPr lang="en-US" sz="2800">
                <a:latin typeface="Courier New" panose="02070309020205020404" pitchFamily="49" charset="0"/>
                <a:cs typeface="Courier New" panose="02070309020205020404" pitchFamily="49" charset="0"/>
              </a:rPr>
              <a:t>Create </a:t>
            </a:r>
            <a:r>
              <a:rPr lang="en-US" sz="2800" b="1">
                <a:solidFill>
                  <a:schemeClr val="accent6"/>
                </a:solidFill>
                <a:latin typeface="Courier New" panose="02070309020205020404" pitchFamily="49" charset="0"/>
                <a:cs typeface="Courier New" panose="02070309020205020404" pitchFamily="49" charset="0"/>
              </a:rPr>
              <a:t>Ship</a:t>
            </a:r>
            <a:r>
              <a:rPr lang="en-US" sz="2800">
                <a:latin typeface="Courier New" panose="02070309020205020404" pitchFamily="49" charset="0"/>
                <a:cs typeface="Courier New" panose="02070309020205020404" pitchFamily="49" charset="0"/>
              </a:rPr>
              <a:t> class, inherited from </a:t>
            </a:r>
            <a:r>
              <a:rPr lang="en-US" sz="2800" b="1">
                <a:solidFill>
                  <a:schemeClr val="accent6"/>
                </a:solidFill>
                <a:latin typeface="Courier New" panose="02070309020205020404" pitchFamily="49" charset="0"/>
                <a:cs typeface="Courier New" panose="02070309020205020404" pitchFamily="49" charset="0"/>
              </a:rPr>
              <a:t>Transport </a:t>
            </a:r>
            <a:endParaRPr lang="en-US" sz="2800" b="1" smtClean="0">
              <a:solidFill>
                <a:schemeClr val="accent6"/>
              </a:solidFill>
              <a:latin typeface="Courier New" panose="02070309020205020404" pitchFamily="49" charset="0"/>
              <a:cs typeface="Courier New" panose="02070309020205020404" pitchFamily="49" charset="0"/>
            </a:endParaRPr>
          </a:p>
          <a:p>
            <a:r>
              <a:rPr lang="en-US" sz="2800" smtClean="0">
                <a:latin typeface="Courier New" panose="02070309020205020404" pitchFamily="49" charset="0"/>
                <a:cs typeface="Courier New" panose="02070309020205020404" pitchFamily="49" charset="0"/>
              </a:rPr>
              <a:t>- </a:t>
            </a:r>
            <a:r>
              <a:rPr lang="en-US" sz="2800">
                <a:latin typeface="Courier New" panose="02070309020205020404" pitchFamily="49" charset="0"/>
                <a:cs typeface="Courier New" panose="02070309020205020404" pitchFamily="49" charset="0"/>
              </a:rPr>
              <a:t>Create </a:t>
            </a:r>
            <a:r>
              <a:rPr lang="en-US" sz="2800" b="1">
                <a:solidFill>
                  <a:schemeClr val="accent6"/>
                </a:solidFill>
                <a:latin typeface="Courier New" panose="02070309020205020404" pitchFamily="49" charset="0"/>
                <a:cs typeface="Courier New" panose="02070309020205020404" pitchFamily="49" charset="0"/>
              </a:rPr>
              <a:t>SeaLogistics</a:t>
            </a:r>
            <a:r>
              <a:rPr lang="en-US" sz="2800">
                <a:solidFill>
                  <a:schemeClr val="accent6"/>
                </a:solidFill>
                <a:latin typeface="Courier New" panose="02070309020205020404" pitchFamily="49" charset="0"/>
                <a:cs typeface="Courier New" panose="02070309020205020404" pitchFamily="49" charset="0"/>
              </a:rPr>
              <a:t> </a:t>
            </a:r>
            <a:r>
              <a:rPr lang="en-US" sz="2800">
                <a:latin typeface="Courier New" panose="02070309020205020404" pitchFamily="49" charset="0"/>
                <a:cs typeface="Courier New" panose="02070309020205020404" pitchFamily="49" charset="0"/>
              </a:rPr>
              <a:t>class, inherited from </a:t>
            </a:r>
            <a:r>
              <a:rPr lang="en-US" sz="2800" b="1">
                <a:solidFill>
                  <a:schemeClr val="accent6"/>
                </a:solidFill>
                <a:latin typeface="Courier New" panose="02070309020205020404" pitchFamily="49" charset="0"/>
                <a:cs typeface="Courier New" panose="02070309020205020404" pitchFamily="49" charset="0"/>
              </a:rPr>
              <a:t>Logistics</a:t>
            </a:r>
          </a:p>
        </p:txBody>
      </p:sp>
      <p:sp>
        <p:nvSpPr>
          <p:cNvPr id="10" name="TextBox 9"/>
          <p:cNvSpPr txBox="1"/>
          <p:nvPr/>
        </p:nvSpPr>
        <p:spPr>
          <a:xfrm>
            <a:off x="8388424" y="6488668"/>
            <a:ext cx="761747" cy="369332"/>
          </a:xfrm>
          <a:prstGeom prst="rect">
            <a:avLst/>
          </a:prstGeom>
          <a:noFill/>
        </p:spPr>
        <p:txBody>
          <a:bodyPr wrap="none" rtlCol="0">
            <a:spAutoFit/>
          </a:bodyPr>
          <a:lstStyle/>
          <a:p>
            <a:r>
              <a:rPr lang="en-US" smtClean="0">
                <a:solidFill>
                  <a:srgbClr val="002060"/>
                </a:solidFill>
              </a:rPr>
              <a:t>17/31</a:t>
            </a:r>
            <a:endParaRPr lang="en-US" smtClean="0">
              <a:solidFill>
                <a:srgbClr val="002060"/>
              </a:solidFill>
            </a:endParaRPr>
          </a:p>
        </p:txBody>
      </p:sp>
    </p:spTree>
    <p:extLst>
      <p:ext uri="{BB962C8B-B14F-4D97-AF65-F5344CB8AC3E}">
        <p14:creationId xmlns:p14="http://schemas.microsoft.com/office/powerpoint/2010/main" val="272628711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533400"/>
            <a:ext cx="6779096" cy="990600"/>
          </a:xfrm>
        </p:spPr>
        <p:txBody>
          <a:bodyPr/>
          <a:lstStyle/>
          <a:p>
            <a:r>
              <a:rPr lang="en-US" smtClean="0"/>
              <a:t>Code test</a:t>
            </a:r>
            <a:endParaRPr lang="ru-RU"/>
          </a:p>
        </p:txBody>
      </p:sp>
      <p:sp>
        <p:nvSpPr>
          <p:cNvPr id="7" name="TextBox 6"/>
          <p:cNvSpPr txBox="1"/>
          <p:nvPr/>
        </p:nvSpPr>
        <p:spPr>
          <a:xfrm>
            <a:off x="2380" y="6516052"/>
            <a:ext cx="2265364" cy="369332"/>
          </a:xfrm>
          <a:prstGeom prst="rect">
            <a:avLst/>
          </a:prstGeom>
          <a:noFill/>
        </p:spPr>
        <p:txBody>
          <a:bodyPr wrap="none" rtlCol="0">
            <a:spAutoFit/>
          </a:bodyPr>
          <a:lstStyle/>
          <a:p>
            <a:r>
              <a:rPr lang="en-US" smtClean="0">
                <a:solidFill>
                  <a:schemeClr val="tx2">
                    <a:lumMod val="75000"/>
                  </a:schemeClr>
                </a:solidFill>
              </a:rPr>
              <a:t>@PolinaShlepakova</a:t>
            </a:r>
            <a:endParaRPr lang="ru-RU">
              <a:solidFill>
                <a:schemeClr val="tx2">
                  <a:lumMod val="75000"/>
                </a:schemeClr>
              </a:solidFill>
            </a:endParaRPr>
          </a:p>
        </p:txBody>
      </p:sp>
      <p:sp>
        <p:nvSpPr>
          <p:cNvPr id="8" name="TextBox 7"/>
          <p:cNvSpPr txBox="1"/>
          <p:nvPr/>
        </p:nvSpPr>
        <p:spPr>
          <a:xfrm>
            <a:off x="4150803" y="6546830"/>
            <a:ext cx="925253" cy="338554"/>
          </a:xfrm>
          <a:prstGeom prst="rect">
            <a:avLst/>
          </a:prstGeom>
          <a:noFill/>
        </p:spPr>
        <p:txBody>
          <a:bodyPr wrap="none" rtlCol="0">
            <a:spAutoFit/>
          </a:bodyPr>
          <a:lstStyle/>
          <a:p>
            <a:r>
              <a:rPr lang="en-US" sz="1600" smtClean="0">
                <a:solidFill>
                  <a:schemeClr val="accent4">
                    <a:lumMod val="75000"/>
                  </a:schemeClr>
                </a:solidFill>
              </a:rPr>
              <a:t>02.2019</a:t>
            </a:r>
            <a:endParaRPr lang="ru-RU" sz="1600">
              <a:solidFill>
                <a:schemeClr val="accent4">
                  <a:lumMod val="75000"/>
                </a:schemeClr>
              </a:solidFill>
            </a:endParaRPr>
          </a:p>
        </p:txBody>
      </p:sp>
      <p:pic>
        <p:nvPicPr>
          <p:cNvPr id="6" name="Рисунок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40630" y="404665"/>
            <a:ext cx="1572745" cy="1152127"/>
          </a:xfrm>
          <a:prstGeom prst="rect">
            <a:avLst/>
          </a:prstGeom>
        </p:spPr>
      </p:pic>
      <p:sp>
        <p:nvSpPr>
          <p:cNvPr id="3" name="Объект 2"/>
          <p:cNvSpPr>
            <a:spLocks noGrp="1"/>
          </p:cNvSpPr>
          <p:nvPr>
            <p:ph idx="1"/>
          </p:nvPr>
        </p:nvSpPr>
        <p:spPr/>
        <p:txBody>
          <a:bodyPr>
            <a:normAutofit/>
          </a:bodyPr>
          <a:lstStyle/>
          <a:p>
            <a:r>
              <a:rPr lang="en-US" sz="2800" b="1" smtClean="0">
                <a:solidFill>
                  <a:schemeClr val="tx2"/>
                </a:solidFill>
                <a:latin typeface="Courier New" panose="02070309020205020404" pitchFamily="49" charset="0"/>
                <a:cs typeface="Courier New" panose="02070309020205020404" pitchFamily="49" charset="0"/>
              </a:rPr>
              <a:t>Test output</a:t>
            </a:r>
            <a:r>
              <a:rPr lang="en-US" sz="2800" b="1">
                <a:solidFill>
                  <a:schemeClr val="tx2"/>
                </a:solidFill>
                <a:latin typeface="Courier New" panose="02070309020205020404" pitchFamily="49" charset="0"/>
                <a:cs typeface="Courier New" panose="02070309020205020404" pitchFamily="49" charset="0"/>
              </a:rPr>
              <a:t>: </a:t>
            </a:r>
            <a:endParaRPr lang="en-US" sz="2800" b="1" smtClean="0">
              <a:solidFill>
                <a:schemeClr val="tx2"/>
              </a:solidFill>
              <a:latin typeface="Courier New" panose="02070309020205020404" pitchFamily="49" charset="0"/>
              <a:cs typeface="Courier New" panose="02070309020205020404" pitchFamily="49" charset="0"/>
            </a:endParaRPr>
          </a:p>
          <a:p>
            <a:r>
              <a:rPr lang="en-US" sz="2800" smtClean="0">
                <a:latin typeface="Courier New" panose="02070309020205020404" pitchFamily="49" charset="0"/>
                <a:cs typeface="Courier New" panose="02070309020205020404" pitchFamily="49" charset="0"/>
              </a:rPr>
              <a:t>Deliver </a:t>
            </a:r>
            <a:r>
              <a:rPr lang="en-US" sz="2800">
                <a:latin typeface="Courier New" panose="02070309020205020404" pitchFamily="49" charset="0"/>
                <a:cs typeface="Courier New" panose="02070309020205020404" pitchFamily="49" charset="0"/>
              </a:rPr>
              <a:t>water : 500 kg to Ukraine, Kyiv, st. Illinska, 2, 01010 by Truck #1 using the road </a:t>
            </a:r>
            <a:endParaRPr lang="en-US" sz="2800" smtClean="0">
              <a:latin typeface="Courier New" panose="02070309020205020404" pitchFamily="49" charset="0"/>
              <a:cs typeface="Courier New" panose="02070309020205020404" pitchFamily="49" charset="0"/>
            </a:endParaRPr>
          </a:p>
          <a:p>
            <a:r>
              <a:rPr lang="en-US" sz="2800" smtClean="0">
                <a:latin typeface="Courier New" panose="02070309020205020404" pitchFamily="49" charset="0"/>
                <a:cs typeface="Courier New" panose="02070309020205020404" pitchFamily="49" charset="0"/>
              </a:rPr>
              <a:t>Deliver </a:t>
            </a:r>
            <a:r>
              <a:rPr lang="en-US" sz="2800">
                <a:latin typeface="Courier New" panose="02070309020205020404" pitchFamily="49" charset="0"/>
                <a:cs typeface="Courier New" panose="02070309020205020404" pitchFamily="49" charset="0"/>
              </a:rPr>
              <a:t>juice : 1500 kg to Ukraine, Kyiv, st. Sagaidachnogo, 12, 12345 by Ship #1 using the sea </a:t>
            </a:r>
            <a:r>
              <a:rPr lang="en-US" sz="2800"/>
              <a:t/>
            </a:r>
            <a:br>
              <a:rPr lang="en-US" sz="2800"/>
            </a:br>
            <a:endParaRPr lang="ru-RU"/>
          </a:p>
        </p:txBody>
      </p:sp>
      <p:sp>
        <p:nvSpPr>
          <p:cNvPr id="10" name="TextBox 9"/>
          <p:cNvSpPr txBox="1"/>
          <p:nvPr/>
        </p:nvSpPr>
        <p:spPr>
          <a:xfrm>
            <a:off x="8388424" y="6488668"/>
            <a:ext cx="761747" cy="369332"/>
          </a:xfrm>
          <a:prstGeom prst="rect">
            <a:avLst/>
          </a:prstGeom>
          <a:noFill/>
        </p:spPr>
        <p:txBody>
          <a:bodyPr wrap="none" rtlCol="0">
            <a:spAutoFit/>
          </a:bodyPr>
          <a:lstStyle/>
          <a:p>
            <a:r>
              <a:rPr lang="en-US" smtClean="0">
                <a:solidFill>
                  <a:srgbClr val="002060"/>
                </a:solidFill>
              </a:rPr>
              <a:t>18/31</a:t>
            </a:r>
            <a:endParaRPr lang="en-US" smtClean="0">
              <a:solidFill>
                <a:srgbClr val="002060"/>
              </a:solidFill>
            </a:endParaRPr>
          </a:p>
        </p:txBody>
      </p:sp>
    </p:spTree>
    <p:extLst>
      <p:ext uri="{BB962C8B-B14F-4D97-AF65-F5344CB8AC3E}">
        <p14:creationId xmlns:p14="http://schemas.microsoft.com/office/powerpoint/2010/main" val="10289027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533400"/>
            <a:ext cx="6779096" cy="990600"/>
          </a:xfrm>
        </p:spPr>
        <p:txBody>
          <a:bodyPr/>
          <a:lstStyle/>
          <a:p>
            <a:r>
              <a:rPr lang="en-US" smtClean="0"/>
              <a:t>Definition</a:t>
            </a:r>
            <a:endParaRPr lang="ru-RU"/>
          </a:p>
        </p:txBody>
      </p:sp>
      <p:sp>
        <p:nvSpPr>
          <p:cNvPr id="4" name="TextBox 3"/>
          <p:cNvSpPr txBox="1"/>
          <p:nvPr/>
        </p:nvSpPr>
        <p:spPr>
          <a:xfrm>
            <a:off x="1652552" y="6165304"/>
            <a:ext cx="7455952" cy="369332"/>
          </a:xfrm>
          <a:prstGeom prst="rect">
            <a:avLst/>
          </a:prstGeom>
          <a:noFill/>
        </p:spPr>
        <p:txBody>
          <a:bodyPr wrap="none" rtlCol="0">
            <a:spAutoFit/>
          </a:bodyPr>
          <a:lstStyle/>
          <a:p>
            <a:r>
              <a:rPr lang="en-US">
                <a:solidFill>
                  <a:schemeClr val="accent6">
                    <a:lumMod val="75000"/>
                  </a:schemeClr>
                </a:solidFill>
              </a:rPr>
              <a:t>S</a:t>
            </a:r>
            <a:r>
              <a:rPr lang="en-US" smtClean="0">
                <a:solidFill>
                  <a:schemeClr val="accent6">
                    <a:lumMod val="75000"/>
                  </a:schemeClr>
                </a:solidFill>
              </a:rPr>
              <a:t>ource: Design Patterns Explained Simply by Alexander Shvets, pg. </a:t>
            </a:r>
            <a:r>
              <a:rPr lang="uk-UA" smtClean="0">
                <a:solidFill>
                  <a:schemeClr val="accent6">
                    <a:lumMod val="75000"/>
                  </a:schemeClr>
                </a:solidFill>
              </a:rPr>
              <a:t>69</a:t>
            </a:r>
            <a:endParaRPr lang="en-US" u="sng">
              <a:solidFill>
                <a:schemeClr val="accent6">
                  <a:lumMod val="75000"/>
                </a:schemeClr>
              </a:solidFill>
            </a:endParaRPr>
          </a:p>
        </p:txBody>
      </p:sp>
      <p:sp>
        <p:nvSpPr>
          <p:cNvPr id="7" name="TextBox 6"/>
          <p:cNvSpPr txBox="1"/>
          <p:nvPr/>
        </p:nvSpPr>
        <p:spPr>
          <a:xfrm>
            <a:off x="2380" y="6516052"/>
            <a:ext cx="2265364" cy="369332"/>
          </a:xfrm>
          <a:prstGeom prst="rect">
            <a:avLst/>
          </a:prstGeom>
          <a:noFill/>
        </p:spPr>
        <p:txBody>
          <a:bodyPr wrap="none" rtlCol="0">
            <a:spAutoFit/>
          </a:bodyPr>
          <a:lstStyle/>
          <a:p>
            <a:r>
              <a:rPr lang="en-US" smtClean="0">
                <a:solidFill>
                  <a:schemeClr val="tx2">
                    <a:lumMod val="75000"/>
                  </a:schemeClr>
                </a:solidFill>
              </a:rPr>
              <a:t>@PolinaShlepakova</a:t>
            </a:r>
            <a:endParaRPr lang="ru-RU">
              <a:solidFill>
                <a:schemeClr val="tx2">
                  <a:lumMod val="75000"/>
                </a:schemeClr>
              </a:solidFill>
            </a:endParaRPr>
          </a:p>
        </p:txBody>
      </p:sp>
      <p:sp>
        <p:nvSpPr>
          <p:cNvPr id="8" name="TextBox 7"/>
          <p:cNvSpPr txBox="1"/>
          <p:nvPr/>
        </p:nvSpPr>
        <p:spPr>
          <a:xfrm>
            <a:off x="4150803" y="6546830"/>
            <a:ext cx="925253" cy="338554"/>
          </a:xfrm>
          <a:prstGeom prst="rect">
            <a:avLst/>
          </a:prstGeom>
          <a:noFill/>
        </p:spPr>
        <p:txBody>
          <a:bodyPr wrap="none" rtlCol="0">
            <a:spAutoFit/>
          </a:bodyPr>
          <a:lstStyle/>
          <a:p>
            <a:r>
              <a:rPr lang="en-US" sz="1600" smtClean="0">
                <a:solidFill>
                  <a:schemeClr val="accent4">
                    <a:lumMod val="75000"/>
                  </a:schemeClr>
                </a:solidFill>
              </a:rPr>
              <a:t>02.2019</a:t>
            </a:r>
            <a:endParaRPr lang="ru-RU" sz="1600">
              <a:solidFill>
                <a:schemeClr val="accent4">
                  <a:lumMod val="75000"/>
                </a:schemeClr>
              </a:solidFill>
            </a:endParaRPr>
          </a:p>
        </p:txBody>
      </p:sp>
      <p:pic>
        <p:nvPicPr>
          <p:cNvPr id="6" name="Рисунок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40630" y="404665"/>
            <a:ext cx="1572745" cy="1152127"/>
          </a:xfrm>
          <a:prstGeom prst="rect">
            <a:avLst/>
          </a:prstGeom>
        </p:spPr>
      </p:pic>
      <p:sp>
        <p:nvSpPr>
          <p:cNvPr id="3" name="Объект 2"/>
          <p:cNvSpPr>
            <a:spLocks noGrp="1"/>
          </p:cNvSpPr>
          <p:nvPr>
            <p:ph idx="1"/>
          </p:nvPr>
        </p:nvSpPr>
        <p:spPr>
          <a:xfrm>
            <a:off x="457200" y="1936576"/>
            <a:ext cx="8229600" cy="3508648"/>
          </a:xfrm>
        </p:spPr>
        <p:txBody>
          <a:bodyPr>
            <a:normAutofit/>
          </a:bodyPr>
          <a:lstStyle/>
          <a:p>
            <a:r>
              <a:rPr lang="en-US" sz="3200" i="1" smtClean="0">
                <a:solidFill>
                  <a:schemeClr val="tx2"/>
                </a:solidFill>
              </a:rPr>
              <a:t>Factory method </a:t>
            </a:r>
            <a:r>
              <a:rPr lang="en-US" sz="3200" smtClean="0"/>
              <a:t>is a </a:t>
            </a:r>
            <a:r>
              <a:rPr lang="en-US" sz="3200" i="1" smtClean="0">
                <a:solidFill>
                  <a:schemeClr val="accent6"/>
                </a:solidFill>
              </a:rPr>
              <a:t>creational</a:t>
            </a:r>
            <a:r>
              <a:rPr lang="en-US" sz="3200" smtClean="0"/>
              <a:t> design pattern, which defines a </a:t>
            </a:r>
            <a:r>
              <a:rPr lang="en-US" sz="3200" i="1" smtClean="0">
                <a:solidFill>
                  <a:schemeClr val="accent6"/>
                </a:solidFill>
              </a:rPr>
              <a:t>common interface </a:t>
            </a:r>
            <a:r>
              <a:rPr lang="en-US" sz="3200" smtClean="0"/>
              <a:t>for objects, letting </a:t>
            </a:r>
            <a:r>
              <a:rPr lang="en-US" sz="3200" i="1" smtClean="0">
                <a:solidFill>
                  <a:schemeClr val="accent6"/>
                </a:solidFill>
              </a:rPr>
              <a:t>subclasses change types </a:t>
            </a:r>
            <a:r>
              <a:rPr lang="en-US" sz="3200" smtClean="0"/>
              <a:t>of those objects.</a:t>
            </a:r>
            <a:endParaRPr lang="ru-RU" sz="3200"/>
          </a:p>
        </p:txBody>
      </p:sp>
      <p:sp>
        <p:nvSpPr>
          <p:cNvPr id="10" name="TextBox 9"/>
          <p:cNvSpPr txBox="1"/>
          <p:nvPr/>
        </p:nvSpPr>
        <p:spPr>
          <a:xfrm>
            <a:off x="8388424" y="6488668"/>
            <a:ext cx="761747" cy="369332"/>
          </a:xfrm>
          <a:prstGeom prst="rect">
            <a:avLst/>
          </a:prstGeom>
          <a:noFill/>
        </p:spPr>
        <p:txBody>
          <a:bodyPr wrap="none" rtlCol="0">
            <a:spAutoFit/>
          </a:bodyPr>
          <a:lstStyle/>
          <a:p>
            <a:r>
              <a:rPr lang="en-US" smtClean="0">
                <a:solidFill>
                  <a:srgbClr val="002060"/>
                </a:solidFill>
              </a:rPr>
              <a:t>19/31</a:t>
            </a:r>
            <a:endParaRPr lang="en-US" smtClean="0">
              <a:solidFill>
                <a:srgbClr val="002060"/>
              </a:solidFill>
            </a:endParaRPr>
          </a:p>
        </p:txBody>
      </p:sp>
    </p:spTree>
    <p:extLst>
      <p:ext uri="{BB962C8B-B14F-4D97-AF65-F5344CB8AC3E}">
        <p14:creationId xmlns:p14="http://schemas.microsoft.com/office/powerpoint/2010/main" val="316367341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533400"/>
            <a:ext cx="6779096" cy="990600"/>
          </a:xfrm>
        </p:spPr>
        <p:txBody>
          <a:bodyPr/>
          <a:lstStyle/>
          <a:p>
            <a:r>
              <a:rPr lang="en-US" smtClean="0"/>
              <a:t>Pattern map</a:t>
            </a:r>
            <a:endParaRPr lang="ru-RU"/>
          </a:p>
        </p:txBody>
      </p:sp>
      <p:pic>
        <p:nvPicPr>
          <p:cNvPr id="5" name="Объект 4"/>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611560" y="1558025"/>
            <a:ext cx="7355160" cy="4247239"/>
          </a:xfrm>
        </p:spPr>
      </p:pic>
      <p:sp>
        <p:nvSpPr>
          <p:cNvPr id="4" name="TextBox 3"/>
          <p:cNvSpPr txBox="1"/>
          <p:nvPr/>
        </p:nvSpPr>
        <p:spPr>
          <a:xfrm>
            <a:off x="1043608" y="6165304"/>
            <a:ext cx="8122801" cy="369332"/>
          </a:xfrm>
          <a:prstGeom prst="rect">
            <a:avLst/>
          </a:prstGeom>
          <a:noFill/>
        </p:spPr>
        <p:txBody>
          <a:bodyPr wrap="none" rtlCol="0">
            <a:spAutoFit/>
          </a:bodyPr>
          <a:lstStyle/>
          <a:p>
            <a:r>
              <a:rPr lang="en-US" smtClean="0">
                <a:solidFill>
                  <a:schemeClr val="accent6">
                    <a:lumMod val="75000"/>
                  </a:schemeClr>
                </a:solidFill>
              </a:rPr>
              <a:t>Image source: Design Patterns Explained Simply by Alexander Shvets, pg. 69</a:t>
            </a:r>
            <a:endParaRPr lang="en-US" u="sng">
              <a:solidFill>
                <a:schemeClr val="accent6">
                  <a:lumMod val="75000"/>
                </a:schemeClr>
              </a:solidFill>
            </a:endParaRPr>
          </a:p>
        </p:txBody>
      </p:sp>
      <p:pic>
        <p:nvPicPr>
          <p:cNvPr id="6" name="Рисунок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40630" y="404665"/>
            <a:ext cx="1572745" cy="1152127"/>
          </a:xfrm>
          <a:prstGeom prst="rect">
            <a:avLst/>
          </a:prstGeom>
        </p:spPr>
      </p:pic>
      <p:sp>
        <p:nvSpPr>
          <p:cNvPr id="7" name="TextBox 6"/>
          <p:cNvSpPr txBox="1"/>
          <p:nvPr/>
        </p:nvSpPr>
        <p:spPr>
          <a:xfrm>
            <a:off x="2380" y="6516052"/>
            <a:ext cx="2265364" cy="369332"/>
          </a:xfrm>
          <a:prstGeom prst="rect">
            <a:avLst/>
          </a:prstGeom>
          <a:noFill/>
        </p:spPr>
        <p:txBody>
          <a:bodyPr wrap="none" rtlCol="0">
            <a:spAutoFit/>
          </a:bodyPr>
          <a:lstStyle/>
          <a:p>
            <a:r>
              <a:rPr lang="en-US" smtClean="0">
                <a:solidFill>
                  <a:schemeClr val="tx2">
                    <a:lumMod val="75000"/>
                  </a:schemeClr>
                </a:solidFill>
              </a:rPr>
              <a:t>@PolinaShlepakova</a:t>
            </a:r>
            <a:endParaRPr lang="ru-RU">
              <a:solidFill>
                <a:schemeClr val="tx2">
                  <a:lumMod val="75000"/>
                </a:schemeClr>
              </a:solidFill>
            </a:endParaRPr>
          </a:p>
        </p:txBody>
      </p:sp>
      <p:sp>
        <p:nvSpPr>
          <p:cNvPr id="8" name="TextBox 7"/>
          <p:cNvSpPr txBox="1"/>
          <p:nvPr/>
        </p:nvSpPr>
        <p:spPr>
          <a:xfrm>
            <a:off x="4150803" y="6546830"/>
            <a:ext cx="925253" cy="338554"/>
          </a:xfrm>
          <a:prstGeom prst="rect">
            <a:avLst/>
          </a:prstGeom>
          <a:noFill/>
        </p:spPr>
        <p:txBody>
          <a:bodyPr wrap="none" rtlCol="0">
            <a:spAutoFit/>
          </a:bodyPr>
          <a:lstStyle/>
          <a:p>
            <a:r>
              <a:rPr lang="en-US" sz="1600" smtClean="0">
                <a:solidFill>
                  <a:schemeClr val="accent4">
                    <a:lumMod val="75000"/>
                  </a:schemeClr>
                </a:solidFill>
              </a:rPr>
              <a:t>02.2019</a:t>
            </a:r>
            <a:endParaRPr lang="ru-RU" sz="1600">
              <a:solidFill>
                <a:schemeClr val="accent4">
                  <a:lumMod val="75000"/>
                </a:schemeClr>
              </a:solidFill>
            </a:endParaRPr>
          </a:p>
        </p:txBody>
      </p:sp>
      <p:sp>
        <p:nvSpPr>
          <p:cNvPr id="9" name="TextBox 8"/>
          <p:cNvSpPr txBox="1"/>
          <p:nvPr/>
        </p:nvSpPr>
        <p:spPr>
          <a:xfrm>
            <a:off x="8479868" y="6488668"/>
            <a:ext cx="633507" cy="369332"/>
          </a:xfrm>
          <a:prstGeom prst="rect">
            <a:avLst/>
          </a:prstGeom>
          <a:noFill/>
        </p:spPr>
        <p:txBody>
          <a:bodyPr wrap="none" rtlCol="0">
            <a:spAutoFit/>
          </a:bodyPr>
          <a:lstStyle/>
          <a:p>
            <a:r>
              <a:rPr lang="en-US" smtClean="0">
                <a:solidFill>
                  <a:srgbClr val="002060"/>
                </a:solidFill>
              </a:rPr>
              <a:t>2/31</a:t>
            </a:r>
            <a:endParaRPr lang="en-US" smtClean="0">
              <a:solidFill>
                <a:srgbClr val="002060"/>
              </a:solidFill>
            </a:endParaRPr>
          </a:p>
        </p:txBody>
      </p:sp>
      <p:sp>
        <p:nvSpPr>
          <p:cNvPr id="10" name="TextBox 9"/>
          <p:cNvSpPr txBox="1"/>
          <p:nvPr/>
        </p:nvSpPr>
        <p:spPr>
          <a:xfrm>
            <a:off x="2712075" y="5867980"/>
            <a:ext cx="6468437" cy="369332"/>
          </a:xfrm>
          <a:prstGeom prst="rect">
            <a:avLst/>
          </a:prstGeom>
          <a:noFill/>
        </p:spPr>
        <p:txBody>
          <a:bodyPr wrap="none" rtlCol="0">
            <a:spAutoFit/>
          </a:bodyPr>
          <a:lstStyle/>
          <a:p>
            <a:r>
              <a:rPr lang="en-US" smtClean="0">
                <a:solidFill>
                  <a:schemeClr val="accent6">
                    <a:lumMod val="75000"/>
                  </a:schemeClr>
                </a:solidFill>
              </a:rPr>
              <a:t>Diagram source: Fragment of pattern map from the GoF book</a:t>
            </a:r>
            <a:endParaRPr lang="en-US" u="sng">
              <a:solidFill>
                <a:schemeClr val="accent6">
                  <a:lumMod val="75000"/>
                </a:schemeClr>
              </a:solidFill>
            </a:endParaRPr>
          </a:p>
        </p:txBody>
      </p:sp>
    </p:spTree>
    <p:extLst>
      <p:ext uri="{BB962C8B-B14F-4D97-AF65-F5344CB8AC3E}">
        <p14:creationId xmlns:p14="http://schemas.microsoft.com/office/powerpoint/2010/main" val="118610644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533400"/>
            <a:ext cx="6779096" cy="990600"/>
          </a:xfrm>
        </p:spPr>
        <p:txBody>
          <a:bodyPr/>
          <a:lstStyle/>
          <a:p>
            <a:r>
              <a:rPr lang="en-US" smtClean="0"/>
              <a:t>Applicability</a:t>
            </a:r>
            <a:endParaRPr lang="ru-RU"/>
          </a:p>
        </p:txBody>
      </p:sp>
      <p:sp>
        <p:nvSpPr>
          <p:cNvPr id="4" name="TextBox 3"/>
          <p:cNvSpPr txBox="1"/>
          <p:nvPr/>
        </p:nvSpPr>
        <p:spPr>
          <a:xfrm>
            <a:off x="1652552" y="6165304"/>
            <a:ext cx="7455952" cy="369332"/>
          </a:xfrm>
          <a:prstGeom prst="rect">
            <a:avLst/>
          </a:prstGeom>
          <a:noFill/>
        </p:spPr>
        <p:txBody>
          <a:bodyPr wrap="none" rtlCol="0">
            <a:spAutoFit/>
          </a:bodyPr>
          <a:lstStyle/>
          <a:p>
            <a:r>
              <a:rPr lang="en-US">
                <a:solidFill>
                  <a:schemeClr val="accent6">
                    <a:lumMod val="75000"/>
                  </a:schemeClr>
                </a:solidFill>
              </a:rPr>
              <a:t>S</a:t>
            </a:r>
            <a:r>
              <a:rPr lang="en-US" smtClean="0">
                <a:solidFill>
                  <a:schemeClr val="accent6">
                    <a:lumMod val="75000"/>
                  </a:schemeClr>
                </a:solidFill>
              </a:rPr>
              <a:t>ource: Design Patterns Explained Simply by Alexander Shvets, pg. </a:t>
            </a:r>
            <a:r>
              <a:rPr lang="uk-UA" smtClean="0">
                <a:solidFill>
                  <a:schemeClr val="accent6">
                    <a:lumMod val="75000"/>
                  </a:schemeClr>
                </a:solidFill>
              </a:rPr>
              <a:t>78</a:t>
            </a:r>
            <a:endParaRPr lang="en-US" u="sng">
              <a:solidFill>
                <a:schemeClr val="accent6">
                  <a:lumMod val="75000"/>
                </a:schemeClr>
              </a:solidFill>
            </a:endParaRPr>
          </a:p>
        </p:txBody>
      </p:sp>
      <p:sp>
        <p:nvSpPr>
          <p:cNvPr id="7" name="TextBox 6"/>
          <p:cNvSpPr txBox="1"/>
          <p:nvPr/>
        </p:nvSpPr>
        <p:spPr>
          <a:xfrm>
            <a:off x="2380" y="6516052"/>
            <a:ext cx="2265364" cy="369332"/>
          </a:xfrm>
          <a:prstGeom prst="rect">
            <a:avLst/>
          </a:prstGeom>
          <a:noFill/>
        </p:spPr>
        <p:txBody>
          <a:bodyPr wrap="none" rtlCol="0">
            <a:spAutoFit/>
          </a:bodyPr>
          <a:lstStyle/>
          <a:p>
            <a:r>
              <a:rPr lang="en-US" smtClean="0">
                <a:solidFill>
                  <a:schemeClr val="tx2">
                    <a:lumMod val="75000"/>
                  </a:schemeClr>
                </a:solidFill>
              </a:rPr>
              <a:t>@PolinaShlepakova</a:t>
            </a:r>
            <a:endParaRPr lang="ru-RU">
              <a:solidFill>
                <a:schemeClr val="tx2">
                  <a:lumMod val="75000"/>
                </a:schemeClr>
              </a:solidFill>
            </a:endParaRPr>
          </a:p>
        </p:txBody>
      </p:sp>
      <p:sp>
        <p:nvSpPr>
          <p:cNvPr id="8" name="TextBox 7"/>
          <p:cNvSpPr txBox="1"/>
          <p:nvPr/>
        </p:nvSpPr>
        <p:spPr>
          <a:xfrm>
            <a:off x="4150803" y="6546830"/>
            <a:ext cx="925253" cy="338554"/>
          </a:xfrm>
          <a:prstGeom prst="rect">
            <a:avLst/>
          </a:prstGeom>
          <a:noFill/>
        </p:spPr>
        <p:txBody>
          <a:bodyPr wrap="none" rtlCol="0">
            <a:spAutoFit/>
          </a:bodyPr>
          <a:lstStyle/>
          <a:p>
            <a:r>
              <a:rPr lang="en-US" sz="1600" smtClean="0">
                <a:solidFill>
                  <a:schemeClr val="accent4">
                    <a:lumMod val="75000"/>
                  </a:schemeClr>
                </a:solidFill>
              </a:rPr>
              <a:t>02.2019</a:t>
            </a:r>
            <a:endParaRPr lang="ru-RU" sz="1600">
              <a:solidFill>
                <a:schemeClr val="accent4">
                  <a:lumMod val="75000"/>
                </a:schemeClr>
              </a:solidFill>
            </a:endParaRPr>
          </a:p>
        </p:txBody>
      </p:sp>
      <p:pic>
        <p:nvPicPr>
          <p:cNvPr id="6" name="Рисунок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40630" y="404665"/>
            <a:ext cx="1572745" cy="1152127"/>
          </a:xfrm>
          <a:prstGeom prst="rect">
            <a:avLst/>
          </a:prstGeom>
        </p:spPr>
      </p:pic>
      <p:sp>
        <p:nvSpPr>
          <p:cNvPr id="3" name="Объект 2"/>
          <p:cNvSpPr>
            <a:spLocks noGrp="1"/>
          </p:cNvSpPr>
          <p:nvPr>
            <p:ph idx="1"/>
          </p:nvPr>
        </p:nvSpPr>
        <p:spPr>
          <a:xfrm>
            <a:off x="457200" y="1936576"/>
            <a:ext cx="8229600" cy="3508648"/>
          </a:xfrm>
        </p:spPr>
        <p:txBody>
          <a:bodyPr>
            <a:normAutofit/>
          </a:bodyPr>
          <a:lstStyle/>
          <a:p>
            <a:r>
              <a:rPr lang="en-US" sz="3200" smtClean="0"/>
              <a:t>When </a:t>
            </a:r>
            <a:r>
              <a:rPr lang="en-US" sz="3200" i="1" smtClean="0">
                <a:solidFill>
                  <a:schemeClr val="tx2"/>
                </a:solidFill>
              </a:rPr>
              <a:t>types</a:t>
            </a:r>
            <a:r>
              <a:rPr lang="en-US" sz="3200" smtClean="0">
                <a:solidFill>
                  <a:schemeClr val="tx2"/>
                </a:solidFill>
              </a:rPr>
              <a:t> </a:t>
            </a:r>
            <a:r>
              <a:rPr lang="en-US" sz="3200" smtClean="0"/>
              <a:t>and </a:t>
            </a:r>
            <a:r>
              <a:rPr lang="en-US" sz="3200" i="1" smtClean="0">
                <a:solidFill>
                  <a:schemeClr val="tx2"/>
                </a:solidFill>
              </a:rPr>
              <a:t>dependencies</a:t>
            </a:r>
            <a:r>
              <a:rPr lang="en-US" sz="3200" smtClean="0"/>
              <a:t> of objects are not known beforehand.</a:t>
            </a:r>
            <a:endParaRPr lang="ru-RU" sz="3200"/>
          </a:p>
        </p:txBody>
      </p:sp>
      <p:sp>
        <p:nvSpPr>
          <p:cNvPr id="11" name="TextBox 10"/>
          <p:cNvSpPr txBox="1"/>
          <p:nvPr/>
        </p:nvSpPr>
        <p:spPr>
          <a:xfrm>
            <a:off x="8388424" y="6488668"/>
            <a:ext cx="761747" cy="369332"/>
          </a:xfrm>
          <a:prstGeom prst="rect">
            <a:avLst/>
          </a:prstGeom>
          <a:noFill/>
        </p:spPr>
        <p:txBody>
          <a:bodyPr wrap="none" rtlCol="0">
            <a:spAutoFit/>
          </a:bodyPr>
          <a:lstStyle/>
          <a:p>
            <a:r>
              <a:rPr lang="en-US">
                <a:solidFill>
                  <a:srgbClr val="002060"/>
                </a:solidFill>
              </a:rPr>
              <a:t>2</a:t>
            </a:r>
            <a:r>
              <a:rPr lang="en-US" smtClean="0">
                <a:solidFill>
                  <a:srgbClr val="002060"/>
                </a:solidFill>
              </a:rPr>
              <a:t>0/31</a:t>
            </a:r>
            <a:endParaRPr lang="en-US" smtClean="0">
              <a:solidFill>
                <a:srgbClr val="002060"/>
              </a:solidFill>
            </a:endParaRPr>
          </a:p>
        </p:txBody>
      </p:sp>
    </p:spTree>
    <p:extLst>
      <p:ext uri="{BB962C8B-B14F-4D97-AF65-F5344CB8AC3E}">
        <p14:creationId xmlns:p14="http://schemas.microsoft.com/office/powerpoint/2010/main" val="139553577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533400"/>
            <a:ext cx="6779096" cy="990600"/>
          </a:xfrm>
        </p:spPr>
        <p:txBody>
          <a:bodyPr/>
          <a:lstStyle/>
          <a:p>
            <a:r>
              <a:rPr lang="en-US" smtClean="0"/>
              <a:t>Applicability</a:t>
            </a:r>
            <a:endParaRPr lang="ru-RU"/>
          </a:p>
        </p:txBody>
      </p:sp>
      <p:sp>
        <p:nvSpPr>
          <p:cNvPr id="4" name="TextBox 3"/>
          <p:cNvSpPr txBox="1"/>
          <p:nvPr/>
        </p:nvSpPr>
        <p:spPr>
          <a:xfrm>
            <a:off x="1652552" y="6165304"/>
            <a:ext cx="7455952" cy="369332"/>
          </a:xfrm>
          <a:prstGeom prst="rect">
            <a:avLst/>
          </a:prstGeom>
          <a:noFill/>
        </p:spPr>
        <p:txBody>
          <a:bodyPr wrap="none" rtlCol="0">
            <a:spAutoFit/>
          </a:bodyPr>
          <a:lstStyle/>
          <a:p>
            <a:r>
              <a:rPr lang="en-US">
                <a:solidFill>
                  <a:schemeClr val="accent6">
                    <a:lumMod val="75000"/>
                  </a:schemeClr>
                </a:solidFill>
              </a:rPr>
              <a:t>S</a:t>
            </a:r>
            <a:r>
              <a:rPr lang="en-US" smtClean="0">
                <a:solidFill>
                  <a:schemeClr val="accent6">
                    <a:lumMod val="75000"/>
                  </a:schemeClr>
                </a:solidFill>
              </a:rPr>
              <a:t>ource: Design Patterns Explained Simply by Alexander Shvets, pg. </a:t>
            </a:r>
            <a:r>
              <a:rPr lang="uk-UA" smtClean="0">
                <a:solidFill>
                  <a:schemeClr val="accent6">
                    <a:lumMod val="75000"/>
                  </a:schemeClr>
                </a:solidFill>
              </a:rPr>
              <a:t>79</a:t>
            </a:r>
            <a:endParaRPr lang="en-US" u="sng">
              <a:solidFill>
                <a:schemeClr val="accent6">
                  <a:lumMod val="75000"/>
                </a:schemeClr>
              </a:solidFill>
            </a:endParaRPr>
          </a:p>
        </p:txBody>
      </p:sp>
      <p:sp>
        <p:nvSpPr>
          <p:cNvPr id="7" name="TextBox 6"/>
          <p:cNvSpPr txBox="1"/>
          <p:nvPr/>
        </p:nvSpPr>
        <p:spPr>
          <a:xfrm>
            <a:off x="2380" y="6516052"/>
            <a:ext cx="2265364" cy="369332"/>
          </a:xfrm>
          <a:prstGeom prst="rect">
            <a:avLst/>
          </a:prstGeom>
          <a:noFill/>
        </p:spPr>
        <p:txBody>
          <a:bodyPr wrap="none" rtlCol="0">
            <a:spAutoFit/>
          </a:bodyPr>
          <a:lstStyle/>
          <a:p>
            <a:r>
              <a:rPr lang="en-US" smtClean="0">
                <a:solidFill>
                  <a:schemeClr val="tx2">
                    <a:lumMod val="75000"/>
                  </a:schemeClr>
                </a:solidFill>
              </a:rPr>
              <a:t>@PolinaShlepakova</a:t>
            </a:r>
            <a:endParaRPr lang="ru-RU">
              <a:solidFill>
                <a:schemeClr val="tx2">
                  <a:lumMod val="75000"/>
                </a:schemeClr>
              </a:solidFill>
            </a:endParaRPr>
          </a:p>
        </p:txBody>
      </p:sp>
      <p:sp>
        <p:nvSpPr>
          <p:cNvPr id="8" name="TextBox 7"/>
          <p:cNvSpPr txBox="1"/>
          <p:nvPr/>
        </p:nvSpPr>
        <p:spPr>
          <a:xfrm>
            <a:off x="4150803" y="6546830"/>
            <a:ext cx="925253" cy="338554"/>
          </a:xfrm>
          <a:prstGeom prst="rect">
            <a:avLst/>
          </a:prstGeom>
          <a:noFill/>
        </p:spPr>
        <p:txBody>
          <a:bodyPr wrap="none" rtlCol="0">
            <a:spAutoFit/>
          </a:bodyPr>
          <a:lstStyle/>
          <a:p>
            <a:r>
              <a:rPr lang="en-US" sz="1600" smtClean="0">
                <a:solidFill>
                  <a:schemeClr val="accent4">
                    <a:lumMod val="75000"/>
                  </a:schemeClr>
                </a:solidFill>
              </a:rPr>
              <a:t>02.2019</a:t>
            </a:r>
            <a:endParaRPr lang="ru-RU" sz="1600">
              <a:solidFill>
                <a:schemeClr val="accent4">
                  <a:lumMod val="75000"/>
                </a:schemeClr>
              </a:solidFill>
            </a:endParaRPr>
          </a:p>
        </p:txBody>
      </p:sp>
      <p:pic>
        <p:nvPicPr>
          <p:cNvPr id="6" name="Рисунок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40630" y="404665"/>
            <a:ext cx="1572745" cy="1152127"/>
          </a:xfrm>
          <a:prstGeom prst="rect">
            <a:avLst/>
          </a:prstGeom>
        </p:spPr>
      </p:pic>
      <p:sp>
        <p:nvSpPr>
          <p:cNvPr id="3" name="Объект 2"/>
          <p:cNvSpPr>
            <a:spLocks noGrp="1"/>
          </p:cNvSpPr>
          <p:nvPr>
            <p:ph idx="1"/>
          </p:nvPr>
        </p:nvSpPr>
        <p:spPr>
          <a:xfrm>
            <a:off x="457200" y="1936576"/>
            <a:ext cx="8229600" cy="3508648"/>
          </a:xfrm>
        </p:spPr>
        <p:txBody>
          <a:bodyPr>
            <a:normAutofit/>
          </a:bodyPr>
          <a:lstStyle/>
          <a:p>
            <a:r>
              <a:rPr lang="en-US" sz="3200" smtClean="0"/>
              <a:t>When you want to let the users </a:t>
            </a:r>
            <a:r>
              <a:rPr lang="en-US" sz="3200" i="1" smtClean="0">
                <a:solidFill>
                  <a:schemeClr val="tx2"/>
                </a:solidFill>
              </a:rPr>
              <a:t>extend</a:t>
            </a:r>
            <a:r>
              <a:rPr lang="en-US" sz="3200" smtClean="0"/>
              <a:t> parts of your framework or library.</a:t>
            </a:r>
            <a:endParaRPr lang="ru-RU" sz="3200"/>
          </a:p>
        </p:txBody>
      </p:sp>
      <p:sp>
        <p:nvSpPr>
          <p:cNvPr id="10" name="TextBox 9"/>
          <p:cNvSpPr txBox="1"/>
          <p:nvPr/>
        </p:nvSpPr>
        <p:spPr>
          <a:xfrm>
            <a:off x="8388424" y="6488668"/>
            <a:ext cx="761747" cy="369332"/>
          </a:xfrm>
          <a:prstGeom prst="rect">
            <a:avLst/>
          </a:prstGeom>
          <a:noFill/>
        </p:spPr>
        <p:txBody>
          <a:bodyPr wrap="none" rtlCol="0">
            <a:spAutoFit/>
          </a:bodyPr>
          <a:lstStyle/>
          <a:p>
            <a:r>
              <a:rPr lang="en-US" smtClean="0">
                <a:solidFill>
                  <a:srgbClr val="002060"/>
                </a:solidFill>
              </a:rPr>
              <a:t>21/31</a:t>
            </a:r>
            <a:endParaRPr lang="en-US" smtClean="0">
              <a:solidFill>
                <a:srgbClr val="002060"/>
              </a:solidFill>
            </a:endParaRPr>
          </a:p>
        </p:txBody>
      </p:sp>
    </p:spTree>
    <p:extLst>
      <p:ext uri="{BB962C8B-B14F-4D97-AF65-F5344CB8AC3E}">
        <p14:creationId xmlns:p14="http://schemas.microsoft.com/office/powerpoint/2010/main" val="132928097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533400"/>
            <a:ext cx="6779096" cy="990600"/>
          </a:xfrm>
        </p:spPr>
        <p:txBody>
          <a:bodyPr/>
          <a:lstStyle/>
          <a:p>
            <a:r>
              <a:rPr lang="en-US" smtClean="0"/>
              <a:t>Applicability</a:t>
            </a:r>
            <a:endParaRPr lang="ru-RU"/>
          </a:p>
        </p:txBody>
      </p:sp>
      <p:sp>
        <p:nvSpPr>
          <p:cNvPr id="4" name="TextBox 3"/>
          <p:cNvSpPr txBox="1"/>
          <p:nvPr/>
        </p:nvSpPr>
        <p:spPr>
          <a:xfrm>
            <a:off x="1652552" y="6165304"/>
            <a:ext cx="7455952" cy="369332"/>
          </a:xfrm>
          <a:prstGeom prst="rect">
            <a:avLst/>
          </a:prstGeom>
          <a:noFill/>
        </p:spPr>
        <p:txBody>
          <a:bodyPr wrap="none" rtlCol="0">
            <a:spAutoFit/>
          </a:bodyPr>
          <a:lstStyle/>
          <a:p>
            <a:r>
              <a:rPr lang="en-US">
                <a:solidFill>
                  <a:schemeClr val="accent6">
                    <a:lumMod val="75000"/>
                  </a:schemeClr>
                </a:solidFill>
              </a:rPr>
              <a:t>S</a:t>
            </a:r>
            <a:r>
              <a:rPr lang="en-US" smtClean="0">
                <a:solidFill>
                  <a:schemeClr val="accent6">
                    <a:lumMod val="75000"/>
                  </a:schemeClr>
                </a:solidFill>
              </a:rPr>
              <a:t>ource: Design Patterns Explained Simply by Alexander Shvets, pg. </a:t>
            </a:r>
            <a:r>
              <a:rPr lang="uk-UA" smtClean="0">
                <a:solidFill>
                  <a:schemeClr val="accent6">
                    <a:lumMod val="75000"/>
                  </a:schemeClr>
                </a:solidFill>
              </a:rPr>
              <a:t>79</a:t>
            </a:r>
            <a:endParaRPr lang="en-US" u="sng">
              <a:solidFill>
                <a:schemeClr val="accent6">
                  <a:lumMod val="75000"/>
                </a:schemeClr>
              </a:solidFill>
            </a:endParaRPr>
          </a:p>
        </p:txBody>
      </p:sp>
      <p:sp>
        <p:nvSpPr>
          <p:cNvPr id="7" name="TextBox 6"/>
          <p:cNvSpPr txBox="1"/>
          <p:nvPr/>
        </p:nvSpPr>
        <p:spPr>
          <a:xfrm>
            <a:off x="2380" y="6516052"/>
            <a:ext cx="2265364" cy="369332"/>
          </a:xfrm>
          <a:prstGeom prst="rect">
            <a:avLst/>
          </a:prstGeom>
          <a:noFill/>
        </p:spPr>
        <p:txBody>
          <a:bodyPr wrap="none" rtlCol="0">
            <a:spAutoFit/>
          </a:bodyPr>
          <a:lstStyle/>
          <a:p>
            <a:r>
              <a:rPr lang="en-US" smtClean="0">
                <a:solidFill>
                  <a:schemeClr val="tx2">
                    <a:lumMod val="75000"/>
                  </a:schemeClr>
                </a:solidFill>
              </a:rPr>
              <a:t>@PolinaShlepakova</a:t>
            </a:r>
            <a:endParaRPr lang="ru-RU">
              <a:solidFill>
                <a:schemeClr val="tx2">
                  <a:lumMod val="75000"/>
                </a:schemeClr>
              </a:solidFill>
            </a:endParaRPr>
          </a:p>
        </p:txBody>
      </p:sp>
      <p:sp>
        <p:nvSpPr>
          <p:cNvPr id="8" name="TextBox 7"/>
          <p:cNvSpPr txBox="1"/>
          <p:nvPr/>
        </p:nvSpPr>
        <p:spPr>
          <a:xfrm>
            <a:off x="4150803" y="6546830"/>
            <a:ext cx="925253" cy="338554"/>
          </a:xfrm>
          <a:prstGeom prst="rect">
            <a:avLst/>
          </a:prstGeom>
          <a:noFill/>
        </p:spPr>
        <p:txBody>
          <a:bodyPr wrap="none" rtlCol="0">
            <a:spAutoFit/>
          </a:bodyPr>
          <a:lstStyle/>
          <a:p>
            <a:r>
              <a:rPr lang="en-US" sz="1600" smtClean="0">
                <a:solidFill>
                  <a:schemeClr val="accent4">
                    <a:lumMod val="75000"/>
                  </a:schemeClr>
                </a:solidFill>
              </a:rPr>
              <a:t>02.2019</a:t>
            </a:r>
            <a:endParaRPr lang="ru-RU" sz="1600">
              <a:solidFill>
                <a:schemeClr val="accent4">
                  <a:lumMod val="75000"/>
                </a:schemeClr>
              </a:solidFill>
            </a:endParaRPr>
          </a:p>
        </p:txBody>
      </p:sp>
      <p:pic>
        <p:nvPicPr>
          <p:cNvPr id="6" name="Рисунок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40630" y="404665"/>
            <a:ext cx="1572745" cy="1152127"/>
          </a:xfrm>
          <a:prstGeom prst="rect">
            <a:avLst/>
          </a:prstGeom>
        </p:spPr>
      </p:pic>
      <p:sp>
        <p:nvSpPr>
          <p:cNvPr id="3" name="Объект 2"/>
          <p:cNvSpPr>
            <a:spLocks noGrp="1"/>
          </p:cNvSpPr>
          <p:nvPr>
            <p:ph idx="1"/>
          </p:nvPr>
        </p:nvSpPr>
        <p:spPr>
          <a:xfrm>
            <a:off x="457200" y="1936576"/>
            <a:ext cx="8229600" cy="3508648"/>
          </a:xfrm>
        </p:spPr>
        <p:txBody>
          <a:bodyPr>
            <a:normAutofit/>
          </a:bodyPr>
          <a:lstStyle/>
          <a:p>
            <a:r>
              <a:rPr lang="en-US" sz="3200" smtClean="0"/>
              <a:t>When you want to </a:t>
            </a:r>
            <a:r>
              <a:rPr lang="en-US" sz="3200" i="1" smtClean="0">
                <a:solidFill>
                  <a:schemeClr val="tx2"/>
                </a:solidFill>
              </a:rPr>
              <a:t>save system resources </a:t>
            </a:r>
            <a:r>
              <a:rPr lang="en-US" sz="3200" smtClean="0"/>
              <a:t>by </a:t>
            </a:r>
            <a:r>
              <a:rPr lang="en-US" sz="3200" i="1" smtClean="0">
                <a:solidFill>
                  <a:schemeClr val="tx2"/>
                </a:solidFill>
              </a:rPr>
              <a:t>reusing</a:t>
            </a:r>
            <a:r>
              <a:rPr lang="en-US" sz="3200" smtClean="0">
                <a:solidFill>
                  <a:schemeClr val="tx2"/>
                </a:solidFill>
              </a:rPr>
              <a:t> </a:t>
            </a:r>
            <a:r>
              <a:rPr lang="en-US" sz="3200" smtClean="0"/>
              <a:t>already created objects.</a:t>
            </a:r>
            <a:endParaRPr lang="ru-RU" sz="3200"/>
          </a:p>
        </p:txBody>
      </p:sp>
      <p:sp>
        <p:nvSpPr>
          <p:cNvPr id="11" name="TextBox 10"/>
          <p:cNvSpPr txBox="1"/>
          <p:nvPr/>
        </p:nvSpPr>
        <p:spPr>
          <a:xfrm>
            <a:off x="8388424" y="6488668"/>
            <a:ext cx="761747" cy="369332"/>
          </a:xfrm>
          <a:prstGeom prst="rect">
            <a:avLst/>
          </a:prstGeom>
          <a:noFill/>
        </p:spPr>
        <p:txBody>
          <a:bodyPr wrap="none" rtlCol="0">
            <a:spAutoFit/>
          </a:bodyPr>
          <a:lstStyle/>
          <a:p>
            <a:r>
              <a:rPr lang="en-US" smtClean="0">
                <a:solidFill>
                  <a:srgbClr val="002060"/>
                </a:solidFill>
              </a:rPr>
              <a:t>22/31</a:t>
            </a:r>
            <a:endParaRPr lang="en-US" smtClean="0">
              <a:solidFill>
                <a:srgbClr val="002060"/>
              </a:solidFill>
            </a:endParaRPr>
          </a:p>
        </p:txBody>
      </p:sp>
    </p:spTree>
    <p:extLst>
      <p:ext uri="{BB962C8B-B14F-4D97-AF65-F5344CB8AC3E}">
        <p14:creationId xmlns:p14="http://schemas.microsoft.com/office/powerpoint/2010/main" val="263110521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533400"/>
            <a:ext cx="6779096" cy="990600"/>
          </a:xfrm>
        </p:spPr>
        <p:txBody>
          <a:bodyPr/>
          <a:lstStyle/>
          <a:p>
            <a:r>
              <a:rPr lang="en-US" smtClean="0"/>
              <a:t>Advantages</a:t>
            </a:r>
            <a:endParaRPr lang="ru-RU"/>
          </a:p>
        </p:txBody>
      </p:sp>
      <p:sp>
        <p:nvSpPr>
          <p:cNvPr id="4" name="TextBox 3"/>
          <p:cNvSpPr txBox="1"/>
          <p:nvPr/>
        </p:nvSpPr>
        <p:spPr>
          <a:xfrm>
            <a:off x="1652552" y="6165304"/>
            <a:ext cx="7455952" cy="369332"/>
          </a:xfrm>
          <a:prstGeom prst="rect">
            <a:avLst/>
          </a:prstGeom>
          <a:noFill/>
        </p:spPr>
        <p:txBody>
          <a:bodyPr wrap="none" rtlCol="0">
            <a:spAutoFit/>
          </a:bodyPr>
          <a:lstStyle/>
          <a:p>
            <a:r>
              <a:rPr lang="en-US">
                <a:solidFill>
                  <a:schemeClr val="accent6">
                    <a:lumMod val="75000"/>
                  </a:schemeClr>
                </a:solidFill>
              </a:rPr>
              <a:t>S</a:t>
            </a:r>
            <a:r>
              <a:rPr lang="en-US" smtClean="0">
                <a:solidFill>
                  <a:schemeClr val="accent6">
                    <a:lumMod val="75000"/>
                  </a:schemeClr>
                </a:solidFill>
              </a:rPr>
              <a:t>ource: Design Patterns Explained Simply by Alexander Shvets, pg. 82</a:t>
            </a:r>
            <a:endParaRPr lang="en-US" u="sng">
              <a:solidFill>
                <a:schemeClr val="accent6">
                  <a:lumMod val="75000"/>
                </a:schemeClr>
              </a:solidFill>
            </a:endParaRPr>
          </a:p>
        </p:txBody>
      </p:sp>
      <p:sp>
        <p:nvSpPr>
          <p:cNvPr id="7" name="TextBox 6"/>
          <p:cNvSpPr txBox="1"/>
          <p:nvPr/>
        </p:nvSpPr>
        <p:spPr>
          <a:xfrm>
            <a:off x="2380" y="6516052"/>
            <a:ext cx="2265364" cy="369332"/>
          </a:xfrm>
          <a:prstGeom prst="rect">
            <a:avLst/>
          </a:prstGeom>
          <a:noFill/>
        </p:spPr>
        <p:txBody>
          <a:bodyPr wrap="none" rtlCol="0">
            <a:spAutoFit/>
          </a:bodyPr>
          <a:lstStyle/>
          <a:p>
            <a:r>
              <a:rPr lang="en-US" smtClean="0">
                <a:solidFill>
                  <a:schemeClr val="tx2">
                    <a:lumMod val="75000"/>
                  </a:schemeClr>
                </a:solidFill>
              </a:rPr>
              <a:t>@PolinaShlepakova</a:t>
            </a:r>
            <a:endParaRPr lang="ru-RU">
              <a:solidFill>
                <a:schemeClr val="tx2">
                  <a:lumMod val="75000"/>
                </a:schemeClr>
              </a:solidFill>
            </a:endParaRPr>
          </a:p>
        </p:txBody>
      </p:sp>
      <p:sp>
        <p:nvSpPr>
          <p:cNvPr id="8" name="TextBox 7"/>
          <p:cNvSpPr txBox="1"/>
          <p:nvPr/>
        </p:nvSpPr>
        <p:spPr>
          <a:xfrm>
            <a:off x="4150803" y="6546830"/>
            <a:ext cx="925253" cy="338554"/>
          </a:xfrm>
          <a:prstGeom prst="rect">
            <a:avLst/>
          </a:prstGeom>
          <a:noFill/>
        </p:spPr>
        <p:txBody>
          <a:bodyPr wrap="none" rtlCol="0">
            <a:spAutoFit/>
          </a:bodyPr>
          <a:lstStyle/>
          <a:p>
            <a:r>
              <a:rPr lang="en-US" sz="1600" smtClean="0">
                <a:solidFill>
                  <a:schemeClr val="accent4">
                    <a:lumMod val="75000"/>
                  </a:schemeClr>
                </a:solidFill>
              </a:rPr>
              <a:t>02.2019</a:t>
            </a:r>
            <a:endParaRPr lang="ru-RU" sz="1600">
              <a:solidFill>
                <a:schemeClr val="accent4">
                  <a:lumMod val="75000"/>
                </a:schemeClr>
              </a:solidFill>
            </a:endParaRPr>
          </a:p>
        </p:txBody>
      </p:sp>
      <p:pic>
        <p:nvPicPr>
          <p:cNvPr id="6" name="Рисунок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40630" y="404665"/>
            <a:ext cx="1572745" cy="1152127"/>
          </a:xfrm>
          <a:prstGeom prst="rect">
            <a:avLst/>
          </a:prstGeom>
        </p:spPr>
      </p:pic>
      <p:sp>
        <p:nvSpPr>
          <p:cNvPr id="3" name="Объект 2"/>
          <p:cNvSpPr>
            <a:spLocks noGrp="1"/>
          </p:cNvSpPr>
          <p:nvPr>
            <p:ph idx="1"/>
          </p:nvPr>
        </p:nvSpPr>
        <p:spPr>
          <a:xfrm>
            <a:off x="498629" y="1936576"/>
            <a:ext cx="8229600" cy="3940696"/>
          </a:xfrm>
        </p:spPr>
        <p:txBody>
          <a:bodyPr>
            <a:normAutofit/>
          </a:bodyPr>
          <a:lstStyle/>
          <a:p>
            <a:r>
              <a:rPr lang="en-US" sz="3200" i="1" smtClean="0">
                <a:solidFill>
                  <a:schemeClr val="accent6"/>
                </a:solidFill>
              </a:rPr>
              <a:t>Avoids binding </a:t>
            </a:r>
            <a:r>
              <a:rPr lang="en-US" sz="3200" smtClean="0"/>
              <a:t>to concrete product classes.</a:t>
            </a:r>
            <a:endParaRPr lang="ru-RU" sz="3200"/>
          </a:p>
          <a:p>
            <a:r>
              <a:rPr lang="en-US" sz="3200" smtClean="0"/>
              <a:t>Puts product creation </a:t>
            </a:r>
            <a:r>
              <a:rPr lang="en-US" sz="3200" i="1" smtClean="0">
                <a:solidFill>
                  <a:schemeClr val="accent6"/>
                </a:solidFill>
              </a:rPr>
              <a:t>in one place</a:t>
            </a:r>
            <a:r>
              <a:rPr lang="en-US" sz="3200" smtClean="0"/>
              <a:t>, making code </a:t>
            </a:r>
            <a:r>
              <a:rPr lang="en-US" sz="3200" i="1" smtClean="0">
                <a:solidFill>
                  <a:schemeClr val="accent6"/>
                </a:solidFill>
              </a:rPr>
              <a:t>support easier</a:t>
            </a:r>
            <a:r>
              <a:rPr lang="en-US" sz="3200" smtClean="0"/>
              <a:t>.</a:t>
            </a:r>
            <a:endParaRPr lang="ru-RU" sz="3200"/>
          </a:p>
          <a:p>
            <a:r>
              <a:rPr lang="en-US" sz="3200" i="1" smtClean="0">
                <a:solidFill>
                  <a:schemeClr val="accent6"/>
                </a:solidFill>
              </a:rPr>
              <a:t>Simplifies</a:t>
            </a:r>
            <a:r>
              <a:rPr lang="en-US" sz="3200" smtClean="0">
                <a:solidFill>
                  <a:schemeClr val="accent6"/>
                </a:solidFill>
              </a:rPr>
              <a:t> </a:t>
            </a:r>
            <a:r>
              <a:rPr lang="en-US" sz="3200" smtClean="0"/>
              <a:t>new product integration.</a:t>
            </a:r>
            <a:endParaRPr lang="ru-RU" sz="3200"/>
          </a:p>
          <a:p>
            <a:r>
              <a:rPr lang="en-US" sz="3200" smtClean="0"/>
              <a:t>Implements </a:t>
            </a:r>
            <a:r>
              <a:rPr lang="en-US" sz="3200" i="1" smtClean="0">
                <a:solidFill>
                  <a:schemeClr val="accent6"/>
                </a:solidFill>
              </a:rPr>
              <a:t>open/closed principle</a:t>
            </a:r>
            <a:r>
              <a:rPr lang="en-US" sz="3200" smtClean="0"/>
              <a:t>.</a:t>
            </a:r>
            <a:endParaRPr lang="ru-RU" sz="3200"/>
          </a:p>
        </p:txBody>
      </p:sp>
      <p:sp>
        <p:nvSpPr>
          <p:cNvPr id="10" name="TextBox 9"/>
          <p:cNvSpPr txBox="1"/>
          <p:nvPr/>
        </p:nvSpPr>
        <p:spPr>
          <a:xfrm>
            <a:off x="8388424" y="6488668"/>
            <a:ext cx="761747" cy="369332"/>
          </a:xfrm>
          <a:prstGeom prst="rect">
            <a:avLst/>
          </a:prstGeom>
          <a:noFill/>
        </p:spPr>
        <p:txBody>
          <a:bodyPr wrap="none" rtlCol="0">
            <a:spAutoFit/>
          </a:bodyPr>
          <a:lstStyle/>
          <a:p>
            <a:r>
              <a:rPr lang="en-US" smtClean="0">
                <a:solidFill>
                  <a:srgbClr val="002060"/>
                </a:solidFill>
              </a:rPr>
              <a:t>23/31</a:t>
            </a:r>
            <a:endParaRPr lang="en-US" smtClean="0">
              <a:solidFill>
                <a:srgbClr val="002060"/>
              </a:solidFill>
            </a:endParaRPr>
          </a:p>
        </p:txBody>
      </p:sp>
    </p:spTree>
    <p:extLst>
      <p:ext uri="{BB962C8B-B14F-4D97-AF65-F5344CB8AC3E}">
        <p14:creationId xmlns:p14="http://schemas.microsoft.com/office/powerpoint/2010/main" val="320444698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533400"/>
            <a:ext cx="6779096" cy="990600"/>
          </a:xfrm>
        </p:spPr>
        <p:txBody>
          <a:bodyPr/>
          <a:lstStyle/>
          <a:p>
            <a:r>
              <a:rPr lang="en-US" smtClean="0"/>
              <a:t>Disadvantage</a:t>
            </a:r>
            <a:endParaRPr lang="ru-RU"/>
          </a:p>
        </p:txBody>
      </p:sp>
      <p:sp>
        <p:nvSpPr>
          <p:cNvPr id="4" name="TextBox 3"/>
          <p:cNvSpPr txBox="1"/>
          <p:nvPr/>
        </p:nvSpPr>
        <p:spPr>
          <a:xfrm>
            <a:off x="1652552" y="6165304"/>
            <a:ext cx="7455952" cy="369332"/>
          </a:xfrm>
          <a:prstGeom prst="rect">
            <a:avLst/>
          </a:prstGeom>
          <a:noFill/>
        </p:spPr>
        <p:txBody>
          <a:bodyPr wrap="none" rtlCol="0">
            <a:spAutoFit/>
          </a:bodyPr>
          <a:lstStyle/>
          <a:p>
            <a:r>
              <a:rPr lang="en-US">
                <a:solidFill>
                  <a:schemeClr val="accent6">
                    <a:lumMod val="75000"/>
                  </a:schemeClr>
                </a:solidFill>
              </a:rPr>
              <a:t>S</a:t>
            </a:r>
            <a:r>
              <a:rPr lang="en-US" smtClean="0">
                <a:solidFill>
                  <a:schemeClr val="accent6">
                    <a:lumMod val="75000"/>
                  </a:schemeClr>
                </a:solidFill>
              </a:rPr>
              <a:t>ource: Design Patterns Explained Simply by Alexander Shvets, pg. 83</a:t>
            </a:r>
            <a:endParaRPr lang="en-US" u="sng">
              <a:solidFill>
                <a:schemeClr val="accent6">
                  <a:lumMod val="75000"/>
                </a:schemeClr>
              </a:solidFill>
            </a:endParaRPr>
          </a:p>
        </p:txBody>
      </p:sp>
      <p:sp>
        <p:nvSpPr>
          <p:cNvPr id="7" name="TextBox 6"/>
          <p:cNvSpPr txBox="1"/>
          <p:nvPr/>
        </p:nvSpPr>
        <p:spPr>
          <a:xfrm>
            <a:off x="2380" y="6516052"/>
            <a:ext cx="2265364" cy="369332"/>
          </a:xfrm>
          <a:prstGeom prst="rect">
            <a:avLst/>
          </a:prstGeom>
          <a:noFill/>
        </p:spPr>
        <p:txBody>
          <a:bodyPr wrap="none" rtlCol="0">
            <a:spAutoFit/>
          </a:bodyPr>
          <a:lstStyle/>
          <a:p>
            <a:r>
              <a:rPr lang="en-US" smtClean="0">
                <a:solidFill>
                  <a:schemeClr val="tx2">
                    <a:lumMod val="75000"/>
                  </a:schemeClr>
                </a:solidFill>
              </a:rPr>
              <a:t>@PolinaShlepakova</a:t>
            </a:r>
            <a:endParaRPr lang="ru-RU">
              <a:solidFill>
                <a:schemeClr val="tx2">
                  <a:lumMod val="75000"/>
                </a:schemeClr>
              </a:solidFill>
            </a:endParaRPr>
          </a:p>
        </p:txBody>
      </p:sp>
      <p:sp>
        <p:nvSpPr>
          <p:cNvPr id="8" name="TextBox 7"/>
          <p:cNvSpPr txBox="1"/>
          <p:nvPr/>
        </p:nvSpPr>
        <p:spPr>
          <a:xfrm>
            <a:off x="4150803" y="6546830"/>
            <a:ext cx="925253" cy="338554"/>
          </a:xfrm>
          <a:prstGeom prst="rect">
            <a:avLst/>
          </a:prstGeom>
          <a:noFill/>
        </p:spPr>
        <p:txBody>
          <a:bodyPr wrap="none" rtlCol="0">
            <a:spAutoFit/>
          </a:bodyPr>
          <a:lstStyle/>
          <a:p>
            <a:r>
              <a:rPr lang="en-US" sz="1600" smtClean="0">
                <a:solidFill>
                  <a:schemeClr val="accent4">
                    <a:lumMod val="75000"/>
                  </a:schemeClr>
                </a:solidFill>
              </a:rPr>
              <a:t>02.2019</a:t>
            </a:r>
            <a:endParaRPr lang="ru-RU" sz="1600">
              <a:solidFill>
                <a:schemeClr val="accent4">
                  <a:lumMod val="75000"/>
                </a:schemeClr>
              </a:solidFill>
            </a:endParaRPr>
          </a:p>
        </p:txBody>
      </p:sp>
      <p:pic>
        <p:nvPicPr>
          <p:cNvPr id="6" name="Рисунок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40630" y="404665"/>
            <a:ext cx="1572745" cy="1152127"/>
          </a:xfrm>
          <a:prstGeom prst="rect">
            <a:avLst/>
          </a:prstGeom>
        </p:spPr>
      </p:pic>
      <p:sp>
        <p:nvSpPr>
          <p:cNvPr id="3" name="Объект 2"/>
          <p:cNvSpPr>
            <a:spLocks noGrp="1"/>
          </p:cNvSpPr>
          <p:nvPr>
            <p:ph idx="1"/>
          </p:nvPr>
        </p:nvSpPr>
        <p:spPr>
          <a:xfrm>
            <a:off x="498629" y="1936576"/>
            <a:ext cx="8229600" cy="3940696"/>
          </a:xfrm>
        </p:spPr>
        <p:txBody>
          <a:bodyPr>
            <a:normAutofit/>
          </a:bodyPr>
          <a:lstStyle/>
          <a:p>
            <a:r>
              <a:rPr lang="en-US" sz="3200" smtClean="0"/>
              <a:t>Can lead to </a:t>
            </a:r>
            <a:r>
              <a:rPr lang="en-US" sz="3200" i="1" smtClean="0">
                <a:solidFill>
                  <a:schemeClr val="accent6"/>
                </a:solidFill>
              </a:rPr>
              <a:t>big parallel class hierarchies</a:t>
            </a:r>
            <a:r>
              <a:rPr lang="en-US" sz="3200" smtClean="0"/>
              <a:t>, because for each product class there should be a creator class.</a:t>
            </a:r>
            <a:endParaRPr lang="ru-RU" sz="3200"/>
          </a:p>
        </p:txBody>
      </p:sp>
      <p:sp>
        <p:nvSpPr>
          <p:cNvPr id="10" name="TextBox 9"/>
          <p:cNvSpPr txBox="1"/>
          <p:nvPr/>
        </p:nvSpPr>
        <p:spPr>
          <a:xfrm>
            <a:off x="8388424" y="6488668"/>
            <a:ext cx="761747" cy="369332"/>
          </a:xfrm>
          <a:prstGeom prst="rect">
            <a:avLst/>
          </a:prstGeom>
          <a:noFill/>
        </p:spPr>
        <p:txBody>
          <a:bodyPr wrap="none" rtlCol="0">
            <a:spAutoFit/>
          </a:bodyPr>
          <a:lstStyle/>
          <a:p>
            <a:r>
              <a:rPr lang="en-US" smtClean="0">
                <a:solidFill>
                  <a:srgbClr val="002060"/>
                </a:solidFill>
              </a:rPr>
              <a:t>24/31</a:t>
            </a:r>
            <a:endParaRPr lang="en-US" smtClean="0">
              <a:solidFill>
                <a:srgbClr val="002060"/>
              </a:solidFill>
            </a:endParaRPr>
          </a:p>
        </p:txBody>
      </p:sp>
    </p:spTree>
    <p:extLst>
      <p:ext uri="{BB962C8B-B14F-4D97-AF65-F5344CB8AC3E}">
        <p14:creationId xmlns:p14="http://schemas.microsoft.com/office/powerpoint/2010/main" val="295021772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533400"/>
            <a:ext cx="6779096" cy="990600"/>
          </a:xfrm>
        </p:spPr>
        <p:txBody>
          <a:bodyPr>
            <a:normAutofit/>
          </a:bodyPr>
          <a:lstStyle/>
          <a:p>
            <a:r>
              <a:rPr lang="en-US" smtClean="0"/>
              <a:t>Related patterns</a:t>
            </a:r>
            <a:endParaRPr lang="ru-RU"/>
          </a:p>
        </p:txBody>
      </p:sp>
      <p:sp>
        <p:nvSpPr>
          <p:cNvPr id="4" name="TextBox 3"/>
          <p:cNvSpPr txBox="1"/>
          <p:nvPr/>
        </p:nvSpPr>
        <p:spPr>
          <a:xfrm>
            <a:off x="3499276" y="6165304"/>
            <a:ext cx="5609228" cy="369332"/>
          </a:xfrm>
          <a:prstGeom prst="rect">
            <a:avLst/>
          </a:prstGeom>
          <a:noFill/>
        </p:spPr>
        <p:txBody>
          <a:bodyPr wrap="none" rtlCol="0">
            <a:spAutoFit/>
          </a:bodyPr>
          <a:lstStyle/>
          <a:p>
            <a:r>
              <a:rPr lang="en-US">
                <a:solidFill>
                  <a:schemeClr val="accent6">
                    <a:lumMod val="75000"/>
                  </a:schemeClr>
                </a:solidFill>
              </a:rPr>
              <a:t>S</a:t>
            </a:r>
            <a:r>
              <a:rPr lang="en-US" smtClean="0">
                <a:solidFill>
                  <a:schemeClr val="accent6">
                    <a:lumMod val="75000"/>
                  </a:schemeClr>
                </a:solidFill>
              </a:rPr>
              <a:t>ource: GoF book, Factory Method, Related patterns</a:t>
            </a:r>
            <a:endParaRPr lang="en-US" u="sng">
              <a:solidFill>
                <a:schemeClr val="accent6">
                  <a:lumMod val="75000"/>
                </a:schemeClr>
              </a:solidFill>
            </a:endParaRPr>
          </a:p>
        </p:txBody>
      </p:sp>
      <p:sp>
        <p:nvSpPr>
          <p:cNvPr id="7" name="TextBox 6"/>
          <p:cNvSpPr txBox="1"/>
          <p:nvPr/>
        </p:nvSpPr>
        <p:spPr>
          <a:xfrm>
            <a:off x="2380" y="6516052"/>
            <a:ext cx="2265364" cy="369332"/>
          </a:xfrm>
          <a:prstGeom prst="rect">
            <a:avLst/>
          </a:prstGeom>
          <a:noFill/>
        </p:spPr>
        <p:txBody>
          <a:bodyPr wrap="none" rtlCol="0">
            <a:spAutoFit/>
          </a:bodyPr>
          <a:lstStyle/>
          <a:p>
            <a:r>
              <a:rPr lang="en-US" smtClean="0">
                <a:solidFill>
                  <a:schemeClr val="tx2">
                    <a:lumMod val="75000"/>
                  </a:schemeClr>
                </a:solidFill>
              </a:rPr>
              <a:t>@PolinaShlepakova</a:t>
            </a:r>
            <a:endParaRPr lang="ru-RU">
              <a:solidFill>
                <a:schemeClr val="tx2">
                  <a:lumMod val="75000"/>
                </a:schemeClr>
              </a:solidFill>
            </a:endParaRPr>
          </a:p>
        </p:txBody>
      </p:sp>
      <p:sp>
        <p:nvSpPr>
          <p:cNvPr id="8" name="TextBox 7"/>
          <p:cNvSpPr txBox="1"/>
          <p:nvPr/>
        </p:nvSpPr>
        <p:spPr>
          <a:xfrm>
            <a:off x="4150803" y="6546830"/>
            <a:ext cx="925253" cy="338554"/>
          </a:xfrm>
          <a:prstGeom prst="rect">
            <a:avLst/>
          </a:prstGeom>
          <a:noFill/>
        </p:spPr>
        <p:txBody>
          <a:bodyPr wrap="none" rtlCol="0">
            <a:spAutoFit/>
          </a:bodyPr>
          <a:lstStyle/>
          <a:p>
            <a:r>
              <a:rPr lang="en-US" sz="1600" smtClean="0">
                <a:solidFill>
                  <a:schemeClr val="accent4">
                    <a:lumMod val="75000"/>
                  </a:schemeClr>
                </a:solidFill>
              </a:rPr>
              <a:t>02.2019</a:t>
            </a:r>
            <a:endParaRPr lang="ru-RU" sz="1600">
              <a:solidFill>
                <a:schemeClr val="accent4">
                  <a:lumMod val="75000"/>
                </a:schemeClr>
              </a:solidFill>
            </a:endParaRPr>
          </a:p>
        </p:txBody>
      </p:sp>
      <p:pic>
        <p:nvPicPr>
          <p:cNvPr id="6" name="Рисунок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40630" y="404665"/>
            <a:ext cx="1572745" cy="1152127"/>
          </a:xfrm>
          <a:prstGeom prst="rect">
            <a:avLst/>
          </a:prstGeom>
        </p:spPr>
      </p:pic>
      <p:sp>
        <p:nvSpPr>
          <p:cNvPr id="3" name="Объект 2"/>
          <p:cNvSpPr>
            <a:spLocks noGrp="1"/>
          </p:cNvSpPr>
          <p:nvPr>
            <p:ph idx="1"/>
          </p:nvPr>
        </p:nvSpPr>
        <p:spPr>
          <a:xfrm>
            <a:off x="498629" y="1936576"/>
            <a:ext cx="8229600" cy="3940696"/>
          </a:xfrm>
        </p:spPr>
        <p:txBody>
          <a:bodyPr>
            <a:normAutofit/>
          </a:bodyPr>
          <a:lstStyle/>
          <a:p>
            <a:r>
              <a:rPr lang="en-US" sz="3200" b="1" i="1" smtClean="0">
                <a:solidFill>
                  <a:schemeClr val="tx2"/>
                </a:solidFill>
              </a:rPr>
              <a:t>Abstract factory </a:t>
            </a:r>
            <a:r>
              <a:rPr lang="en-US" sz="3200" smtClean="0"/>
              <a:t>is often implemented with </a:t>
            </a:r>
            <a:r>
              <a:rPr lang="en-US" sz="3200" b="1" i="1" smtClean="0">
                <a:solidFill>
                  <a:schemeClr val="tx2"/>
                </a:solidFill>
              </a:rPr>
              <a:t>factory methods</a:t>
            </a:r>
            <a:r>
              <a:rPr lang="en-US" sz="3200" smtClean="0"/>
              <a:t>.</a:t>
            </a:r>
            <a:endParaRPr lang="ru-RU" sz="3200"/>
          </a:p>
        </p:txBody>
      </p:sp>
      <p:sp>
        <p:nvSpPr>
          <p:cNvPr id="10" name="TextBox 9"/>
          <p:cNvSpPr txBox="1"/>
          <p:nvPr/>
        </p:nvSpPr>
        <p:spPr>
          <a:xfrm>
            <a:off x="8388424" y="6488668"/>
            <a:ext cx="761747" cy="369332"/>
          </a:xfrm>
          <a:prstGeom prst="rect">
            <a:avLst/>
          </a:prstGeom>
          <a:noFill/>
        </p:spPr>
        <p:txBody>
          <a:bodyPr wrap="none" rtlCol="0">
            <a:spAutoFit/>
          </a:bodyPr>
          <a:lstStyle/>
          <a:p>
            <a:r>
              <a:rPr lang="en-US" smtClean="0">
                <a:solidFill>
                  <a:srgbClr val="002060"/>
                </a:solidFill>
              </a:rPr>
              <a:t>25/31</a:t>
            </a:r>
            <a:endParaRPr lang="en-US" smtClean="0">
              <a:solidFill>
                <a:srgbClr val="002060"/>
              </a:solidFill>
            </a:endParaRPr>
          </a:p>
        </p:txBody>
      </p:sp>
    </p:spTree>
    <p:extLst>
      <p:ext uri="{BB962C8B-B14F-4D97-AF65-F5344CB8AC3E}">
        <p14:creationId xmlns:p14="http://schemas.microsoft.com/office/powerpoint/2010/main" val="345687450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533400"/>
            <a:ext cx="6779096" cy="990600"/>
          </a:xfrm>
        </p:spPr>
        <p:txBody>
          <a:bodyPr>
            <a:normAutofit/>
          </a:bodyPr>
          <a:lstStyle/>
          <a:p>
            <a:r>
              <a:rPr lang="en-US" smtClean="0"/>
              <a:t>Related patterns</a:t>
            </a:r>
            <a:endParaRPr lang="ru-RU"/>
          </a:p>
        </p:txBody>
      </p:sp>
      <p:sp>
        <p:nvSpPr>
          <p:cNvPr id="4" name="TextBox 3"/>
          <p:cNvSpPr txBox="1"/>
          <p:nvPr/>
        </p:nvSpPr>
        <p:spPr>
          <a:xfrm>
            <a:off x="1691680" y="6165304"/>
            <a:ext cx="7455952" cy="369332"/>
          </a:xfrm>
          <a:prstGeom prst="rect">
            <a:avLst/>
          </a:prstGeom>
          <a:noFill/>
        </p:spPr>
        <p:txBody>
          <a:bodyPr wrap="none" rtlCol="0">
            <a:spAutoFit/>
          </a:bodyPr>
          <a:lstStyle/>
          <a:p>
            <a:r>
              <a:rPr lang="en-US">
                <a:solidFill>
                  <a:schemeClr val="accent6">
                    <a:lumMod val="75000"/>
                  </a:schemeClr>
                </a:solidFill>
              </a:rPr>
              <a:t>Source: Design Patterns Explained Simply by Alexander Shvets, pg. </a:t>
            </a:r>
            <a:r>
              <a:rPr lang="en-US" smtClean="0">
                <a:solidFill>
                  <a:schemeClr val="accent6">
                    <a:lumMod val="75000"/>
                  </a:schemeClr>
                </a:solidFill>
              </a:rPr>
              <a:t>83</a:t>
            </a:r>
            <a:endParaRPr lang="en-US" u="sng">
              <a:solidFill>
                <a:schemeClr val="accent6">
                  <a:lumMod val="75000"/>
                </a:schemeClr>
              </a:solidFill>
            </a:endParaRPr>
          </a:p>
        </p:txBody>
      </p:sp>
      <p:sp>
        <p:nvSpPr>
          <p:cNvPr id="7" name="TextBox 6"/>
          <p:cNvSpPr txBox="1"/>
          <p:nvPr/>
        </p:nvSpPr>
        <p:spPr>
          <a:xfrm>
            <a:off x="2380" y="6516052"/>
            <a:ext cx="2265364" cy="369332"/>
          </a:xfrm>
          <a:prstGeom prst="rect">
            <a:avLst/>
          </a:prstGeom>
          <a:noFill/>
        </p:spPr>
        <p:txBody>
          <a:bodyPr wrap="none" rtlCol="0">
            <a:spAutoFit/>
          </a:bodyPr>
          <a:lstStyle/>
          <a:p>
            <a:r>
              <a:rPr lang="en-US" smtClean="0">
                <a:solidFill>
                  <a:schemeClr val="tx2">
                    <a:lumMod val="75000"/>
                  </a:schemeClr>
                </a:solidFill>
              </a:rPr>
              <a:t>@PolinaShlepakova</a:t>
            </a:r>
            <a:endParaRPr lang="ru-RU">
              <a:solidFill>
                <a:schemeClr val="tx2">
                  <a:lumMod val="75000"/>
                </a:schemeClr>
              </a:solidFill>
            </a:endParaRPr>
          </a:p>
        </p:txBody>
      </p:sp>
      <p:sp>
        <p:nvSpPr>
          <p:cNvPr id="8" name="TextBox 7"/>
          <p:cNvSpPr txBox="1"/>
          <p:nvPr/>
        </p:nvSpPr>
        <p:spPr>
          <a:xfrm>
            <a:off x="4150803" y="6546830"/>
            <a:ext cx="925253" cy="338554"/>
          </a:xfrm>
          <a:prstGeom prst="rect">
            <a:avLst/>
          </a:prstGeom>
          <a:noFill/>
        </p:spPr>
        <p:txBody>
          <a:bodyPr wrap="none" rtlCol="0">
            <a:spAutoFit/>
          </a:bodyPr>
          <a:lstStyle/>
          <a:p>
            <a:r>
              <a:rPr lang="en-US" sz="1600" smtClean="0">
                <a:solidFill>
                  <a:schemeClr val="accent4">
                    <a:lumMod val="75000"/>
                  </a:schemeClr>
                </a:solidFill>
              </a:rPr>
              <a:t>02.2019</a:t>
            </a:r>
            <a:endParaRPr lang="ru-RU" sz="1600">
              <a:solidFill>
                <a:schemeClr val="accent4">
                  <a:lumMod val="75000"/>
                </a:schemeClr>
              </a:solidFill>
            </a:endParaRPr>
          </a:p>
        </p:txBody>
      </p:sp>
      <p:pic>
        <p:nvPicPr>
          <p:cNvPr id="6" name="Рисунок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40630" y="404665"/>
            <a:ext cx="1572745" cy="1152127"/>
          </a:xfrm>
          <a:prstGeom prst="rect">
            <a:avLst/>
          </a:prstGeom>
        </p:spPr>
      </p:pic>
      <p:sp>
        <p:nvSpPr>
          <p:cNvPr id="3" name="Объект 2"/>
          <p:cNvSpPr>
            <a:spLocks noGrp="1"/>
          </p:cNvSpPr>
          <p:nvPr>
            <p:ph idx="1"/>
          </p:nvPr>
        </p:nvSpPr>
        <p:spPr>
          <a:xfrm>
            <a:off x="498629" y="1936576"/>
            <a:ext cx="8229600" cy="3940696"/>
          </a:xfrm>
        </p:spPr>
        <p:txBody>
          <a:bodyPr>
            <a:normAutofit/>
          </a:bodyPr>
          <a:lstStyle/>
          <a:p>
            <a:r>
              <a:rPr lang="en-US" sz="3200" smtClean="0"/>
              <a:t>Many architectures start with </a:t>
            </a:r>
            <a:r>
              <a:rPr lang="en-US" sz="3200" b="1" i="1">
                <a:solidFill>
                  <a:schemeClr val="tx2"/>
                </a:solidFill>
              </a:rPr>
              <a:t>factory </a:t>
            </a:r>
            <a:r>
              <a:rPr lang="en-US" sz="3200" b="1" i="1" smtClean="0">
                <a:solidFill>
                  <a:schemeClr val="tx2"/>
                </a:solidFill>
              </a:rPr>
              <a:t>method</a:t>
            </a:r>
            <a:r>
              <a:rPr lang="en-US" sz="3200" smtClean="0"/>
              <a:t>, but then switch to </a:t>
            </a:r>
            <a:r>
              <a:rPr lang="en-US" sz="3200" i="1" smtClean="0">
                <a:solidFill>
                  <a:schemeClr val="tx2"/>
                </a:solidFill>
              </a:rPr>
              <a:t>abstract</a:t>
            </a:r>
            <a:r>
              <a:rPr lang="en-US" sz="3200" b="1" i="1" smtClean="0">
                <a:solidFill>
                  <a:schemeClr val="tx2"/>
                </a:solidFill>
              </a:rPr>
              <a:t> </a:t>
            </a:r>
            <a:r>
              <a:rPr lang="en-US" sz="3200" i="1" smtClean="0">
                <a:solidFill>
                  <a:schemeClr val="tx2"/>
                </a:solidFill>
              </a:rPr>
              <a:t>factory</a:t>
            </a:r>
            <a:r>
              <a:rPr lang="en-US" sz="3200" smtClean="0"/>
              <a:t>, </a:t>
            </a:r>
            <a:r>
              <a:rPr lang="en-US" sz="3200" i="1" smtClean="0">
                <a:solidFill>
                  <a:schemeClr val="tx2"/>
                </a:solidFill>
              </a:rPr>
              <a:t>prototype</a:t>
            </a:r>
            <a:r>
              <a:rPr lang="en-US" sz="3200" smtClean="0">
                <a:solidFill>
                  <a:schemeClr val="tx2"/>
                </a:solidFill>
              </a:rPr>
              <a:t> </a:t>
            </a:r>
            <a:r>
              <a:rPr lang="en-US" sz="3200" smtClean="0"/>
              <a:t>or </a:t>
            </a:r>
            <a:r>
              <a:rPr lang="en-US" sz="3200" i="1" smtClean="0">
                <a:solidFill>
                  <a:schemeClr val="tx2"/>
                </a:solidFill>
              </a:rPr>
              <a:t>builder</a:t>
            </a:r>
            <a:r>
              <a:rPr lang="en-US" sz="3200" smtClean="0"/>
              <a:t>.</a:t>
            </a:r>
            <a:endParaRPr lang="ru-RU" sz="3200"/>
          </a:p>
        </p:txBody>
      </p:sp>
      <p:sp>
        <p:nvSpPr>
          <p:cNvPr id="10" name="TextBox 9"/>
          <p:cNvSpPr txBox="1"/>
          <p:nvPr/>
        </p:nvSpPr>
        <p:spPr>
          <a:xfrm>
            <a:off x="8388424" y="6488668"/>
            <a:ext cx="761747" cy="369332"/>
          </a:xfrm>
          <a:prstGeom prst="rect">
            <a:avLst/>
          </a:prstGeom>
          <a:noFill/>
        </p:spPr>
        <p:txBody>
          <a:bodyPr wrap="none" rtlCol="0">
            <a:spAutoFit/>
          </a:bodyPr>
          <a:lstStyle/>
          <a:p>
            <a:r>
              <a:rPr lang="en-US" smtClean="0">
                <a:solidFill>
                  <a:srgbClr val="002060"/>
                </a:solidFill>
              </a:rPr>
              <a:t>26/31</a:t>
            </a:r>
            <a:endParaRPr lang="en-US" smtClean="0">
              <a:solidFill>
                <a:srgbClr val="002060"/>
              </a:solidFill>
            </a:endParaRPr>
          </a:p>
        </p:txBody>
      </p:sp>
    </p:spTree>
    <p:extLst>
      <p:ext uri="{BB962C8B-B14F-4D97-AF65-F5344CB8AC3E}">
        <p14:creationId xmlns:p14="http://schemas.microsoft.com/office/powerpoint/2010/main" val="206342445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533400"/>
            <a:ext cx="6779096" cy="990600"/>
          </a:xfrm>
        </p:spPr>
        <p:txBody>
          <a:bodyPr>
            <a:normAutofit/>
          </a:bodyPr>
          <a:lstStyle/>
          <a:p>
            <a:r>
              <a:rPr lang="en-US" smtClean="0"/>
              <a:t>Related patterns</a:t>
            </a:r>
            <a:endParaRPr lang="ru-RU"/>
          </a:p>
        </p:txBody>
      </p:sp>
      <p:sp>
        <p:nvSpPr>
          <p:cNvPr id="4" name="TextBox 3"/>
          <p:cNvSpPr txBox="1"/>
          <p:nvPr/>
        </p:nvSpPr>
        <p:spPr>
          <a:xfrm>
            <a:off x="1691680" y="6165304"/>
            <a:ext cx="7455952" cy="369332"/>
          </a:xfrm>
          <a:prstGeom prst="rect">
            <a:avLst/>
          </a:prstGeom>
          <a:noFill/>
        </p:spPr>
        <p:txBody>
          <a:bodyPr wrap="none" rtlCol="0">
            <a:spAutoFit/>
          </a:bodyPr>
          <a:lstStyle/>
          <a:p>
            <a:r>
              <a:rPr lang="en-US">
                <a:solidFill>
                  <a:schemeClr val="accent6">
                    <a:lumMod val="75000"/>
                  </a:schemeClr>
                </a:solidFill>
              </a:rPr>
              <a:t>Source: Design Patterns Explained Simply by Alexander Shvets, pg. </a:t>
            </a:r>
            <a:r>
              <a:rPr lang="en-US" smtClean="0">
                <a:solidFill>
                  <a:schemeClr val="accent6">
                    <a:lumMod val="75000"/>
                  </a:schemeClr>
                </a:solidFill>
              </a:rPr>
              <a:t>83</a:t>
            </a:r>
            <a:endParaRPr lang="en-US" u="sng">
              <a:solidFill>
                <a:schemeClr val="accent6">
                  <a:lumMod val="75000"/>
                </a:schemeClr>
              </a:solidFill>
            </a:endParaRPr>
          </a:p>
        </p:txBody>
      </p:sp>
      <p:sp>
        <p:nvSpPr>
          <p:cNvPr id="7" name="TextBox 6"/>
          <p:cNvSpPr txBox="1"/>
          <p:nvPr/>
        </p:nvSpPr>
        <p:spPr>
          <a:xfrm>
            <a:off x="2380" y="6516052"/>
            <a:ext cx="2265364" cy="369332"/>
          </a:xfrm>
          <a:prstGeom prst="rect">
            <a:avLst/>
          </a:prstGeom>
          <a:noFill/>
        </p:spPr>
        <p:txBody>
          <a:bodyPr wrap="none" rtlCol="0">
            <a:spAutoFit/>
          </a:bodyPr>
          <a:lstStyle/>
          <a:p>
            <a:r>
              <a:rPr lang="en-US" smtClean="0">
                <a:solidFill>
                  <a:schemeClr val="tx2">
                    <a:lumMod val="75000"/>
                  </a:schemeClr>
                </a:solidFill>
              </a:rPr>
              <a:t>@PolinaShlepakova</a:t>
            </a:r>
            <a:endParaRPr lang="ru-RU">
              <a:solidFill>
                <a:schemeClr val="tx2">
                  <a:lumMod val="75000"/>
                </a:schemeClr>
              </a:solidFill>
            </a:endParaRPr>
          </a:p>
        </p:txBody>
      </p:sp>
      <p:sp>
        <p:nvSpPr>
          <p:cNvPr id="8" name="TextBox 7"/>
          <p:cNvSpPr txBox="1"/>
          <p:nvPr/>
        </p:nvSpPr>
        <p:spPr>
          <a:xfrm>
            <a:off x="4150803" y="6546830"/>
            <a:ext cx="925253" cy="338554"/>
          </a:xfrm>
          <a:prstGeom prst="rect">
            <a:avLst/>
          </a:prstGeom>
          <a:noFill/>
        </p:spPr>
        <p:txBody>
          <a:bodyPr wrap="none" rtlCol="0">
            <a:spAutoFit/>
          </a:bodyPr>
          <a:lstStyle/>
          <a:p>
            <a:r>
              <a:rPr lang="en-US" sz="1600" smtClean="0">
                <a:solidFill>
                  <a:schemeClr val="accent4">
                    <a:lumMod val="75000"/>
                  </a:schemeClr>
                </a:solidFill>
              </a:rPr>
              <a:t>02.2019</a:t>
            </a:r>
            <a:endParaRPr lang="ru-RU" sz="1600">
              <a:solidFill>
                <a:schemeClr val="accent4">
                  <a:lumMod val="75000"/>
                </a:schemeClr>
              </a:solidFill>
            </a:endParaRPr>
          </a:p>
        </p:txBody>
      </p:sp>
      <p:pic>
        <p:nvPicPr>
          <p:cNvPr id="6" name="Рисунок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40630" y="404665"/>
            <a:ext cx="1572745" cy="1152127"/>
          </a:xfrm>
          <a:prstGeom prst="rect">
            <a:avLst/>
          </a:prstGeom>
        </p:spPr>
      </p:pic>
      <p:sp>
        <p:nvSpPr>
          <p:cNvPr id="3" name="Объект 2"/>
          <p:cNvSpPr>
            <a:spLocks noGrp="1"/>
          </p:cNvSpPr>
          <p:nvPr>
            <p:ph idx="1"/>
          </p:nvPr>
        </p:nvSpPr>
        <p:spPr>
          <a:xfrm>
            <a:off x="498629" y="1936576"/>
            <a:ext cx="8229600" cy="3940696"/>
          </a:xfrm>
        </p:spPr>
        <p:txBody>
          <a:bodyPr>
            <a:normAutofit/>
          </a:bodyPr>
          <a:lstStyle/>
          <a:p>
            <a:r>
              <a:rPr lang="en-US" sz="3200" b="1" i="1" smtClean="0">
                <a:solidFill>
                  <a:schemeClr val="tx2"/>
                </a:solidFill>
              </a:rPr>
              <a:t>Factory method</a:t>
            </a:r>
            <a:r>
              <a:rPr lang="en-US" sz="3200"/>
              <a:t> </a:t>
            </a:r>
            <a:r>
              <a:rPr lang="en-US" sz="3200" smtClean="0"/>
              <a:t>can be used together with  </a:t>
            </a:r>
            <a:r>
              <a:rPr lang="en-US" sz="3200" i="1" smtClean="0">
                <a:solidFill>
                  <a:schemeClr val="tx2"/>
                </a:solidFill>
              </a:rPr>
              <a:t>iterator</a:t>
            </a:r>
            <a:r>
              <a:rPr lang="en-US" sz="3200" smtClean="0"/>
              <a:t> to let collection subclasses create their own iterators.</a:t>
            </a:r>
            <a:endParaRPr lang="ru-RU" sz="3200"/>
          </a:p>
        </p:txBody>
      </p:sp>
      <p:sp>
        <p:nvSpPr>
          <p:cNvPr id="10" name="TextBox 9"/>
          <p:cNvSpPr txBox="1"/>
          <p:nvPr/>
        </p:nvSpPr>
        <p:spPr>
          <a:xfrm>
            <a:off x="8388424" y="6488668"/>
            <a:ext cx="761747" cy="369332"/>
          </a:xfrm>
          <a:prstGeom prst="rect">
            <a:avLst/>
          </a:prstGeom>
          <a:noFill/>
        </p:spPr>
        <p:txBody>
          <a:bodyPr wrap="none" rtlCol="0">
            <a:spAutoFit/>
          </a:bodyPr>
          <a:lstStyle/>
          <a:p>
            <a:r>
              <a:rPr lang="en-US" smtClean="0">
                <a:solidFill>
                  <a:srgbClr val="002060"/>
                </a:solidFill>
              </a:rPr>
              <a:t>27/31</a:t>
            </a:r>
            <a:endParaRPr lang="en-US" smtClean="0">
              <a:solidFill>
                <a:srgbClr val="002060"/>
              </a:solidFill>
            </a:endParaRPr>
          </a:p>
        </p:txBody>
      </p:sp>
    </p:spTree>
    <p:extLst>
      <p:ext uri="{BB962C8B-B14F-4D97-AF65-F5344CB8AC3E}">
        <p14:creationId xmlns:p14="http://schemas.microsoft.com/office/powerpoint/2010/main" val="357316403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533400"/>
            <a:ext cx="6779096" cy="990600"/>
          </a:xfrm>
        </p:spPr>
        <p:txBody>
          <a:bodyPr>
            <a:normAutofit/>
          </a:bodyPr>
          <a:lstStyle/>
          <a:p>
            <a:r>
              <a:rPr lang="en-US" smtClean="0"/>
              <a:t>Related patterns</a:t>
            </a:r>
            <a:endParaRPr lang="ru-RU"/>
          </a:p>
        </p:txBody>
      </p:sp>
      <p:sp>
        <p:nvSpPr>
          <p:cNvPr id="4" name="TextBox 3"/>
          <p:cNvSpPr txBox="1"/>
          <p:nvPr/>
        </p:nvSpPr>
        <p:spPr>
          <a:xfrm>
            <a:off x="3499276" y="6156012"/>
            <a:ext cx="5609228" cy="369332"/>
          </a:xfrm>
          <a:prstGeom prst="rect">
            <a:avLst/>
          </a:prstGeom>
          <a:noFill/>
        </p:spPr>
        <p:txBody>
          <a:bodyPr wrap="none" rtlCol="0">
            <a:spAutoFit/>
          </a:bodyPr>
          <a:lstStyle/>
          <a:p>
            <a:r>
              <a:rPr lang="en-US">
                <a:solidFill>
                  <a:schemeClr val="accent6">
                    <a:lumMod val="75000"/>
                  </a:schemeClr>
                </a:solidFill>
              </a:rPr>
              <a:t>S</a:t>
            </a:r>
            <a:r>
              <a:rPr lang="en-US" smtClean="0">
                <a:solidFill>
                  <a:schemeClr val="accent6">
                    <a:lumMod val="75000"/>
                  </a:schemeClr>
                </a:solidFill>
              </a:rPr>
              <a:t>ource: GoF book, Factory Method, Related patterns</a:t>
            </a:r>
            <a:endParaRPr lang="en-US" u="sng">
              <a:solidFill>
                <a:schemeClr val="accent6">
                  <a:lumMod val="75000"/>
                </a:schemeClr>
              </a:solidFill>
            </a:endParaRPr>
          </a:p>
        </p:txBody>
      </p:sp>
      <p:sp>
        <p:nvSpPr>
          <p:cNvPr id="7" name="TextBox 6"/>
          <p:cNvSpPr txBox="1"/>
          <p:nvPr/>
        </p:nvSpPr>
        <p:spPr>
          <a:xfrm>
            <a:off x="2380" y="6516052"/>
            <a:ext cx="2265364" cy="369332"/>
          </a:xfrm>
          <a:prstGeom prst="rect">
            <a:avLst/>
          </a:prstGeom>
          <a:noFill/>
        </p:spPr>
        <p:txBody>
          <a:bodyPr wrap="none" rtlCol="0">
            <a:spAutoFit/>
          </a:bodyPr>
          <a:lstStyle/>
          <a:p>
            <a:r>
              <a:rPr lang="en-US" smtClean="0">
                <a:solidFill>
                  <a:schemeClr val="tx2">
                    <a:lumMod val="75000"/>
                  </a:schemeClr>
                </a:solidFill>
              </a:rPr>
              <a:t>@PolinaShlepakova</a:t>
            </a:r>
            <a:endParaRPr lang="ru-RU">
              <a:solidFill>
                <a:schemeClr val="tx2">
                  <a:lumMod val="75000"/>
                </a:schemeClr>
              </a:solidFill>
            </a:endParaRPr>
          </a:p>
        </p:txBody>
      </p:sp>
      <p:sp>
        <p:nvSpPr>
          <p:cNvPr id="8" name="TextBox 7"/>
          <p:cNvSpPr txBox="1"/>
          <p:nvPr/>
        </p:nvSpPr>
        <p:spPr>
          <a:xfrm>
            <a:off x="4150803" y="6546830"/>
            <a:ext cx="925253" cy="338554"/>
          </a:xfrm>
          <a:prstGeom prst="rect">
            <a:avLst/>
          </a:prstGeom>
          <a:noFill/>
        </p:spPr>
        <p:txBody>
          <a:bodyPr wrap="none" rtlCol="0">
            <a:spAutoFit/>
          </a:bodyPr>
          <a:lstStyle/>
          <a:p>
            <a:r>
              <a:rPr lang="en-US" sz="1600" smtClean="0">
                <a:solidFill>
                  <a:schemeClr val="accent4">
                    <a:lumMod val="75000"/>
                  </a:schemeClr>
                </a:solidFill>
              </a:rPr>
              <a:t>02.2019</a:t>
            </a:r>
            <a:endParaRPr lang="ru-RU" sz="1600">
              <a:solidFill>
                <a:schemeClr val="accent4">
                  <a:lumMod val="75000"/>
                </a:schemeClr>
              </a:solidFill>
            </a:endParaRPr>
          </a:p>
        </p:txBody>
      </p:sp>
      <p:pic>
        <p:nvPicPr>
          <p:cNvPr id="6" name="Рисунок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40630" y="404665"/>
            <a:ext cx="1572745" cy="1152127"/>
          </a:xfrm>
          <a:prstGeom prst="rect">
            <a:avLst/>
          </a:prstGeom>
        </p:spPr>
      </p:pic>
      <p:sp>
        <p:nvSpPr>
          <p:cNvPr id="3" name="Объект 2"/>
          <p:cNvSpPr>
            <a:spLocks noGrp="1"/>
          </p:cNvSpPr>
          <p:nvPr>
            <p:ph idx="1"/>
          </p:nvPr>
        </p:nvSpPr>
        <p:spPr>
          <a:xfrm>
            <a:off x="498629" y="1936576"/>
            <a:ext cx="8229600" cy="3940696"/>
          </a:xfrm>
        </p:spPr>
        <p:txBody>
          <a:bodyPr>
            <a:normAutofit/>
          </a:bodyPr>
          <a:lstStyle/>
          <a:p>
            <a:r>
              <a:rPr lang="en-US" sz="3200" b="1" i="1">
                <a:solidFill>
                  <a:schemeClr val="tx2"/>
                </a:solidFill>
              </a:rPr>
              <a:t>Factory methods </a:t>
            </a:r>
            <a:r>
              <a:rPr lang="en-US" sz="3200"/>
              <a:t>are usually called within </a:t>
            </a:r>
            <a:r>
              <a:rPr lang="en-US" sz="3200" i="1">
                <a:solidFill>
                  <a:schemeClr val="tx2"/>
                </a:solidFill>
              </a:rPr>
              <a:t>t</a:t>
            </a:r>
            <a:r>
              <a:rPr lang="en-US" sz="3200" i="1" smtClean="0">
                <a:solidFill>
                  <a:schemeClr val="tx2"/>
                </a:solidFill>
              </a:rPr>
              <a:t>emplate methods</a:t>
            </a:r>
            <a:r>
              <a:rPr lang="en-US" sz="3200" smtClean="0"/>
              <a:t>.</a:t>
            </a:r>
            <a:endParaRPr lang="ru-RU" sz="3200"/>
          </a:p>
        </p:txBody>
      </p:sp>
      <p:sp>
        <p:nvSpPr>
          <p:cNvPr id="10" name="TextBox 9"/>
          <p:cNvSpPr txBox="1"/>
          <p:nvPr/>
        </p:nvSpPr>
        <p:spPr>
          <a:xfrm>
            <a:off x="8388424" y="6488668"/>
            <a:ext cx="761747" cy="369332"/>
          </a:xfrm>
          <a:prstGeom prst="rect">
            <a:avLst/>
          </a:prstGeom>
          <a:noFill/>
        </p:spPr>
        <p:txBody>
          <a:bodyPr wrap="none" rtlCol="0">
            <a:spAutoFit/>
          </a:bodyPr>
          <a:lstStyle/>
          <a:p>
            <a:r>
              <a:rPr lang="en-US" smtClean="0">
                <a:solidFill>
                  <a:srgbClr val="002060"/>
                </a:solidFill>
              </a:rPr>
              <a:t>28/31</a:t>
            </a:r>
            <a:endParaRPr lang="en-US" smtClean="0">
              <a:solidFill>
                <a:srgbClr val="002060"/>
              </a:solidFill>
            </a:endParaRPr>
          </a:p>
        </p:txBody>
      </p:sp>
    </p:spTree>
    <p:extLst>
      <p:ext uri="{BB962C8B-B14F-4D97-AF65-F5344CB8AC3E}">
        <p14:creationId xmlns:p14="http://schemas.microsoft.com/office/powerpoint/2010/main" val="367568084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533400"/>
            <a:ext cx="6779096" cy="990600"/>
          </a:xfrm>
        </p:spPr>
        <p:txBody>
          <a:bodyPr>
            <a:normAutofit/>
          </a:bodyPr>
          <a:lstStyle/>
          <a:p>
            <a:r>
              <a:rPr lang="en-US" smtClean="0"/>
              <a:t>Related patterns</a:t>
            </a:r>
            <a:endParaRPr lang="ru-RU"/>
          </a:p>
        </p:txBody>
      </p:sp>
      <p:sp>
        <p:nvSpPr>
          <p:cNvPr id="4" name="TextBox 3"/>
          <p:cNvSpPr txBox="1"/>
          <p:nvPr/>
        </p:nvSpPr>
        <p:spPr>
          <a:xfrm>
            <a:off x="3499276" y="5805264"/>
            <a:ext cx="5609228" cy="369332"/>
          </a:xfrm>
          <a:prstGeom prst="rect">
            <a:avLst/>
          </a:prstGeom>
          <a:noFill/>
        </p:spPr>
        <p:txBody>
          <a:bodyPr wrap="none" rtlCol="0">
            <a:spAutoFit/>
          </a:bodyPr>
          <a:lstStyle/>
          <a:p>
            <a:r>
              <a:rPr lang="en-US">
                <a:solidFill>
                  <a:schemeClr val="accent6">
                    <a:lumMod val="75000"/>
                  </a:schemeClr>
                </a:solidFill>
              </a:rPr>
              <a:t>S</a:t>
            </a:r>
            <a:r>
              <a:rPr lang="en-US" smtClean="0">
                <a:solidFill>
                  <a:schemeClr val="accent6">
                    <a:lumMod val="75000"/>
                  </a:schemeClr>
                </a:solidFill>
              </a:rPr>
              <a:t>ource: GoF book, Factory Method, Related patterns</a:t>
            </a:r>
            <a:endParaRPr lang="en-US" u="sng">
              <a:solidFill>
                <a:schemeClr val="accent6">
                  <a:lumMod val="75000"/>
                </a:schemeClr>
              </a:solidFill>
            </a:endParaRPr>
          </a:p>
        </p:txBody>
      </p:sp>
      <p:sp>
        <p:nvSpPr>
          <p:cNvPr id="7" name="TextBox 6"/>
          <p:cNvSpPr txBox="1"/>
          <p:nvPr/>
        </p:nvSpPr>
        <p:spPr>
          <a:xfrm>
            <a:off x="2380" y="6516052"/>
            <a:ext cx="2265364" cy="369332"/>
          </a:xfrm>
          <a:prstGeom prst="rect">
            <a:avLst/>
          </a:prstGeom>
          <a:noFill/>
        </p:spPr>
        <p:txBody>
          <a:bodyPr wrap="none" rtlCol="0">
            <a:spAutoFit/>
          </a:bodyPr>
          <a:lstStyle/>
          <a:p>
            <a:r>
              <a:rPr lang="en-US" smtClean="0">
                <a:solidFill>
                  <a:schemeClr val="tx2">
                    <a:lumMod val="75000"/>
                  </a:schemeClr>
                </a:solidFill>
              </a:rPr>
              <a:t>@PolinaShlepakova</a:t>
            </a:r>
            <a:endParaRPr lang="ru-RU">
              <a:solidFill>
                <a:schemeClr val="tx2">
                  <a:lumMod val="75000"/>
                </a:schemeClr>
              </a:solidFill>
            </a:endParaRPr>
          </a:p>
        </p:txBody>
      </p:sp>
      <p:sp>
        <p:nvSpPr>
          <p:cNvPr id="8" name="TextBox 7"/>
          <p:cNvSpPr txBox="1"/>
          <p:nvPr/>
        </p:nvSpPr>
        <p:spPr>
          <a:xfrm>
            <a:off x="4150803" y="6546830"/>
            <a:ext cx="925253" cy="338554"/>
          </a:xfrm>
          <a:prstGeom prst="rect">
            <a:avLst/>
          </a:prstGeom>
          <a:noFill/>
        </p:spPr>
        <p:txBody>
          <a:bodyPr wrap="none" rtlCol="0">
            <a:spAutoFit/>
          </a:bodyPr>
          <a:lstStyle/>
          <a:p>
            <a:r>
              <a:rPr lang="en-US" sz="1600" smtClean="0">
                <a:solidFill>
                  <a:schemeClr val="accent4">
                    <a:lumMod val="75000"/>
                  </a:schemeClr>
                </a:solidFill>
              </a:rPr>
              <a:t>02.2019</a:t>
            </a:r>
            <a:endParaRPr lang="ru-RU" sz="1600">
              <a:solidFill>
                <a:schemeClr val="accent4">
                  <a:lumMod val="75000"/>
                </a:schemeClr>
              </a:solidFill>
            </a:endParaRPr>
          </a:p>
        </p:txBody>
      </p:sp>
      <p:pic>
        <p:nvPicPr>
          <p:cNvPr id="6" name="Рисунок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40630" y="404665"/>
            <a:ext cx="1572745" cy="1152127"/>
          </a:xfrm>
          <a:prstGeom prst="rect">
            <a:avLst/>
          </a:prstGeom>
        </p:spPr>
      </p:pic>
      <p:sp>
        <p:nvSpPr>
          <p:cNvPr id="3" name="Объект 2"/>
          <p:cNvSpPr>
            <a:spLocks noGrp="1"/>
          </p:cNvSpPr>
          <p:nvPr>
            <p:ph idx="1"/>
          </p:nvPr>
        </p:nvSpPr>
        <p:spPr>
          <a:xfrm>
            <a:off x="498629" y="1936576"/>
            <a:ext cx="8229600" cy="3940696"/>
          </a:xfrm>
        </p:spPr>
        <p:txBody>
          <a:bodyPr>
            <a:normAutofit/>
          </a:bodyPr>
          <a:lstStyle/>
          <a:p>
            <a:r>
              <a:rPr lang="en-US" sz="3200" i="1" smtClean="0">
                <a:solidFill>
                  <a:schemeClr val="tx2"/>
                </a:solidFill>
              </a:rPr>
              <a:t>Prototypes</a:t>
            </a:r>
            <a:r>
              <a:rPr lang="en-US" sz="3200"/>
              <a:t> don't require subclassing Creator. However, </a:t>
            </a:r>
            <a:r>
              <a:rPr lang="en-US" sz="3200" smtClean="0"/>
              <a:t>it requires a difficult </a:t>
            </a:r>
            <a:r>
              <a:rPr lang="en-US" sz="3200"/>
              <a:t>Initialize </a:t>
            </a:r>
            <a:r>
              <a:rPr lang="en-US" sz="3200" smtClean="0"/>
              <a:t>operation. </a:t>
            </a:r>
          </a:p>
          <a:p>
            <a:r>
              <a:rPr lang="en-US" sz="3200" b="1" i="1" smtClean="0">
                <a:solidFill>
                  <a:schemeClr val="tx2"/>
                </a:solidFill>
              </a:rPr>
              <a:t>Factory </a:t>
            </a:r>
            <a:r>
              <a:rPr lang="en-US" sz="3200" b="1" i="1">
                <a:solidFill>
                  <a:schemeClr val="tx2"/>
                </a:solidFill>
              </a:rPr>
              <a:t>Method </a:t>
            </a:r>
            <a:r>
              <a:rPr lang="en-US" sz="3200" smtClean="0"/>
              <a:t>is built on subclassing, but it doesn't </a:t>
            </a:r>
            <a:r>
              <a:rPr lang="en-US" sz="3200"/>
              <a:t>require </a:t>
            </a:r>
            <a:r>
              <a:rPr lang="en-US" sz="3200" smtClean="0"/>
              <a:t>a difficult initialization.</a:t>
            </a:r>
            <a:endParaRPr lang="ru-RU" sz="3200"/>
          </a:p>
        </p:txBody>
      </p:sp>
      <p:sp>
        <p:nvSpPr>
          <p:cNvPr id="10" name="TextBox 9"/>
          <p:cNvSpPr txBox="1"/>
          <p:nvPr/>
        </p:nvSpPr>
        <p:spPr>
          <a:xfrm>
            <a:off x="1724560" y="6156012"/>
            <a:ext cx="7455952" cy="369332"/>
          </a:xfrm>
          <a:prstGeom prst="rect">
            <a:avLst/>
          </a:prstGeom>
          <a:noFill/>
        </p:spPr>
        <p:txBody>
          <a:bodyPr wrap="none" rtlCol="0">
            <a:spAutoFit/>
          </a:bodyPr>
          <a:lstStyle/>
          <a:p>
            <a:r>
              <a:rPr lang="en-US">
                <a:solidFill>
                  <a:schemeClr val="accent6">
                    <a:lumMod val="75000"/>
                  </a:schemeClr>
                </a:solidFill>
              </a:rPr>
              <a:t>Source: Design Patterns Explained Simply by Alexander Shvets, pg. </a:t>
            </a:r>
            <a:r>
              <a:rPr lang="en-US" smtClean="0">
                <a:solidFill>
                  <a:schemeClr val="accent6">
                    <a:lumMod val="75000"/>
                  </a:schemeClr>
                </a:solidFill>
              </a:rPr>
              <a:t>83</a:t>
            </a:r>
            <a:endParaRPr lang="en-US" u="sng">
              <a:solidFill>
                <a:schemeClr val="accent6">
                  <a:lumMod val="75000"/>
                </a:schemeClr>
              </a:solidFill>
            </a:endParaRPr>
          </a:p>
        </p:txBody>
      </p:sp>
      <p:sp>
        <p:nvSpPr>
          <p:cNvPr id="11" name="TextBox 10"/>
          <p:cNvSpPr txBox="1"/>
          <p:nvPr/>
        </p:nvSpPr>
        <p:spPr>
          <a:xfrm>
            <a:off x="8388424" y="6488668"/>
            <a:ext cx="761747" cy="369332"/>
          </a:xfrm>
          <a:prstGeom prst="rect">
            <a:avLst/>
          </a:prstGeom>
          <a:noFill/>
        </p:spPr>
        <p:txBody>
          <a:bodyPr wrap="none" rtlCol="0">
            <a:spAutoFit/>
          </a:bodyPr>
          <a:lstStyle/>
          <a:p>
            <a:r>
              <a:rPr lang="en-US" smtClean="0">
                <a:solidFill>
                  <a:srgbClr val="002060"/>
                </a:solidFill>
              </a:rPr>
              <a:t>29/31</a:t>
            </a:r>
            <a:endParaRPr lang="en-US" smtClean="0">
              <a:solidFill>
                <a:srgbClr val="002060"/>
              </a:solidFill>
            </a:endParaRPr>
          </a:p>
        </p:txBody>
      </p:sp>
    </p:spTree>
    <p:extLst>
      <p:ext uri="{BB962C8B-B14F-4D97-AF65-F5344CB8AC3E}">
        <p14:creationId xmlns:p14="http://schemas.microsoft.com/office/powerpoint/2010/main" val="221138975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533400"/>
            <a:ext cx="6779096" cy="990600"/>
          </a:xfrm>
        </p:spPr>
        <p:txBody>
          <a:bodyPr/>
          <a:lstStyle/>
          <a:p>
            <a:r>
              <a:rPr lang="en-US" smtClean="0"/>
              <a:t>Logistics app for Trucks</a:t>
            </a:r>
            <a:endParaRPr lang="ru-RU"/>
          </a:p>
        </p:txBody>
      </p:sp>
      <p:pic>
        <p:nvPicPr>
          <p:cNvPr id="5" name="Объект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380" y="1916832"/>
            <a:ext cx="6954221" cy="3705742"/>
          </a:xfrm>
        </p:spPr>
      </p:pic>
      <p:sp>
        <p:nvSpPr>
          <p:cNvPr id="4" name="TextBox 3"/>
          <p:cNvSpPr txBox="1"/>
          <p:nvPr/>
        </p:nvSpPr>
        <p:spPr>
          <a:xfrm>
            <a:off x="1652552" y="6165304"/>
            <a:ext cx="7455952" cy="369332"/>
          </a:xfrm>
          <a:prstGeom prst="rect">
            <a:avLst/>
          </a:prstGeom>
          <a:noFill/>
        </p:spPr>
        <p:txBody>
          <a:bodyPr wrap="none" rtlCol="0">
            <a:spAutoFit/>
          </a:bodyPr>
          <a:lstStyle/>
          <a:p>
            <a:r>
              <a:rPr lang="en-US">
                <a:solidFill>
                  <a:schemeClr val="accent6">
                    <a:lumMod val="75000"/>
                  </a:schemeClr>
                </a:solidFill>
              </a:rPr>
              <a:t>S</a:t>
            </a:r>
            <a:r>
              <a:rPr lang="en-US" smtClean="0">
                <a:solidFill>
                  <a:schemeClr val="accent6">
                    <a:lumMod val="75000"/>
                  </a:schemeClr>
                </a:solidFill>
              </a:rPr>
              <a:t>ource: Design Patterns Explained Simply by Alexander Shvets, pg. 70</a:t>
            </a:r>
            <a:endParaRPr lang="en-US" u="sng">
              <a:solidFill>
                <a:schemeClr val="accent6">
                  <a:lumMod val="75000"/>
                </a:schemeClr>
              </a:solidFill>
            </a:endParaRPr>
          </a:p>
        </p:txBody>
      </p:sp>
      <p:pic>
        <p:nvPicPr>
          <p:cNvPr id="6" name="Рисунок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40630" y="404665"/>
            <a:ext cx="1572745" cy="1152127"/>
          </a:xfrm>
          <a:prstGeom prst="rect">
            <a:avLst/>
          </a:prstGeom>
        </p:spPr>
      </p:pic>
      <p:sp>
        <p:nvSpPr>
          <p:cNvPr id="7" name="TextBox 6"/>
          <p:cNvSpPr txBox="1"/>
          <p:nvPr/>
        </p:nvSpPr>
        <p:spPr>
          <a:xfrm>
            <a:off x="2380" y="6516052"/>
            <a:ext cx="2265364" cy="369332"/>
          </a:xfrm>
          <a:prstGeom prst="rect">
            <a:avLst/>
          </a:prstGeom>
          <a:noFill/>
        </p:spPr>
        <p:txBody>
          <a:bodyPr wrap="none" rtlCol="0">
            <a:spAutoFit/>
          </a:bodyPr>
          <a:lstStyle/>
          <a:p>
            <a:r>
              <a:rPr lang="en-US" smtClean="0">
                <a:solidFill>
                  <a:schemeClr val="tx2">
                    <a:lumMod val="75000"/>
                  </a:schemeClr>
                </a:solidFill>
              </a:rPr>
              <a:t>@PolinaShlepakova</a:t>
            </a:r>
            <a:endParaRPr lang="ru-RU">
              <a:solidFill>
                <a:schemeClr val="tx2">
                  <a:lumMod val="75000"/>
                </a:schemeClr>
              </a:solidFill>
            </a:endParaRPr>
          </a:p>
        </p:txBody>
      </p:sp>
      <p:sp>
        <p:nvSpPr>
          <p:cNvPr id="8" name="TextBox 7"/>
          <p:cNvSpPr txBox="1"/>
          <p:nvPr/>
        </p:nvSpPr>
        <p:spPr>
          <a:xfrm>
            <a:off x="4150803" y="6546830"/>
            <a:ext cx="925253" cy="338554"/>
          </a:xfrm>
          <a:prstGeom prst="rect">
            <a:avLst/>
          </a:prstGeom>
          <a:noFill/>
        </p:spPr>
        <p:txBody>
          <a:bodyPr wrap="none" rtlCol="0">
            <a:spAutoFit/>
          </a:bodyPr>
          <a:lstStyle/>
          <a:p>
            <a:r>
              <a:rPr lang="en-US" sz="1600" smtClean="0">
                <a:solidFill>
                  <a:schemeClr val="accent4">
                    <a:lumMod val="75000"/>
                  </a:schemeClr>
                </a:solidFill>
              </a:rPr>
              <a:t>02.2019</a:t>
            </a:r>
            <a:endParaRPr lang="ru-RU" sz="1600">
              <a:solidFill>
                <a:schemeClr val="accent4">
                  <a:lumMod val="75000"/>
                </a:schemeClr>
              </a:solidFill>
            </a:endParaRPr>
          </a:p>
        </p:txBody>
      </p:sp>
      <p:sp>
        <p:nvSpPr>
          <p:cNvPr id="9" name="TextBox 8"/>
          <p:cNvSpPr txBox="1"/>
          <p:nvPr/>
        </p:nvSpPr>
        <p:spPr>
          <a:xfrm>
            <a:off x="8479868" y="6488668"/>
            <a:ext cx="633507" cy="369332"/>
          </a:xfrm>
          <a:prstGeom prst="rect">
            <a:avLst/>
          </a:prstGeom>
          <a:noFill/>
        </p:spPr>
        <p:txBody>
          <a:bodyPr wrap="none" rtlCol="0">
            <a:spAutoFit/>
          </a:bodyPr>
          <a:lstStyle/>
          <a:p>
            <a:r>
              <a:rPr lang="en-US" smtClean="0">
                <a:solidFill>
                  <a:srgbClr val="002060"/>
                </a:solidFill>
              </a:rPr>
              <a:t>3/31</a:t>
            </a:r>
            <a:endParaRPr lang="en-US" smtClean="0">
              <a:solidFill>
                <a:srgbClr val="002060"/>
              </a:solidFill>
            </a:endParaRPr>
          </a:p>
        </p:txBody>
      </p:sp>
    </p:spTree>
    <p:extLst>
      <p:ext uri="{BB962C8B-B14F-4D97-AF65-F5344CB8AC3E}">
        <p14:creationId xmlns:p14="http://schemas.microsoft.com/office/powerpoint/2010/main" val="30418681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533400"/>
            <a:ext cx="6779096" cy="990600"/>
          </a:xfrm>
        </p:spPr>
        <p:txBody>
          <a:bodyPr>
            <a:normAutofit/>
          </a:bodyPr>
          <a:lstStyle/>
          <a:p>
            <a:r>
              <a:rPr lang="en-US" smtClean="0"/>
              <a:t>Resources</a:t>
            </a:r>
            <a:endParaRPr lang="ru-RU"/>
          </a:p>
        </p:txBody>
      </p:sp>
      <p:sp>
        <p:nvSpPr>
          <p:cNvPr id="7" name="TextBox 6"/>
          <p:cNvSpPr txBox="1"/>
          <p:nvPr/>
        </p:nvSpPr>
        <p:spPr>
          <a:xfrm>
            <a:off x="2380" y="6516052"/>
            <a:ext cx="2265364" cy="369332"/>
          </a:xfrm>
          <a:prstGeom prst="rect">
            <a:avLst/>
          </a:prstGeom>
          <a:noFill/>
        </p:spPr>
        <p:txBody>
          <a:bodyPr wrap="none" rtlCol="0">
            <a:spAutoFit/>
          </a:bodyPr>
          <a:lstStyle/>
          <a:p>
            <a:r>
              <a:rPr lang="en-US" smtClean="0">
                <a:solidFill>
                  <a:schemeClr val="tx2">
                    <a:lumMod val="75000"/>
                  </a:schemeClr>
                </a:solidFill>
              </a:rPr>
              <a:t>@PolinaShlepakova</a:t>
            </a:r>
            <a:endParaRPr lang="ru-RU">
              <a:solidFill>
                <a:schemeClr val="tx2">
                  <a:lumMod val="75000"/>
                </a:schemeClr>
              </a:solidFill>
            </a:endParaRPr>
          </a:p>
        </p:txBody>
      </p:sp>
      <p:sp>
        <p:nvSpPr>
          <p:cNvPr id="8" name="TextBox 7"/>
          <p:cNvSpPr txBox="1"/>
          <p:nvPr/>
        </p:nvSpPr>
        <p:spPr>
          <a:xfrm>
            <a:off x="4150803" y="6546830"/>
            <a:ext cx="925253" cy="338554"/>
          </a:xfrm>
          <a:prstGeom prst="rect">
            <a:avLst/>
          </a:prstGeom>
          <a:noFill/>
        </p:spPr>
        <p:txBody>
          <a:bodyPr wrap="none" rtlCol="0">
            <a:spAutoFit/>
          </a:bodyPr>
          <a:lstStyle/>
          <a:p>
            <a:r>
              <a:rPr lang="en-US" sz="1600" smtClean="0">
                <a:solidFill>
                  <a:schemeClr val="accent4">
                    <a:lumMod val="75000"/>
                  </a:schemeClr>
                </a:solidFill>
              </a:rPr>
              <a:t>02.2019</a:t>
            </a:r>
            <a:endParaRPr lang="ru-RU" sz="1600">
              <a:solidFill>
                <a:schemeClr val="accent4">
                  <a:lumMod val="75000"/>
                </a:schemeClr>
              </a:solidFill>
            </a:endParaRPr>
          </a:p>
        </p:txBody>
      </p:sp>
      <p:pic>
        <p:nvPicPr>
          <p:cNvPr id="6" name="Рисунок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40630" y="404665"/>
            <a:ext cx="1572745" cy="1152127"/>
          </a:xfrm>
          <a:prstGeom prst="rect">
            <a:avLst/>
          </a:prstGeom>
        </p:spPr>
      </p:pic>
      <p:sp>
        <p:nvSpPr>
          <p:cNvPr id="3" name="Объект 2"/>
          <p:cNvSpPr>
            <a:spLocks noGrp="1"/>
          </p:cNvSpPr>
          <p:nvPr>
            <p:ph idx="1"/>
          </p:nvPr>
        </p:nvSpPr>
        <p:spPr>
          <a:xfrm>
            <a:off x="498629" y="1936576"/>
            <a:ext cx="8229600" cy="3940696"/>
          </a:xfrm>
        </p:spPr>
        <p:txBody>
          <a:bodyPr>
            <a:normAutofit/>
          </a:bodyPr>
          <a:lstStyle/>
          <a:p>
            <a:r>
              <a:rPr lang="en-US" sz="3200"/>
              <a:t>Design Patterns Explained Simply by Alexander </a:t>
            </a:r>
            <a:r>
              <a:rPr lang="en-US" sz="3200" smtClean="0"/>
              <a:t>Shvets; pg. 69-84</a:t>
            </a:r>
            <a:r>
              <a:rPr lang="en-US" sz="3200" smtClean="0">
                <a:solidFill>
                  <a:schemeClr val="accent6">
                    <a:lumMod val="75000"/>
                  </a:schemeClr>
                </a:solidFill>
              </a:rPr>
              <a:t>.</a:t>
            </a:r>
          </a:p>
          <a:p>
            <a:r>
              <a:rPr lang="en-US" sz="3200" smtClean="0"/>
              <a:t>Design patterns: Elements of Reusable Object-Oriented Software by </a:t>
            </a:r>
            <a:r>
              <a:rPr lang="en-US" sz="3200"/>
              <a:t>Erich Gamma, Richard Helm, Ralph Johnson and John </a:t>
            </a:r>
            <a:r>
              <a:rPr lang="en-US" sz="3200" smtClean="0"/>
              <a:t>Vlissides; Factory Method and Pattern map.</a:t>
            </a:r>
            <a:endParaRPr lang="ru-RU" sz="3200"/>
          </a:p>
        </p:txBody>
      </p:sp>
      <p:sp>
        <p:nvSpPr>
          <p:cNvPr id="10" name="TextBox 9"/>
          <p:cNvSpPr txBox="1"/>
          <p:nvPr/>
        </p:nvSpPr>
        <p:spPr>
          <a:xfrm>
            <a:off x="8388424" y="6488668"/>
            <a:ext cx="761747" cy="369332"/>
          </a:xfrm>
          <a:prstGeom prst="rect">
            <a:avLst/>
          </a:prstGeom>
          <a:noFill/>
        </p:spPr>
        <p:txBody>
          <a:bodyPr wrap="none" rtlCol="0">
            <a:spAutoFit/>
          </a:bodyPr>
          <a:lstStyle/>
          <a:p>
            <a:r>
              <a:rPr lang="en-US" smtClean="0">
                <a:solidFill>
                  <a:srgbClr val="002060"/>
                </a:solidFill>
              </a:rPr>
              <a:t>30/31</a:t>
            </a:r>
            <a:endParaRPr lang="en-US" smtClean="0">
              <a:solidFill>
                <a:srgbClr val="002060"/>
              </a:solidFill>
            </a:endParaRPr>
          </a:p>
        </p:txBody>
      </p:sp>
    </p:spTree>
    <p:extLst>
      <p:ext uri="{BB962C8B-B14F-4D97-AF65-F5344CB8AC3E}">
        <p14:creationId xmlns:p14="http://schemas.microsoft.com/office/powerpoint/2010/main" val="263762234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380" y="6516052"/>
            <a:ext cx="2265364" cy="369332"/>
          </a:xfrm>
          <a:prstGeom prst="rect">
            <a:avLst/>
          </a:prstGeom>
          <a:noFill/>
        </p:spPr>
        <p:txBody>
          <a:bodyPr wrap="none" rtlCol="0">
            <a:spAutoFit/>
          </a:bodyPr>
          <a:lstStyle/>
          <a:p>
            <a:r>
              <a:rPr lang="en-US" smtClean="0">
                <a:solidFill>
                  <a:schemeClr val="tx2">
                    <a:lumMod val="75000"/>
                  </a:schemeClr>
                </a:solidFill>
              </a:rPr>
              <a:t>@PolinaShlepakova</a:t>
            </a:r>
            <a:endParaRPr lang="ru-RU">
              <a:solidFill>
                <a:schemeClr val="tx2">
                  <a:lumMod val="75000"/>
                </a:schemeClr>
              </a:solidFill>
            </a:endParaRPr>
          </a:p>
        </p:txBody>
      </p:sp>
      <p:sp>
        <p:nvSpPr>
          <p:cNvPr id="8" name="TextBox 7"/>
          <p:cNvSpPr txBox="1"/>
          <p:nvPr/>
        </p:nvSpPr>
        <p:spPr>
          <a:xfrm>
            <a:off x="4150803" y="6546830"/>
            <a:ext cx="925253" cy="338554"/>
          </a:xfrm>
          <a:prstGeom prst="rect">
            <a:avLst/>
          </a:prstGeom>
          <a:noFill/>
        </p:spPr>
        <p:txBody>
          <a:bodyPr wrap="none" rtlCol="0">
            <a:spAutoFit/>
          </a:bodyPr>
          <a:lstStyle/>
          <a:p>
            <a:r>
              <a:rPr lang="en-US" sz="1600" smtClean="0">
                <a:solidFill>
                  <a:schemeClr val="accent4">
                    <a:lumMod val="75000"/>
                  </a:schemeClr>
                </a:solidFill>
              </a:rPr>
              <a:t>02.2019</a:t>
            </a:r>
            <a:endParaRPr lang="ru-RU" sz="1600">
              <a:solidFill>
                <a:schemeClr val="accent4">
                  <a:lumMod val="75000"/>
                </a:schemeClr>
              </a:solidFill>
            </a:endParaRPr>
          </a:p>
        </p:txBody>
      </p:sp>
      <p:sp>
        <p:nvSpPr>
          <p:cNvPr id="4" name="Заголовок 3"/>
          <p:cNvSpPr>
            <a:spLocks noGrp="1"/>
          </p:cNvSpPr>
          <p:nvPr>
            <p:ph type="title"/>
          </p:nvPr>
        </p:nvSpPr>
        <p:spPr>
          <a:xfrm>
            <a:off x="2123728" y="692696"/>
            <a:ext cx="5112568" cy="3600400"/>
          </a:xfrm>
        </p:spPr>
        <p:txBody>
          <a:bodyPr>
            <a:normAutofit/>
          </a:bodyPr>
          <a:lstStyle/>
          <a:p>
            <a:r>
              <a:rPr lang="en-US" sz="5400" b="1" smtClean="0"/>
              <a:t>Thank you for </a:t>
            </a:r>
            <a:br>
              <a:rPr lang="en-US" sz="5400" b="1" smtClean="0"/>
            </a:br>
            <a:r>
              <a:rPr lang="en-US" sz="5400" b="1" smtClean="0"/>
              <a:t>your attention!</a:t>
            </a:r>
            <a:endParaRPr lang="ru-RU" sz="5400" b="1"/>
          </a:p>
        </p:txBody>
      </p:sp>
      <p:pic>
        <p:nvPicPr>
          <p:cNvPr id="2" name="Рисунок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85418" y="3754794"/>
            <a:ext cx="2256022" cy="1652667"/>
          </a:xfrm>
          <a:prstGeom prst="rect">
            <a:avLst/>
          </a:prstGeom>
        </p:spPr>
      </p:pic>
      <p:sp>
        <p:nvSpPr>
          <p:cNvPr id="10" name="TextBox 9"/>
          <p:cNvSpPr txBox="1"/>
          <p:nvPr/>
        </p:nvSpPr>
        <p:spPr>
          <a:xfrm>
            <a:off x="8388424" y="6488668"/>
            <a:ext cx="761747" cy="369332"/>
          </a:xfrm>
          <a:prstGeom prst="rect">
            <a:avLst/>
          </a:prstGeom>
          <a:noFill/>
        </p:spPr>
        <p:txBody>
          <a:bodyPr wrap="none" rtlCol="0">
            <a:spAutoFit/>
          </a:bodyPr>
          <a:lstStyle/>
          <a:p>
            <a:r>
              <a:rPr lang="en-US" smtClean="0">
                <a:solidFill>
                  <a:srgbClr val="002060"/>
                </a:solidFill>
              </a:rPr>
              <a:t>31/31</a:t>
            </a:r>
            <a:endParaRPr lang="en-US" smtClean="0">
              <a:solidFill>
                <a:srgbClr val="002060"/>
              </a:solidFill>
            </a:endParaRPr>
          </a:p>
        </p:txBody>
      </p:sp>
    </p:spTree>
    <p:extLst>
      <p:ext uri="{BB962C8B-B14F-4D97-AF65-F5344CB8AC3E}">
        <p14:creationId xmlns:p14="http://schemas.microsoft.com/office/powerpoint/2010/main" val="161753022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533400"/>
            <a:ext cx="6779096" cy="990600"/>
          </a:xfrm>
        </p:spPr>
        <p:txBody>
          <a:bodyPr>
            <a:normAutofit/>
          </a:bodyPr>
          <a:lstStyle/>
          <a:p>
            <a:r>
              <a:rPr lang="en-US" smtClean="0"/>
              <a:t>Code</a:t>
            </a:r>
            <a:endParaRPr lang="ru-RU"/>
          </a:p>
        </p:txBody>
      </p:sp>
      <p:pic>
        <p:nvPicPr>
          <p:cNvPr id="6" name="Рисунок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40630" y="404665"/>
            <a:ext cx="1572745" cy="1152127"/>
          </a:xfrm>
          <a:prstGeom prst="rect">
            <a:avLst/>
          </a:prstGeom>
        </p:spPr>
      </p:pic>
      <p:sp>
        <p:nvSpPr>
          <p:cNvPr id="7" name="TextBox 6"/>
          <p:cNvSpPr txBox="1"/>
          <p:nvPr/>
        </p:nvSpPr>
        <p:spPr>
          <a:xfrm>
            <a:off x="2380" y="6516052"/>
            <a:ext cx="2265364" cy="369332"/>
          </a:xfrm>
          <a:prstGeom prst="rect">
            <a:avLst/>
          </a:prstGeom>
          <a:noFill/>
        </p:spPr>
        <p:txBody>
          <a:bodyPr wrap="none" rtlCol="0">
            <a:spAutoFit/>
          </a:bodyPr>
          <a:lstStyle/>
          <a:p>
            <a:r>
              <a:rPr lang="en-US" smtClean="0">
                <a:solidFill>
                  <a:schemeClr val="tx2">
                    <a:lumMod val="75000"/>
                  </a:schemeClr>
                </a:solidFill>
              </a:rPr>
              <a:t>@PolinaShlepakova</a:t>
            </a:r>
            <a:endParaRPr lang="ru-RU">
              <a:solidFill>
                <a:schemeClr val="tx2">
                  <a:lumMod val="75000"/>
                </a:schemeClr>
              </a:solidFill>
            </a:endParaRPr>
          </a:p>
        </p:txBody>
      </p:sp>
      <p:sp>
        <p:nvSpPr>
          <p:cNvPr id="8" name="TextBox 7"/>
          <p:cNvSpPr txBox="1"/>
          <p:nvPr/>
        </p:nvSpPr>
        <p:spPr>
          <a:xfrm>
            <a:off x="4150803" y="6546830"/>
            <a:ext cx="925253" cy="338554"/>
          </a:xfrm>
          <a:prstGeom prst="rect">
            <a:avLst/>
          </a:prstGeom>
          <a:noFill/>
        </p:spPr>
        <p:txBody>
          <a:bodyPr wrap="none" rtlCol="0">
            <a:spAutoFit/>
          </a:bodyPr>
          <a:lstStyle/>
          <a:p>
            <a:r>
              <a:rPr lang="en-US" sz="1600" smtClean="0">
                <a:solidFill>
                  <a:schemeClr val="accent4">
                    <a:lumMod val="75000"/>
                  </a:schemeClr>
                </a:solidFill>
              </a:rPr>
              <a:t>02.2019</a:t>
            </a:r>
            <a:endParaRPr lang="ru-RU" sz="1600">
              <a:solidFill>
                <a:schemeClr val="accent4">
                  <a:lumMod val="75000"/>
                </a:schemeClr>
              </a:solidFill>
            </a:endParaRPr>
          </a:p>
        </p:txBody>
      </p:sp>
      <p:sp>
        <p:nvSpPr>
          <p:cNvPr id="9" name="TextBox 8"/>
          <p:cNvSpPr txBox="1"/>
          <p:nvPr/>
        </p:nvSpPr>
        <p:spPr>
          <a:xfrm>
            <a:off x="8479868" y="6488668"/>
            <a:ext cx="633507" cy="369332"/>
          </a:xfrm>
          <a:prstGeom prst="rect">
            <a:avLst/>
          </a:prstGeom>
          <a:noFill/>
        </p:spPr>
        <p:txBody>
          <a:bodyPr wrap="none" rtlCol="0">
            <a:spAutoFit/>
          </a:bodyPr>
          <a:lstStyle/>
          <a:p>
            <a:r>
              <a:rPr lang="en-US" smtClean="0">
                <a:solidFill>
                  <a:srgbClr val="002060"/>
                </a:solidFill>
              </a:rPr>
              <a:t>4/31</a:t>
            </a:r>
            <a:endParaRPr lang="en-US" smtClean="0">
              <a:solidFill>
                <a:srgbClr val="002060"/>
              </a:solidFill>
            </a:endParaRPr>
          </a:p>
        </p:txBody>
      </p:sp>
      <p:sp>
        <p:nvSpPr>
          <p:cNvPr id="3" name="Объект 2"/>
          <p:cNvSpPr>
            <a:spLocks noGrp="1"/>
          </p:cNvSpPr>
          <p:nvPr>
            <p:ph idx="1"/>
          </p:nvPr>
        </p:nvSpPr>
        <p:spPr/>
        <p:txBody>
          <a:bodyPr>
            <a:normAutofit/>
          </a:bodyPr>
          <a:lstStyle/>
          <a:p>
            <a:r>
              <a:rPr lang="en-US" sz="2800" smtClean="0">
                <a:latin typeface="Courier New" panose="02070309020205020404" pitchFamily="49" charset="0"/>
                <a:cs typeface="Courier New" panose="02070309020205020404" pitchFamily="49" charset="0"/>
              </a:rPr>
              <a:t>git clone </a:t>
            </a:r>
            <a:r>
              <a:rPr lang="en-US" sz="2800" b="1" smtClean="0">
                <a:solidFill>
                  <a:schemeClr val="accent6"/>
                </a:solidFill>
                <a:latin typeface="Courier New" panose="02070309020205020404" pitchFamily="49" charset="0"/>
                <a:cs typeface="Courier New" panose="02070309020205020404" pitchFamily="49" charset="0"/>
              </a:rPr>
              <a:t>https</a:t>
            </a:r>
            <a:r>
              <a:rPr lang="en-US" sz="2800" b="1">
                <a:solidFill>
                  <a:schemeClr val="accent6"/>
                </a:solidFill>
                <a:latin typeface="Courier New" panose="02070309020205020404" pitchFamily="49" charset="0"/>
                <a:cs typeface="Courier New" panose="02070309020205020404" pitchFamily="49" charset="0"/>
              </a:rPr>
              <a:t>://</a:t>
            </a:r>
            <a:r>
              <a:rPr lang="en-US" sz="2800" b="1" smtClean="0">
                <a:solidFill>
                  <a:schemeClr val="accent6"/>
                </a:solidFill>
                <a:latin typeface="Courier New" panose="02070309020205020404" pitchFamily="49" charset="0"/>
                <a:cs typeface="Courier New" panose="02070309020205020404" pitchFamily="49" charset="0"/>
              </a:rPr>
              <a:t>github.com/polykross/FactoryMethod-Facade.git</a:t>
            </a:r>
          </a:p>
          <a:p>
            <a:r>
              <a:rPr lang="en-US" sz="2800">
                <a:latin typeface="Courier New" panose="02070309020205020404" pitchFamily="49" charset="0"/>
                <a:cs typeface="Courier New" panose="02070309020205020404" pitchFamily="49" charset="0"/>
              </a:rPr>
              <a:t>git checkout </a:t>
            </a:r>
            <a:r>
              <a:rPr lang="en-US" sz="2800" b="1" smtClean="0">
                <a:solidFill>
                  <a:schemeClr val="accent6"/>
                </a:solidFill>
                <a:latin typeface="Courier New" panose="02070309020205020404" pitchFamily="49" charset="0"/>
                <a:cs typeface="Courier New" panose="02070309020205020404" pitchFamily="49" charset="0"/>
              </a:rPr>
              <a:t>63a870b</a:t>
            </a:r>
          </a:p>
        </p:txBody>
      </p:sp>
    </p:spTree>
    <p:extLst>
      <p:ext uri="{BB962C8B-B14F-4D97-AF65-F5344CB8AC3E}">
        <p14:creationId xmlns:p14="http://schemas.microsoft.com/office/powerpoint/2010/main" val="422540472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533400"/>
            <a:ext cx="6779096" cy="990600"/>
          </a:xfrm>
        </p:spPr>
        <p:txBody>
          <a:bodyPr>
            <a:normAutofit/>
          </a:bodyPr>
          <a:lstStyle/>
          <a:p>
            <a:r>
              <a:rPr lang="en-US" smtClean="0"/>
              <a:t>Code comment</a:t>
            </a:r>
            <a:endParaRPr lang="ru-RU"/>
          </a:p>
        </p:txBody>
      </p:sp>
      <p:pic>
        <p:nvPicPr>
          <p:cNvPr id="6" name="Рисунок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40630" y="404665"/>
            <a:ext cx="1572745" cy="1152127"/>
          </a:xfrm>
          <a:prstGeom prst="rect">
            <a:avLst/>
          </a:prstGeom>
        </p:spPr>
      </p:pic>
      <p:sp>
        <p:nvSpPr>
          <p:cNvPr id="7" name="TextBox 6"/>
          <p:cNvSpPr txBox="1"/>
          <p:nvPr/>
        </p:nvSpPr>
        <p:spPr>
          <a:xfrm>
            <a:off x="2380" y="6516052"/>
            <a:ext cx="2265364" cy="369332"/>
          </a:xfrm>
          <a:prstGeom prst="rect">
            <a:avLst/>
          </a:prstGeom>
          <a:noFill/>
        </p:spPr>
        <p:txBody>
          <a:bodyPr wrap="none" rtlCol="0">
            <a:spAutoFit/>
          </a:bodyPr>
          <a:lstStyle/>
          <a:p>
            <a:r>
              <a:rPr lang="en-US" smtClean="0">
                <a:solidFill>
                  <a:schemeClr val="tx2">
                    <a:lumMod val="75000"/>
                  </a:schemeClr>
                </a:solidFill>
              </a:rPr>
              <a:t>@PolinaShlepakova</a:t>
            </a:r>
            <a:endParaRPr lang="ru-RU">
              <a:solidFill>
                <a:schemeClr val="tx2">
                  <a:lumMod val="75000"/>
                </a:schemeClr>
              </a:solidFill>
            </a:endParaRPr>
          </a:p>
        </p:txBody>
      </p:sp>
      <p:sp>
        <p:nvSpPr>
          <p:cNvPr id="8" name="TextBox 7"/>
          <p:cNvSpPr txBox="1"/>
          <p:nvPr/>
        </p:nvSpPr>
        <p:spPr>
          <a:xfrm>
            <a:off x="4150803" y="6546830"/>
            <a:ext cx="925253" cy="338554"/>
          </a:xfrm>
          <a:prstGeom prst="rect">
            <a:avLst/>
          </a:prstGeom>
          <a:noFill/>
        </p:spPr>
        <p:txBody>
          <a:bodyPr wrap="none" rtlCol="0">
            <a:spAutoFit/>
          </a:bodyPr>
          <a:lstStyle/>
          <a:p>
            <a:r>
              <a:rPr lang="en-US" sz="1600" smtClean="0">
                <a:solidFill>
                  <a:schemeClr val="accent4">
                    <a:lumMod val="75000"/>
                  </a:schemeClr>
                </a:solidFill>
              </a:rPr>
              <a:t>02.2019</a:t>
            </a:r>
            <a:endParaRPr lang="ru-RU" sz="1600">
              <a:solidFill>
                <a:schemeClr val="accent4">
                  <a:lumMod val="75000"/>
                </a:schemeClr>
              </a:solidFill>
            </a:endParaRPr>
          </a:p>
        </p:txBody>
      </p:sp>
      <p:sp>
        <p:nvSpPr>
          <p:cNvPr id="9" name="TextBox 8"/>
          <p:cNvSpPr txBox="1"/>
          <p:nvPr/>
        </p:nvSpPr>
        <p:spPr>
          <a:xfrm>
            <a:off x="8479868" y="6488668"/>
            <a:ext cx="633507" cy="369332"/>
          </a:xfrm>
          <a:prstGeom prst="rect">
            <a:avLst/>
          </a:prstGeom>
          <a:noFill/>
        </p:spPr>
        <p:txBody>
          <a:bodyPr wrap="none" rtlCol="0">
            <a:spAutoFit/>
          </a:bodyPr>
          <a:lstStyle/>
          <a:p>
            <a:r>
              <a:rPr lang="en-US" smtClean="0">
                <a:solidFill>
                  <a:srgbClr val="002060"/>
                </a:solidFill>
              </a:rPr>
              <a:t>5/31</a:t>
            </a:r>
            <a:endParaRPr lang="en-US" smtClean="0">
              <a:solidFill>
                <a:srgbClr val="002060"/>
              </a:solidFill>
            </a:endParaRPr>
          </a:p>
        </p:txBody>
      </p:sp>
      <p:sp>
        <p:nvSpPr>
          <p:cNvPr id="3" name="Объект 2"/>
          <p:cNvSpPr>
            <a:spLocks noGrp="1"/>
          </p:cNvSpPr>
          <p:nvPr>
            <p:ph idx="1"/>
          </p:nvPr>
        </p:nvSpPr>
        <p:spPr/>
        <p:txBody>
          <a:bodyPr>
            <a:normAutofit/>
          </a:bodyPr>
          <a:lstStyle/>
          <a:p>
            <a:r>
              <a:rPr lang="en-US" sz="2800" b="1">
                <a:solidFill>
                  <a:schemeClr val="tx2"/>
                </a:solidFill>
                <a:latin typeface="Courier New" panose="02070309020205020404" pitchFamily="49" charset="0"/>
                <a:cs typeface="Courier New" panose="02070309020205020404" pitchFamily="49" charset="0"/>
              </a:rPr>
              <a:t>Create Logistics class</a:t>
            </a:r>
            <a:endParaRPr lang="en-US" sz="2800" smtClean="0">
              <a:solidFill>
                <a:schemeClr val="tx2"/>
              </a:solidFill>
              <a:latin typeface="Courier New" panose="02070309020205020404" pitchFamily="49" charset="0"/>
              <a:cs typeface="Courier New" panose="02070309020205020404" pitchFamily="49" charset="0"/>
            </a:endParaRPr>
          </a:p>
          <a:p>
            <a:r>
              <a:rPr lang="en-US" sz="2800" b="1" smtClean="0">
                <a:solidFill>
                  <a:schemeClr val="accent6"/>
                </a:solidFill>
                <a:latin typeface="Courier New" panose="02070309020205020404" pitchFamily="49" charset="0"/>
                <a:cs typeface="Courier New" panose="02070309020205020404" pitchFamily="49" charset="0"/>
              </a:rPr>
              <a:t>Logistics</a:t>
            </a:r>
            <a:r>
              <a:rPr lang="en-US" sz="2800" smtClean="0">
                <a:latin typeface="Courier New" panose="02070309020205020404" pitchFamily="49" charset="0"/>
                <a:cs typeface="Courier New" panose="02070309020205020404" pitchFamily="49" charset="0"/>
              </a:rPr>
              <a:t> </a:t>
            </a:r>
            <a:r>
              <a:rPr lang="en-US" sz="2800">
                <a:latin typeface="Courier New" panose="02070309020205020404" pitchFamily="49" charset="0"/>
                <a:cs typeface="Courier New" panose="02070309020205020404" pitchFamily="49" charset="0"/>
              </a:rPr>
              <a:t>delivers </a:t>
            </a:r>
            <a:r>
              <a:rPr lang="en-US" sz="2800" b="1">
                <a:solidFill>
                  <a:schemeClr val="accent6"/>
                </a:solidFill>
                <a:latin typeface="Courier New" panose="02070309020205020404" pitchFamily="49" charset="0"/>
                <a:cs typeface="Courier New" panose="02070309020205020404" pitchFamily="49" charset="0"/>
              </a:rPr>
              <a:t>Cargo</a:t>
            </a:r>
            <a:r>
              <a:rPr lang="en-US" sz="2800">
                <a:latin typeface="Courier New" panose="02070309020205020404" pitchFamily="49" charset="0"/>
                <a:cs typeface="Courier New" panose="02070309020205020404" pitchFamily="49" charset="0"/>
              </a:rPr>
              <a:t> to specified </a:t>
            </a:r>
            <a:r>
              <a:rPr lang="en-US" sz="2800" b="1">
                <a:solidFill>
                  <a:schemeClr val="accent6"/>
                </a:solidFill>
                <a:latin typeface="Courier New" panose="02070309020205020404" pitchFamily="49" charset="0"/>
                <a:cs typeface="Courier New" panose="02070309020205020404" pitchFamily="49" charset="0"/>
              </a:rPr>
              <a:t>Destination</a:t>
            </a:r>
            <a:r>
              <a:rPr lang="en-US" sz="2800">
                <a:latin typeface="Courier New" panose="02070309020205020404" pitchFamily="49" charset="0"/>
                <a:cs typeface="Courier New" panose="02070309020205020404" pitchFamily="49" charset="0"/>
              </a:rPr>
              <a:t> by creating a </a:t>
            </a:r>
            <a:r>
              <a:rPr lang="en-US" sz="2800" b="1">
                <a:solidFill>
                  <a:schemeClr val="accent6"/>
                </a:solidFill>
                <a:latin typeface="Courier New" panose="02070309020205020404" pitchFamily="49" charset="0"/>
                <a:cs typeface="Courier New" panose="02070309020205020404" pitchFamily="49" charset="0"/>
              </a:rPr>
              <a:t>Truck</a:t>
            </a:r>
            <a:r>
              <a:rPr lang="en-US" sz="2800">
                <a:latin typeface="Courier New" panose="02070309020205020404" pitchFamily="49" charset="0"/>
                <a:cs typeface="Courier New" panose="02070309020205020404" pitchFamily="49" charset="0"/>
              </a:rPr>
              <a:t>, and delegating delivery to it.</a:t>
            </a:r>
            <a:endParaRPr lang="en-US" sz="2800" b="1" smtClean="0">
              <a:solidFill>
                <a:schemeClr val="accent6"/>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67883583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533400"/>
            <a:ext cx="6779096" cy="990600"/>
          </a:xfrm>
        </p:spPr>
        <p:txBody>
          <a:bodyPr>
            <a:normAutofit/>
          </a:bodyPr>
          <a:lstStyle/>
          <a:p>
            <a:r>
              <a:rPr lang="en-US" smtClean="0"/>
              <a:t>Code test</a:t>
            </a:r>
            <a:endParaRPr lang="ru-RU"/>
          </a:p>
        </p:txBody>
      </p:sp>
      <p:pic>
        <p:nvPicPr>
          <p:cNvPr id="6" name="Рисунок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40630" y="404665"/>
            <a:ext cx="1572745" cy="1152127"/>
          </a:xfrm>
          <a:prstGeom prst="rect">
            <a:avLst/>
          </a:prstGeom>
        </p:spPr>
      </p:pic>
      <p:sp>
        <p:nvSpPr>
          <p:cNvPr id="7" name="TextBox 6"/>
          <p:cNvSpPr txBox="1"/>
          <p:nvPr/>
        </p:nvSpPr>
        <p:spPr>
          <a:xfrm>
            <a:off x="2380" y="6516052"/>
            <a:ext cx="2265364" cy="369332"/>
          </a:xfrm>
          <a:prstGeom prst="rect">
            <a:avLst/>
          </a:prstGeom>
          <a:noFill/>
        </p:spPr>
        <p:txBody>
          <a:bodyPr wrap="none" rtlCol="0">
            <a:spAutoFit/>
          </a:bodyPr>
          <a:lstStyle/>
          <a:p>
            <a:r>
              <a:rPr lang="en-US" smtClean="0">
                <a:solidFill>
                  <a:schemeClr val="tx2">
                    <a:lumMod val="75000"/>
                  </a:schemeClr>
                </a:solidFill>
              </a:rPr>
              <a:t>@PolinaShlepakova</a:t>
            </a:r>
            <a:endParaRPr lang="ru-RU">
              <a:solidFill>
                <a:schemeClr val="tx2">
                  <a:lumMod val="75000"/>
                </a:schemeClr>
              </a:solidFill>
            </a:endParaRPr>
          </a:p>
        </p:txBody>
      </p:sp>
      <p:sp>
        <p:nvSpPr>
          <p:cNvPr id="8" name="TextBox 7"/>
          <p:cNvSpPr txBox="1"/>
          <p:nvPr/>
        </p:nvSpPr>
        <p:spPr>
          <a:xfrm>
            <a:off x="4150803" y="6546830"/>
            <a:ext cx="925253" cy="338554"/>
          </a:xfrm>
          <a:prstGeom prst="rect">
            <a:avLst/>
          </a:prstGeom>
          <a:noFill/>
        </p:spPr>
        <p:txBody>
          <a:bodyPr wrap="none" rtlCol="0">
            <a:spAutoFit/>
          </a:bodyPr>
          <a:lstStyle/>
          <a:p>
            <a:r>
              <a:rPr lang="en-US" sz="1600" smtClean="0">
                <a:solidFill>
                  <a:schemeClr val="accent4">
                    <a:lumMod val="75000"/>
                  </a:schemeClr>
                </a:solidFill>
              </a:rPr>
              <a:t>02.2019</a:t>
            </a:r>
            <a:endParaRPr lang="ru-RU" sz="1600">
              <a:solidFill>
                <a:schemeClr val="accent4">
                  <a:lumMod val="75000"/>
                </a:schemeClr>
              </a:solidFill>
            </a:endParaRPr>
          </a:p>
        </p:txBody>
      </p:sp>
      <p:sp>
        <p:nvSpPr>
          <p:cNvPr id="9" name="TextBox 8"/>
          <p:cNvSpPr txBox="1"/>
          <p:nvPr/>
        </p:nvSpPr>
        <p:spPr>
          <a:xfrm>
            <a:off x="8479868" y="6488668"/>
            <a:ext cx="633507" cy="369332"/>
          </a:xfrm>
          <a:prstGeom prst="rect">
            <a:avLst/>
          </a:prstGeom>
          <a:noFill/>
        </p:spPr>
        <p:txBody>
          <a:bodyPr wrap="none" rtlCol="0">
            <a:spAutoFit/>
          </a:bodyPr>
          <a:lstStyle/>
          <a:p>
            <a:r>
              <a:rPr lang="en-US" smtClean="0">
                <a:solidFill>
                  <a:srgbClr val="002060"/>
                </a:solidFill>
              </a:rPr>
              <a:t>6/31</a:t>
            </a:r>
            <a:endParaRPr lang="en-US" smtClean="0">
              <a:solidFill>
                <a:srgbClr val="002060"/>
              </a:solidFill>
            </a:endParaRPr>
          </a:p>
        </p:txBody>
      </p:sp>
      <p:sp>
        <p:nvSpPr>
          <p:cNvPr id="3" name="Объект 2"/>
          <p:cNvSpPr>
            <a:spLocks noGrp="1"/>
          </p:cNvSpPr>
          <p:nvPr>
            <p:ph idx="1"/>
          </p:nvPr>
        </p:nvSpPr>
        <p:spPr/>
        <p:txBody>
          <a:bodyPr>
            <a:normAutofit/>
          </a:bodyPr>
          <a:lstStyle/>
          <a:p>
            <a:r>
              <a:rPr lang="en-US" b="1" smtClean="0">
                <a:solidFill>
                  <a:schemeClr val="tx2"/>
                </a:solidFill>
                <a:latin typeface="Courier New" panose="02070309020205020404" pitchFamily="49" charset="0"/>
                <a:cs typeface="Courier New" panose="02070309020205020404" pitchFamily="49" charset="0"/>
              </a:rPr>
              <a:t>Test output</a:t>
            </a:r>
            <a:r>
              <a:rPr lang="en-US" b="1">
                <a:solidFill>
                  <a:schemeClr val="tx2"/>
                </a:solidFill>
                <a:latin typeface="Courier New" panose="02070309020205020404" pitchFamily="49" charset="0"/>
                <a:cs typeface="Courier New" panose="02070309020205020404" pitchFamily="49" charset="0"/>
              </a:rPr>
              <a:t>: </a:t>
            </a:r>
            <a:endParaRPr lang="en-US" b="1" smtClean="0">
              <a:solidFill>
                <a:schemeClr val="tx2"/>
              </a:solidFill>
              <a:latin typeface="Courier New" panose="02070309020205020404" pitchFamily="49" charset="0"/>
              <a:cs typeface="Courier New" panose="02070309020205020404" pitchFamily="49" charset="0"/>
            </a:endParaRPr>
          </a:p>
          <a:p>
            <a:r>
              <a:rPr lang="en-US" smtClean="0">
                <a:latin typeface="Courier New" panose="02070309020205020404" pitchFamily="49" charset="0"/>
                <a:cs typeface="Courier New" panose="02070309020205020404" pitchFamily="49" charset="0"/>
              </a:rPr>
              <a:t>Deliver </a:t>
            </a:r>
            <a:r>
              <a:rPr lang="en-US">
                <a:latin typeface="Courier New" panose="02070309020205020404" pitchFamily="49" charset="0"/>
                <a:cs typeface="Courier New" panose="02070309020205020404" pitchFamily="49" charset="0"/>
              </a:rPr>
              <a:t>water : 500 kg to Ukraine, Kyiv, st. Illinska, 2, 01010 by Truck #1 </a:t>
            </a:r>
            <a:endParaRPr lang="en-US" smtClean="0">
              <a:latin typeface="Courier New" panose="02070309020205020404" pitchFamily="49" charset="0"/>
              <a:cs typeface="Courier New" panose="02070309020205020404" pitchFamily="49" charset="0"/>
            </a:endParaRPr>
          </a:p>
          <a:p>
            <a:r>
              <a:rPr lang="en-US" smtClean="0">
                <a:latin typeface="Courier New" panose="02070309020205020404" pitchFamily="49" charset="0"/>
                <a:cs typeface="Courier New" panose="02070309020205020404" pitchFamily="49" charset="0"/>
              </a:rPr>
              <a:t>Deliver </a:t>
            </a:r>
            <a:r>
              <a:rPr lang="en-US">
                <a:latin typeface="Courier New" panose="02070309020205020404" pitchFamily="49" charset="0"/>
                <a:cs typeface="Courier New" panose="02070309020205020404" pitchFamily="49" charset="0"/>
              </a:rPr>
              <a:t>juice : 1500 kg to Ukraine, Kyiv, st. Sagaidachnogo, 12, 12345 by Truck #2</a:t>
            </a:r>
            <a:endParaRPr lang="ru-RU">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76068977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533400"/>
            <a:ext cx="6779096" cy="990600"/>
          </a:xfrm>
        </p:spPr>
        <p:txBody>
          <a:bodyPr/>
          <a:lstStyle/>
          <a:p>
            <a:r>
              <a:rPr lang="en-US" smtClean="0"/>
              <a:t>Add Ship support</a:t>
            </a:r>
            <a:endParaRPr lang="ru-RU"/>
          </a:p>
        </p:txBody>
      </p:sp>
      <p:pic>
        <p:nvPicPr>
          <p:cNvPr id="5" name="Объект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380" y="1916832"/>
            <a:ext cx="6954221" cy="3705742"/>
          </a:xfrm>
        </p:spPr>
      </p:pic>
      <p:sp>
        <p:nvSpPr>
          <p:cNvPr id="4" name="TextBox 3"/>
          <p:cNvSpPr txBox="1"/>
          <p:nvPr/>
        </p:nvSpPr>
        <p:spPr>
          <a:xfrm>
            <a:off x="1698912" y="6165304"/>
            <a:ext cx="7481600" cy="369332"/>
          </a:xfrm>
          <a:prstGeom prst="rect">
            <a:avLst/>
          </a:prstGeom>
          <a:noFill/>
        </p:spPr>
        <p:txBody>
          <a:bodyPr wrap="none" rtlCol="0">
            <a:spAutoFit/>
          </a:bodyPr>
          <a:lstStyle/>
          <a:p>
            <a:r>
              <a:rPr lang="en-US" smtClean="0">
                <a:solidFill>
                  <a:schemeClr val="accent6">
                    <a:lumMod val="75000"/>
                  </a:schemeClr>
                </a:solidFill>
              </a:rPr>
              <a:t>Source: Design Patterns Explained Simply by Alexander Shvets, pg. 70</a:t>
            </a:r>
            <a:endParaRPr lang="en-US" u="sng">
              <a:solidFill>
                <a:schemeClr val="accent6">
                  <a:lumMod val="75000"/>
                </a:schemeClr>
              </a:solidFill>
            </a:endParaRPr>
          </a:p>
        </p:txBody>
      </p:sp>
      <p:pic>
        <p:nvPicPr>
          <p:cNvPr id="6" name="Рисунок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40630" y="404665"/>
            <a:ext cx="1572745" cy="1152127"/>
          </a:xfrm>
          <a:prstGeom prst="rect">
            <a:avLst/>
          </a:prstGeom>
        </p:spPr>
      </p:pic>
      <p:sp>
        <p:nvSpPr>
          <p:cNvPr id="7" name="TextBox 6"/>
          <p:cNvSpPr txBox="1"/>
          <p:nvPr/>
        </p:nvSpPr>
        <p:spPr>
          <a:xfrm>
            <a:off x="2380" y="6516052"/>
            <a:ext cx="2265364" cy="369332"/>
          </a:xfrm>
          <a:prstGeom prst="rect">
            <a:avLst/>
          </a:prstGeom>
          <a:noFill/>
        </p:spPr>
        <p:txBody>
          <a:bodyPr wrap="none" rtlCol="0">
            <a:spAutoFit/>
          </a:bodyPr>
          <a:lstStyle/>
          <a:p>
            <a:r>
              <a:rPr lang="en-US" smtClean="0">
                <a:solidFill>
                  <a:schemeClr val="tx2">
                    <a:lumMod val="75000"/>
                  </a:schemeClr>
                </a:solidFill>
              </a:rPr>
              <a:t>@PolinaShlepakova</a:t>
            </a:r>
            <a:endParaRPr lang="ru-RU">
              <a:solidFill>
                <a:schemeClr val="tx2">
                  <a:lumMod val="75000"/>
                </a:schemeClr>
              </a:solidFill>
            </a:endParaRPr>
          </a:p>
        </p:txBody>
      </p:sp>
      <p:sp>
        <p:nvSpPr>
          <p:cNvPr id="8" name="TextBox 7"/>
          <p:cNvSpPr txBox="1"/>
          <p:nvPr/>
        </p:nvSpPr>
        <p:spPr>
          <a:xfrm>
            <a:off x="4150803" y="6546830"/>
            <a:ext cx="925253" cy="338554"/>
          </a:xfrm>
          <a:prstGeom prst="rect">
            <a:avLst/>
          </a:prstGeom>
          <a:noFill/>
        </p:spPr>
        <p:txBody>
          <a:bodyPr wrap="none" rtlCol="0">
            <a:spAutoFit/>
          </a:bodyPr>
          <a:lstStyle/>
          <a:p>
            <a:r>
              <a:rPr lang="en-US" sz="1600" smtClean="0">
                <a:solidFill>
                  <a:schemeClr val="accent4">
                    <a:lumMod val="75000"/>
                  </a:schemeClr>
                </a:solidFill>
              </a:rPr>
              <a:t>02.2019</a:t>
            </a:r>
            <a:endParaRPr lang="ru-RU" sz="1600">
              <a:solidFill>
                <a:schemeClr val="accent4">
                  <a:lumMod val="75000"/>
                </a:schemeClr>
              </a:solidFill>
            </a:endParaRPr>
          </a:p>
        </p:txBody>
      </p:sp>
      <p:sp>
        <p:nvSpPr>
          <p:cNvPr id="9" name="TextBox 8"/>
          <p:cNvSpPr txBox="1"/>
          <p:nvPr/>
        </p:nvSpPr>
        <p:spPr>
          <a:xfrm>
            <a:off x="8479868" y="6488668"/>
            <a:ext cx="633507" cy="369332"/>
          </a:xfrm>
          <a:prstGeom prst="rect">
            <a:avLst/>
          </a:prstGeom>
          <a:noFill/>
        </p:spPr>
        <p:txBody>
          <a:bodyPr wrap="none" rtlCol="0">
            <a:spAutoFit/>
          </a:bodyPr>
          <a:lstStyle/>
          <a:p>
            <a:r>
              <a:rPr lang="en-US" smtClean="0">
                <a:solidFill>
                  <a:srgbClr val="002060"/>
                </a:solidFill>
              </a:rPr>
              <a:t>7/31</a:t>
            </a:r>
            <a:endParaRPr lang="en-US" smtClean="0">
              <a:solidFill>
                <a:srgbClr val="002060"/>
              </a:solidFill>
            </a:endParaRPr>
          </a:p>
        </p:txBody>
      </p:sp>
      <p:pic>
        <p:nvPicPr>
          <p:cNvPr id="10" name="Рисунок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149183" y="2348880"/>
            <a:ext cx="1964192" cy="3024336"/>
          </a:xfrm>
          <a:prstGeom prst="rect">
            <a:avLst/>
          </a:prstGeom>
        </p:spPr>
      </p:pic>
    </p:spTree>
    <p:extLst>
      <p:ext uri="{BB962C8B-B14F-4D97-AF65-F5344CB8AC3E}">
        <p14:creationId xmlns:p14="http://schemas.microsoft.com/office/powerpoint/2010/main" val="36917560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533400"/>
            <a:ext cx="6779096" cy="990600"/>
          </a:xfrm>
        </p:spPr>
        <p:txBody>
          <a:bodyPr/>
          <a:lstStyle/>
          <a:p>
            <a:r>
              <a:rPr lang="en-US" smtClean="0"/>
              <a:t>Solution</a:t>
            </a:r>
            <a:endParaRPr lang="ru-RU"/>
          </a:p>
        </p:txBody>
      </p:sp>
      <p:sp>
        <p:nvSpPr>
          <p:cNvPr id="4" name="TextBox 3"/>
          <p:cNvSpPr txBox="1"/>
          <p:nvPr/>
        </p:nvSpPr>
        <p:spPr>
          <a:xfrm>
            <a:off x="1652552" y="6165304"/>
            <a:ext cx="7455952" cy="369332"/>
          </a:xfrm>
          <a:prstGeom prst="rect">
            <a:avLst/>
          </a:prstGeom>
          <a:noFill/>
        </p:spPr>
        <p:txBody>
          <a:bodyPr wrap="none" rtlCol="0">
            <a:spAutoFit/>
          </a:bodyPr>
          <a:lstStyle/>
          <a:p>
            <a:r>
              <a:rPr lang="en-US">
                <a:solidFill>
                  <a:schemeClr val="accent6">
                    <a:lumMod val="75000"/>
                  </a:schemeClr>
                </a:solidFill>
              </a:rPr>
              <a:t>S</a:t>
            </a:r>
            <a:r>
              <a:rPr lang="en-US" smtClean="0">
                <a:solidFill>
                  <a:schemeClr val="accent6">
                    <a:lumMod val="75000"/>
                  </a:schemeClr>
                </a:solidFill>
              </a:rPr>
              <a:t>ource: Design Patterns Explained Simply by Alexander Shvets, pg. 71</a:t>
            </a:r>
            <a:endParaRPr lang="en-US" u="sng">
              <a:solidFill>
                <a:schemeClr val="accent6">
                  <a:lumMod val="75000"/>
                </a:schemeClr>
              </a:solidFill>
            </a:endParaRPr>
          </a:p>
        </p:txBody>
      </p:sp>
      <p:pic>
        <p:nvPicPr>
          <p:cNvPr id="6" name="Рисунок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40630" y="404665"/>
            <a:ext cx="1572745" cy="1152127"/>
          </a:xfrm>
          <a:prstGeom prst="rect">
            <a:avLst/>
          </a:prstGeom>
        </p:spPr>
      </p:pic>
      <p:sp>
        <p:nvSpPr>
          <p:cNvPr id="7" name="TextBox 6"/>
          <p:cNvSpPr txBox="1"/>
          <p:nvPr/>
        </p:nvSpPr>
        <p:spPr>
          <a:xfrm>
            <a:off x="2380" y="6516052"/>
            <a:ext cx="2265364" cy="369332"/>
          </a:xfrm>
          <a:prstGeom prst="rect">
            <a:avLst/>
          </a:prstGeom>
          <a:noFill/>
        </p:spPr>
        <p:txBody>
          <a:bodyPr wrap="none" rtlCol="0">
            <a:spAutoFit/>
          </a:bodyPr>
          <a:lstStyle/>
          <a:p>
            <a:r>
              <a:rPr lang="en-US" smtClean="0">
                <a:solidFill>
                  <a:schemeClr val="tx2">
                    <a:lumMod val="75000"/>
                  </a:schemeClr>
                </a:solidFill>
              </a:rPr>
              <a:t>@PolinaShlepakova</a:t>
            </a:r>
            <a:endParaRPr lang="ru-RU">
              <a:solidFill>
                <a:schemeClr val="tx2">
                  <a:lumMod val="75000"/>
                </a:schemeClr>
              </a:solidFill>
            </a:endParaRPr>
          </a:p>
        </p:txBody>
      </p:sp>
      <p:sp>
        <p:nvSpPr>
          <p:cNvPr id="8" name="TextBox 7"/>
          <p:cNvSpPr txBox="1"/>
          <p:nvPr/>
        </p:nvSpPr>
        <p:spPr>
          <a:xfrm>
            <a:off x="4150803" y="6546830"/>
            <a:ext cx="925253" cy="338554"/>
          </a:xfrm>
          <a:prstGeom prst="rect">
            <a:avLst/>
          </a:prstGeom>
          <a:noFill/>
        </p:spPr>
        <p:txBody>
          <a:bodyPr wrap="none" rtlCol="0">
            <a:spAutoFit/>
          </a:bodyPr>
          <a:lstStyle/>
          <a:p>
            <a:r>
              <a:rPr lang="en-US" sz="1600" smtClean="0">
                <a:solidFill>
                  <a:schemeClr val="accent4">
                    <a:lumMod val="75000"/>
                  </a:schemeClr>
                </a:solidFill>
              </a:rPr>
              <a:t>02.2019</a:t>
            </a:r>
            <a:endParaRPr lang="ru-RU" sz="1600">
              <a:solidFill>
                <a:schemeClr val="accent4">
                  <a:lumMod val="75000"/>
                </a:schemeClr>
              </a:solidFill>
            </a:endParaRPr>
          </a:p>
        </p:txBody>
      </p:sp>
      <p:sp>
        <p:nvSpPr>
          <p:cNvPr id="9" name="TextBox 8"/>
          <p:cNvSpPr txBox="1"/>
          <p:nvPr/>
        </p:nvSpPr>
        <p:spPr>
          <a:xfrm>
            <a:off x="8479868" y="6488668"/>
            <a:ext cx="633507" cy="369332"/>
          </a:xfrm>
          <a:prstGeom prst="rect">
            <a:avLst/>
          </a:prstGeom>
          <a:noFill/>
        </p:spPr>
        <p:txBody>
          <a:bodyPr wrap="none" rtlCol="0">
            <a:spAutoFit/>
          </a:bodyPr>
          <a:lstStyle/>
          <a:p>
            <a:r>
              <a:rPr lang="en-US" smtClean="0">
                <a:solidFill>
                  <a:srgbClr val="002060"/>
                </a:solidFill>
              </a:rPr>
              <a:t>8/31</a:t>
            </a:r>
            <a:endParaRPr lang="en-US" smtClean="0">
              <a:solidFill>
                <a:srgbClr val="002060"/>
              </a:solidFill>
            </a:endParaRPr>
          </a:p>
        </p:txBody>
      </p:sp>
      <p:sp>
        <p:nvSpPr>
          <p:cNvPr id="10" name="Объект 9"/>
          <p:cNvSpPr>
            <a:spLocks noGrp="1"/>
          </p:cNvSpPr>
          <p:nvPr>
            <p:ph idx="1"/>
          </p:nvPr>
        </p:nvSpPr>
        <p:spPr>
          <a:xfrm>
            <a:off x="457200" y="2224608"/>
            <a:ext cx="8229600" cy="3148608"/>
          </a:xfrm>
        </p:spPr>
        <p:txBody>
          <a:bodyPr>
            <a:normAutofit/>
          </a:bodyPr>
          <a:lstStyle/>
          <a:p>
            <a:r>
              <a:rPr lang="en-US" sz="3200" smtClean="0"/>
              <a:t>Pattern </a:t>
            </a:r>
            <a:r>
              <a:rPr lang="en-US" sz="3200" i="1" smtClean="0">
                <a:solidFill>
                  <a:schemeClr val="tx2"/>
                </a:solidFill>
              </a:rPr>
              <a:t>Factory Method</a:t>
            </a:r>
            <a:r>
              <a:rPr lang="en-US" sz="3200" smtClean="0">
                <a:solidFill>
                  <a:srgbClr val="FF0000"/>
                </a:solidFill>
              </a:rPr>
              <a:t> </a:t>
            </a:r>
            <a:r>
              <a:rPr lang="en-US" sz="3200" smtClean="0"/>
              <a:t>creates objects using special </a:t>
            </a:r>
            <a:r>
              <a:rPr lang="en-US" sz="3200" i="1" smtClean="0">
                <a:solidFill>
                  <a:schemeClr val="accent6"/>
                </a:solidFill>
              </a:rPr>
              <a:t>factory method</a:t>
            </a:r>
            <a:r>
              <a:rPr lang="en-US" sz="3200" smtClean="0">
                <a:solidFill>
                  <a:schemeClr val="accent6"/>
                </a:solidFill>
              </a:rPr>
              <a:t> </a:t>
            </a:r>
            <a:r>
              <a:rPr lang="en-US" sz="3200" smtClean="0"/>
              <a:t>instead of a </a:t>
            </a:r>
            <a:r>
              <a:rPr lang="en-US" sz="3200" i="1" smtClean="0">
                <a:solidFill>
                  <a:schemeClr val="accent6"/>
                </a:solidFill>
              </a:rPr>
              <a:t>constructor</a:t>
            </a:r>
            <a:r>
              <a:rPr lang="en-US" sz="3200" smtClean="0"/>
              <a:t>.</a:t>
            </a:r>
            <a:endParaRPr lang="ru-RU" sz="3200"/>
          </a:p>
        </p:txBody>
      </p:sp>
    </p:spTree>
    <p:extLst>
      <p:ext uri="{BB962C8B-B14F-4D97-AF65-F5344CB8AC3E}">
        <p14:creationId xmlns:p14="http://schemas.microsoft.com/office/powerpoint/2010/main" val="232013522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533400"/>
            <a:ext cx="6779096" cy="990600"/>
          </a:xfrm>
        </p:spPr>
        <p:txBody>
          <a:bodyPr/>
          <a:lstStyle/>
          <a:p>
            <a:r>
              <a:rPr lang="en-US" smtClean="0"/>
              <a:t>Logistics diagram</a:t>
            </a:r>
            <a:endParaRPr lang="ru-RU"/>
          </a:p>
        </p:txBody>
      </p:sp>
      <p:pic>
        <p:nvPicPr>
          <p:cNvPr id="5" name="Объект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5496" y="1758706"/>
            <a:ext cx="9017526" cy="3902542"/>
          </a:xfrm>
        </p:spPr>
      </p:pic>
      <p:sp>
        <p:nvSpPr>
          <p:cNvPr id="4" name="TextBox 3"/>
          <p:cNvSpPr txBox="1"/>
          <p:nvPr/>
        </p:nvSpPr>
        <p:spPr>
          <a:xfrm>
            <a:off x="1652552" y="6165304"/>
            <a:ext cx="7455952" cy="369332"/>
          </a:xfrm>
          <a:prstGeom prst="rect">
            <a:avLst/>
          </a:prstGeom>
          <a:noFill/>
        </p:spPr>
        <p:txBody>
          <a:bodyPr wrap="none" rtlCol="0">
            <a:spAutoFit/>
          </a:bodyPr>
          <a:lstStyle/>
          <a:p>
            <a:r>
              <a:rPr lang="en-US">
                <a:solidFill>
                  <a:schemeClr val="accent6">
                    <a:lumMod val="75000"/>
                  </a:schemeClr>
                </a:solidFill>
              </a:rPr>
              <a:t>S</a:t>
            </a:r>
            <a:r>
              <a:rPr lang="en-US" smtClean="0">
                <a:solidFill>
                  <a:schemeClr val="accent6">
                    <a:lumMod val="75000"/>
                  </a:schemeClr>
                </a:solidFill>
              </a:rPr>
              <a:t>ource: Design Patterns Explained Simply by Alexander Shvets, pg. 71</a:t>
            </a:r>
            <a:endParaRPr lang="en-US" u="sng">
              <a:solidFill>
                <a:schemeClr val="accent6">
                  <a:lumMod val="75000"/>
                </a:schemeClr>
              </a:solidFill>
            </a:endParaRPr>
          </a:p>
        </p:txBody>
      </p:sp>
      <p:pic>
        <p:nvPicPr>
          <p:cNvPr id="6" name="Рисунок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40630" y="404665"/>
            <a:ext cx="1572745" cy="1152127"/>
          </a:xfrm>
          <a:prstGeom prst="rect">
            <a:avLst/>
          </a:prstGeom>
        </p:spPr>
      </p:pic>
      <p:sp>
        <p:nvSpPr>
          <p:cNvPr id="7" name="TextBox 6"/>
          <p:cNvSpPr txBox="1"/>
          <p:nvPr/>
        </p:nvSpPr>
        <p:spPr>
          <a:xfrm>
            <a:off x="2380" y="6516052"/>
            <a:ext cx="2265364" cy="369332"/>
          </a:xfrm>
          <a:prstGeom prst="rect">
            <a:avLst/>
          </a:prstGeom>
          <a:noFill/>
        </p:spPr>
        <p:txBody>
          <a:bodyPr wrap="none" rtlCol="0">
            <a:spAutoFit/>
          </a:bodyPr>
          <a:lstStyle/>
          <a:p>
            <a:r>
              <a:rPr lang="en-US" smtClean="0">
                <a:solidFill>
                  <a:schemeClr val="tx2">
                    <a:lumMod val="75000"/>
                  </a:schemeClr>
                </a:solidFill>
              </a:rPr>
              <a:t>@PolinaShlepakova</a:t>
            </a:r>
            <a:endParaRPr lang="ru-RU">
              <a:solidFill>
                <a:schemeClr val="tx2">
                  <a:lumMod val="75000"/>
                </a:schemeClr>
              </a:solidFill>
            </a:endParaRPr>
          </a:p>
        </p:txBody>
      </p:sp>
      <p:sp>
        <p:nvSpPr>
          <p:cNvPr id="8" name="TextBox 7"/>
          <p:cNvSpPr txBox="1"/>
          <p:nvPr/>
        </p:nvSpPr>
        <p:spPr>
          <a:xfrm>
            <a:off x="4150803" y="6546830"/>
            <a:ext cx="925253" cy="338554"/>
          </a:xfrm>
          <a:prstGeom prst="rect">
            <a:avLst/>
          </a:prstGeom>
          <a:noFill/>
        </p:spPr>
        <p:txBody>
          <a:bodyPr wrap="none" rtlCol="0">
            <a:spAutoFit/>
          </a:bodyPr>
          <a:lstStyle/>
          <a:p>
            <a:r>
              <a:rPr lang="en-US" sz="1600" smtClean="0">
                <a:solidFill>
                  <a:schemeClr val="accent4">
                    <a:lumMod val="75000"/>
                  </a:schemeClr>
                </a:solidFill>
              </a:rPr>
              <a:t>02.2019</a:t>
            </a:r>
            <a:endParaRPr lang="ru-RU" sz="1600">
              <a:solidFill>
                <a:schemeClr val="accent4">
                  <a:lumMod val="75000"/>
                </a:schemeClr>
              </a:solidFill>
            </a:endParaRPr>
          </a:p>
        </p:txBody>
      </p:sp>
      <p:sp>
        <p:nvSpPr>
          <p:cNvPr id="9" name="TextBox 8"/>
          <p:cNvSpPr txBox="1"/>
          <p:nvPr/>
        </p:nvSpPr>
        <p:spPr>
          <a:xfrm>
            <a:off x="8479868" y="6488668"/>
            <a:ext cx="633507" cy="369332"/>
          </a:xfrm>
          <a:prstGeom prst="rect">
            <a:avLst/>
          </a:prstGeom>
          <a:noFill/>
        </p:spPr>
        <p:txBody>
          <a:bodyPr wrap="none" rtlCol="0">
            <a:spAutoFit/>
          </a:bodyPr>
          <a:lstStyle/>
          <a:p>
            <a:r>
              <a:rPr lang="en-US" smtClean="0">
                <a:solidFill>
                  <a:srgbClr val="002060"/>
                </a:solidFill>
              </a:rPr>
              <a:t>9/31</a:t>
            </a:r>
            <a:endParaRPr lang="en-US" smtClean="0">
              <a:solidFill>
                <a:srgbClr val="002060"/>
              </a:solidFill>
            </a:endParaRPr>
          </a:p>
        </p:txBody>
      </p:sp>
    </p:spTree>
    <p:extLst>
      <p:ext uri="{BB962C8B-B14F-4D97-AF65-F5344CB8AC3E}">
        <p14:creationId xmlns:p14="http://schemas.microsoft.com/office/powerpoint/2010/main" val="134871826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Ясность">
  <a:themeElements>
    <a:clrScheme name="Ясность">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Классическая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Ясность">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689</TotalTime>
  <Words>1928</Words>
  <Application>Microsoft Office PowerPoint</Application>
  <PresentationFormat>Экран (4:3)</PresentationFormat>
  <Paragraphs>282</Paragraphs>
  <Slides>31</Slides>
  <Notes>30</Notes>
  <HiddenSlides>0</HiddenSlides>
  <MMClips>0</MMClips>
  <ScaleCrop>false</ScaleCrop>
  <HeadingPairs>
    <vt:vector size="4" baseType="variant">
      <vt:variant>
        <vt:lpstr>Тема</vt:lpstr>
      </vt:variant>
      <vt:variant>
        <vt:i4>1</vt:i4>
      </vt:variant>
      <vt:variant>
        <vt:lpstr>Заголовки слайдов</vt:lpstr>
      </vt:variant>
      <vt:variant>
        <vt:i4>31</vt:i4>
      </vt:variant>
    </vt:vector>
  </HeadingPairs>
  <TitlesOfParts>
    <vt:vector size="32" baseType="lpstr">
      <vt:lpstr>Ясность</vt:lpstr>
      <vt:lpstr>Factory  Method</vt:lpstr>
      <vt:lpstr>Pattern map</vt:lpstr>
      <vt:lpstr>Logistics app for Trucks</vt:lpstr>
      <vt:lpstr>Code</vt:lpstr>
      <vt:lpstr>Code comment</vt:lpstr>
      <vt:lpstr>Code test</vt:lpstr>
      <vt:lpstr>Add Ship support</vt:lpstr>
      <vt:lpstr>Solution</vt:lpstr>
      <vt:lpstr>Logistics diagram</vt:lpstr>
      <vt:lpstr>Transport diagram</vt:lpstr>
      <vt:lpstr>Road and Sea logistics</vt:lpstr>
      <vt:lpstr>Structure</vt:lpstr>
      <vt:lpstr>Code</vt:lpstr>
      <vt:lpstr>Code comment</vt:lpstr>
      <vt:lpstr>Code test</vt:lpstr>
      <vt:lpstr>Code</vt:lpstr>
      <vt:lpstr>Code comment</vt:lpstr>
      <vt:lpstr>Code test</vt:lpstr>
      <vt:lpstr>Definition</vt:lpstr>
      <vt:lpstr>Applicability</vt:lpstr>
      <vt:lpstr>Applicability</vt:lpstr>
      <vt:lpstr>Applicability</vt:lpstr>
      <vt:lpstr>Advantages</vt:lpstr>
      <vt:lpstr>Disadvantage</vt:lpstr>
      <vt:lpstr>Related patterns</vt:lpstr>
      <vt:lpstr>Related patterns</vt:lpstr>
      <vt:lpstr>Related patterns</vt:lpstr>
      <vt:lpstr>Related patterns</vt:lpstr>
      <vt:lpstr>Related patterns</vt:lpstr>
      <vt:lpstr>Resources</vt:lpstr>
      <vt:lpstr>Thank you for  your attention!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Factory Method</dc:title>
  <dc:creator>Polina Shlepakova</dc:creator>
  <cp:lastModifiedBy>polia</cp:lastModifiedBy>
  <cp:revision>44</cp:revision>
  <dcterms:created xsi:type="dcterms:W3CDTF">2019-02-12T11:50:28Z</dcterms:created>
  <dcterms:modified xsi:type="dcterms:W3CDTF">2019-02-18T18:15:04Z</dcterms:modified>
</cp:coreProperties>
</file>