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256" r:id="rId2"/>
    <p:sldId id="257" r:id="rId3"/>
    <p:sldId id="287" r:id="rId4"/>
    <p:sldId id="288" r:id="rId5"/>
    <p:sldId id="289" r:id="rId6"/>
    <p:sldId id="290" r:id="rId7"/>
    <p:sldId id="291" r:id="rId8"/>
    <p:sldId id="292" r:id="rId9"/>
    <p:sldId id="294" r:id="rId10"/>
    <p:sldId id="293" r:id="rId11"/>
    <p:sldId id="295" r:id="rId12"/>
    <p:sldId id="296" r:id="rId13"/>
    <p:sldId id="297" r:id="rId14"/>
    <p:sldId id="298" r:id="rId15"/>
    <p:sldId id="299" r:id="rId16"/>
    <p:sldId id="300" r:id="rId17"/>
    <p:sldId id="301" r:id="rId18"/>
    <p:sldId id="302" r:id="rId19"/>
    <p:sldId id="303" r:id="rId20"/>
    <p:sldId id="304" r:id="rId21"/>
    <p:sldId id="305" r:id="rId22"/>
    <p:sldId id="306" r:id="rId23"/>
    <p:sldId id="307" r:id="rId24"/>
    <p:sldId id="309" r:id="rId25"/>
    <p:sldId id="308" r:id="rId26"/>
    <p:sldId id="310" r:id="rId27"/>
    <p:sldId id="285" r:id="rId28"/>
    <p:sldId id="286" r:id="rId2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679" autoAdjust="0"/>
  </p:normalViewPr>
  <p:slideViewPr>
    <p:cSldViewPr>
      <p:cViewPr varScale="1">
        <p:scale>
          <a:sx n="63" d="100"/>
          <a:sy n="63" d="100"/>
        </p:scale>
        <p:origin x="-1596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342D85-8564-4232-8964-43D3492D4C90}" type="datetimeFigureOut">
              <a:rPr lang="ru-RU" smtClean="0"/>
              <a:t>18.02.2019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13BA1D-EAE5-4AF1-B42B-5DC5A6D09A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8418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smtClean="0"/>
              <a:t>Розглянемо зв’язок </a:t>
            </a:r>
            <a:r>
              <a:rPr lang="uk-UA" i="1" smtClean="0"/>
              <a:t>Фасад</a:t>
            </a:r>
            <a:r>
              <a:rPr lang="uk-UA" i="1" baseline="0" smtClean="0"/>
              <a:t>у</a:t>
            </a:r>
            <a:r>
              <a:rPr lang="uk-UA" baseline="0" smtClean="0"/>
              <a:t> з іншими патернами на прикладі фрагменту «Карти патернів» з книги Банди Чотирьох.</a:t>
            </a:r>
          </a:p>
          <a:p>
            <a:r>
              <a:rPr lang="uk-UA" i="1" baseline="0" smtClean="0"/>
              <a:t>Фасад</a:t>
            </a:r>
            <a:r>
              <a:rPr lang="uk-UA" baseline="0" smtClean="0"/>
              <a:t> часто потрібен лише один, тому він може використовувати </a:t>
            </a:r>
            <a:r>
              <a:rPr lang="uk-UA" i="1" baseline="0" smtClean="0"/>
              <a:t>Одинак</a:t>
            </a:r>
            <a:r>
              <a:rPr lang="uk-UA" i="0" baseline="0" smtClean="0"/>
              <a:t> для створення і надання доступу до єдиного об’єкту</a:t>
            </a:r>
            <a:r>
              <a:rPr lang="uk-UA" baseline="0" smtClean="0"/>
              <a:t>.</a:t>
            </a:r>
          </a:p>
          <a:p>
            <a:endParaRPr lang="uk-UA" baseline="0" smtClean="0"/>
          </a:p>
          <a:p>
            <a:r>
              <a:rPr lang="uk-UA" baseline="0" smtClean="0"/>
              <a:t>(буде розглянуто детальніше трохи пізніше)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13BA1D-EAE5-4AF1-B42B-5DC5A6D09AB1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95212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baseline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13BA1D-EAE5-4AF1-B42B-5DC5A6D09AB1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95212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baseline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13BA1D-EAE5-4AF1-B42B-5DC5A6D09AB1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95212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baseline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13BA1D-EAE5-4AF1-B42B-5DC5A6D09AB1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95212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baseline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13BA1D-EAE5-4AF1-B42B-5DC5A6D09AB1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95212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baseline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13BA1D-EAE5-4AF1-B42B-5DC5A6D09AB1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95212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baseline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13BA1D-EAE5-4AF1-B42B-5DC5A6D09AB1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95212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baseline="0" smtClean="0"/>
              <a:t>Ви хочете забезпечити простий інтерфейс для складної підсистеми.</a:t>
            </a:r>
          </a:p>
          <a:p>
            <a:endParaRPr lang="uk-UA" baseline="0" smtClean="0"/>
          </a:p>
          <a:p>
            <a:r>
              <a:rPr lang="uk-UA" baseline="0" smtClean="0"/>
              <a:t>Підсистеми часто стають складнішими коли розвиваються. Застосування більшості патернів призводить до компакніших класів, але у більшій кількості. Такі підсистеми простіше повторно використовувати, а також простіше налаштувати під конкретні потреби, але клієнтам що не потребують налаштувань стає складніше використовувати таку систему. </a:t>
            </a:r>
          </a:p>
          <a:p>
            <a:endParaRPr lang="uk-UA" baseline="0" smtClean="0"/>
          </a:p>
          <a:p>
            <a:r>
              <a:rPr lang="uk-UA" baseline="0" smtClean="0"/>
              <a:t>Фасад надає простий інтерфейс, який влаштовує більшість клієнтів. Тільки клієнти, що потребуть особливих налаштувань, заглядатимуть за фасад.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13BA1D-EAE5-4AF1-B42B-5DC5A6D09AB1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95212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baseline="0" smtClean="0"/>
              <a:t>Є багато залежностей між клієнтами і класами реалізації. Використовуйте фасад, щоб відділити підсистеми від клієнтів та інших підсистем, таким чином забезпечуючи їм незалежність і портативність.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13BA1D-EAE5-4AF1-B42B-5DC5A6D09AB1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95212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baseline="0" smtClean="0"/>
              <a:t>Ви хочете розділити підсистему на окремі рівні.</a:t>
            </a:r>
          </a:p>
          <a:p>
            <a:endParaRPr lang="uk-UA" baseline="0" smtClean="0"/>
          </a:p>
          <a:p>
            <a:r>
              <a:rPr lang="uk-UA" baseline="0" smtClean="0"/>
              <a:t>Використовуйте фасаді для визначення точок входу на кожен з рівнів. Якщо підсистеми залежать одна від одної, то залежність можна спростити, дозволивши підсистемам обмінюватись інформацією тільки через фасади.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13BA1D-EAE5-4AF1-B42B-5DC5A6D09AB1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95212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baseline="0" smtClean="0"/>
              <a:t>- Ізолює клієнтів від компонентів системи.</a:t>
            </a:r>
          </a:p>
          <a:p>
            <a:r>
              <a:rPr lang="uk-UA" baseline="0" smtClean="0"/>
              <a:t>- Зменшує залежності між підсистемою і клієнтами.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13BA1D-EAE5-4AF1-B42B-5DC5A6D09AB1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95212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1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Фасад </a:t>
            </a:r>
            <a:r>
              <a:rPr lang="ru-RU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— це структурний патерн проектування, який надає простий інтерфейс для складної системи класів, бібліотеки или фреймворку.</a:t>
            </a:r>
            <a:endParaRPr lang="uk-UA" baseline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13BA1D-EAE5-4AF1-B42B-5DC5A6D09AB1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95212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baseline="0" smtClean="0"/>
              <a:t>Ризикує стати </a:t>
            </a:r>
            <a:r>
              <a:rPr lang="uk-UA" b="1" i="1" baseline="0" smtClean="0"/>
              <a:t>божественним об’єктом</a:t>
            </a:r>
            <a:r>
              <a:rPr lang="uk-UA" b="0" i="0" baseline="0" smtClean="0"/>
              <a:t>, прив’язаним до усіх класів програми.</a:t>
            </a:r>
          </a:p>
          <a:p>
            <a:r>
              <a:rPr lang="uk-UA" b="0" i="0" baseline="0" smtClean="0"/>
              <a:t>Божественний об’єкт – антипатерн, що описує об’єкт, який зберігає у собі або робить забагато.</a:t>
            </a:r>
            <a:endParaRPr lang="uk-UA" baseline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13BA1D-EAE5-4AF1-B42B-5DC5A6D09AB1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952124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1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Фасад </a:t>
            </a:r>
            <a:r>
              <a:rPr lang="ru-RU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задає новий інтерфейс, тоді як </a:t>
            </a:r>
            <a:r>
              <a:rPr lang="ru-RU" sz="1200" b="1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Адаптер </a:t>
            </a:r>
            <a:r>
              <a:rPr lang="ru-RU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повторно використовує старий. </a:t>
            </a:r>
            <a:r>
              <a:rPr lang="ru-RU" sz="1200" b="0" i="1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Адаптер </a:t>
            </a:r>
            <a:r>
              <a:rPr lang="ru-RU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обгортає тільки один клас, а </a:t>
            </a:r>
            <a:r>
              <a:rPr lang="ru-RU" sz="1200" b="0" i="1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Фасад </a:t>
            </a:r>
            <a:r>
              <a:rPr lang="ru-RU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обгортає цілу підсистему. Крім того, </a:t>
            </a:r>
            <a:r>
              <a:rPr lang="ru-RU" sz="1200" b="0" i="1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Адаптер </a:t>
            </a:r>
            <a:r>
              <a:rPr lang="ru-RU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дозволяє двом наявним інтерфейсам працювати разом, замасть того, щоб створювати абсолютно новий.</a:t>
            </a:r>
            <a:endParaRPr lang="uk-UA" baseline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13BA1D-EAE5-4AF1-B42B-5DC5A6D09AB1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95212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1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Абстрактна фабрика </a:t>
            </a:r>
            <a:r>
              <a:rPr lang="ru-RU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може бути використана замість </a:t>
            </a:r>
            <a:r>
              <a:rPr lang="ru-RU" sz="1200" b="1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Фасаду </a:t>
            </a:r>
            <a:r>
              <a:rPr lang="ru-RU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для того, щоб приховати платформо-залежні класи.</a:t>
            </a:r>
            <a:endParaRPr lang="uk-UA" baseline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13BA1D-EAE5-4AF1-B42B-5DC5A6D09AB1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952124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1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Фасад </a:t>
            </a:r>
            <a:r>
              <a:rPr lang="ru-RU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схожий на </a:t>
            </a:r>
            <a:r>
              <a:rPr lang="ru-RU" sz="1200" b="1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Заступника </a:t>
            </a:r>
            <a:r>
              <a:rPr lang="ru-RU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тим, що заміщує складну підсистему і може сам її ініціалізувати. Але на відміну від </a:t>
            </a:r>
            <a:r>
              <a:rPr lang="ru-RU" sz="1200" b="0" i="1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Фасаду</a:t>
            </a:r>
            <a:r>
              <a:rPr lang="ru-RU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ru-RU" sz="1200" b="0" i="1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Заступник </a:t>
            </a:r>
            <a:r>
              <a:rPr lang="ru-RU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має той самий інтерфейс, що і його службовий об’єкт, завдяки чому їх можна взаємозамінювати.</a:t>
            </a:r>
            <a:endParaRPr lang="uk-UA" baseline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13BA1D-EAE5-4AF1-B42B-5DC5A6D09AB1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952124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1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Фасад </a:t>
            </a:r>
            <a:r>
              <a:rPr lang="ru-RU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можна зробити </a:t>
            </a:r>
            <a:r>
              <a:rPr lang="ru-RU" sz="1200" b="1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Одинаком</a:t>
            </a:r>
            <a:r>
              <a:rPr lang="ru-RU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оскільки зазвичай потрібен тільки один об’єкт-фасад.</a:t>
            </a:r>
            <a:endParaRPr lang="uk-UA" baseline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13BA1D-EAE5-4AF1-B42B-5DC5A6D09AB1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952124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1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Пос</a:t>
            </a:r>
            <a:r>
              <a:rPr lang="uk-UA" sz="1200" b="1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е</a:t>
            </a:r>
            <a:r>
              <a:rPr lang="ru-RU" sz="1200" b="1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редник </a:t>
            </a:r>
            <a:r>
              <a:rPr lang="ru-RU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і </a:t>
            </a:r>
            <a:r>
              <a:rPr lang="ru-RU" sz="1200" b="1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Фасад </a:t>
            </a:r>
            <a:r>
              <a:rPr lang="ru-RU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схожі</a:t>
            </a:r>
            <a:r>
              <a:rPr lang="ru-RU" sz="1200" b="1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тим, що намагаються організувати роботу багатьох наявних класів.</a:t>
            </a:r>
          </a:p>
          <a:p>
            <a:endParaRPr lang="ru-RU" sz="1200" b="0" i="0" u="none" strike="noStrike" kern="1200" baseline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ru-RU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◦ </a:t>
            </a:r>
            <a:r>
              <a:rPr lang="ru-RU" sz="1200" b="0" i="1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Фасад </a:t>
            </a:r>
            <a:r>
              <a:rPr lang="ru-RU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створює спрощений інтерфейс для підсистеми, не вносячи в неї додаткової функціональності. Сама підсистема не знає про існування </a:t>
            </a:r>
            <a:r>
              <a:rPr lang="ru-RU" sz="1200" b="0" i="1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Фасаду</a:t>
            </a:r>
            <a:r>
              <a:rPr lang="ru-RU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Класи підсистеми спілкуються один з одним напряму.</a:t>
            </a:r>
          </a:p>
          <a:p>
            <a:endParaRPr lang="ru-RU" sz="1200" b="0" i="0" u="none" strike="noStrike" kern="1200" baseline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ru-RU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◦ </a:t>
            </a:r>
            <a:r>
              <a:rPr lang="ru-RU" sz="1200" b="0" i="1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Посередник </a:t>
            </a:r>
            <a:r>
              <a:rPr lang="ru-RU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централізує спілкування між компонентами системи. Компоненти системи знають тільки про існування </a:t>
            </a:r>
            <a:r>
              <a:rPr lang="ru-RU" sz="1200" b="0" i="1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Посередника</a:t>
            </a:r>
            <a:r>
              <a:rPr lang="ru-RU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у них немає прямого доступу до інших компонентів.</a:t>
            </a:r>
            <a:endParaRPr lang="uk-UA" baseline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13BA1D-EAE5-4AF1-B42B-5DC5A6D09AB1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952124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1" i="0" u="none" strike="noStrike" kern="1200" baseline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13BA1D-EAE5-4AF1-B42B-5DC5A6D09AB1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607787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1" i="0" u="none" strike="noStrike" kern="1200" baseline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13BA1D-EAE5-4AF1-B42B-5DC5A6D09AB1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60778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Уявіть, що вашому коду доводиться працювати з великою кількістю об’єктів певної складної бібліотеки или фреймворку. Ви повинні самостійно ініціалізувати ці об’єкти, слідкувати за правильним порядком залежностей і таке інше.</a:t>
            </a:r>
          </a:p>
          <a:p>
            <a:endParaRPr lang="ru-RU" sz="1200" b="0" i="0" u="none" strike="noStrike" kern="1200" baseline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ru-RU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 результаті, бізнес-логіка ваших класів тісно переплетена з деталями реалізації сторонніх класів. Такий код доволі складно розуміти і підтримувати.</a:t>
            </a:r>
            <a:endParaRPr lang="uk-UA" baseline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13BA1D-EAE5-4AF1-B42B-5DC5A6D09AB1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95212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Фасад — це простий інтерфейс для роботи зі складною системою. Фасад може мати обмежений інтерфейс, у якого немає 100% функціональності, якої б можна було досягти, використовуючи систему напряму. Але фасад надає саме ті функції, які потрібні клієнту, і приховує все інше.</a:t>
            </a:r>
          </a:p>
          <a:p>
            <a:endParaRPr lang="ru-RU" sz="1200" b="0" i="0" u="none" strike="noStrike" kern="1200" baseline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ru-RU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Фасад корисний, якщо вам потрібна лише частина певної складної бібліотеки.</a:t>
            </a:r>
            <a:endParaRPr lang="uk-UA" baseline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13BA1D-EAE5-4AF1-B42B-5DC5A6D09AB1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95212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 </a:t>
            </a:r>
            <a:r>
              <a:rPr lang="ru-RU" sz="1200" b="1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Фасад </a:t>
            </a:r>
            <a:r>
              <a:rPr lang="ru-RU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надає швидкий доступ до певної функціональності підсистеми. Він ≪знає≫, яким класа потрібно передавати запити, та які дані для цього</a:t>
            </a:r>
          </a:p>
          <a:p>
            <a:r>
              <a:rPr lang="ru-RU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потрібні.</a:t>
            </a:r>
          </a:p>
          <a:p>
            <a:r>
              <a:rPr lang="ru-RU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 </a:t>
            </a:r>
            <a:r>
              <a:rPr lang="ru-RU" sz="1200" b="1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Додатковий фасад </a:t>
            </a:r>
            <a:r>
              <a:rPr lang="ru-RU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можна ввести, щоб не перевантажувати єдиний фасад різнорідною функціональністю. Він може використовуватися як клієнтами, так і іншим фасадом.</a:t>
            </a:r>
          </a:p>
          <a:p>
            <a:r>
              <a:rPr lang="ru-RU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 </a:t>
            </a:r>
            <a:r>
              <a:rPr lang="ru-RU" sz="1200" b="1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Складна підсистема склідається</a:t>
            </a:r>
            <a:r>
              <a:rPr lang="ru-RU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з великої кількості різнорідних класів. Щоб змусити їх щось робити, потрібно знати подробиці влаштування підсистеми, порядок ініціалізації об’єктів, тощо. Класи підсистеми не знають про існування фасаду і працюють один з одним напряму.</a:t>
            </a:r>
          </a:p>
          <a:p>
            <a:r>
              <a:rPr lang="ru-RU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4. </a:t>
            </a:r>
            <a:r>
              <a:rPr lang="ru-RU" sz="1200" b="1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Клієнт використовує</a:t>
            </a:r>
            <a:r>
              <a:rPr lang="ru-RU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фасад замість прямої роботи з об’єктами складної підсистеми.</a:t>
            </a:r>
            <a:endParaRPr lang="uk-UA" baseline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13BA1D-EAE5-4AF1-B42B-5DC5A6D09AB1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95212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baseline="0" smtClean="0"/>
              <a:t>В цьому прикладі я покажу як </a:t>
            </a:r>
            <a:r>
              <a:rPr lang="uk-UA" b="1" baseline="0" smtClean="0"/>
              <a:t>Фасад</a:t>
            </a:r>
            <a:r>
              <a:rPr lang="uk-UA" b="0" baseline="0" smtClean="0"/>
              <a:t> спрощує роботу зі складним фреймворком відеоконвертації.</a:t>
            </a:r>
          </a:p>
          <a:p>
            <a:endParaRPr lang="uk-UA" b="0" baseline="0" smtClean="0"/>
          </a:p>
          <a:p>
            <a:r>
              <a:rPr lang="uk-UA" b="0" baseline="0" smtClean="0"/>
              <a:t>Замість безпосередньої роботи з великою кількістю класів, фасад надає коду застосування єдиний метод для конвертації відео, який сам піклуватиметься про те, щоб правильно сконфігурувати потрібні об’єкти фреймворку і отримати потрібний результат.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13BA1D-EAE5-4AF1-B42B-5DC5A6D09AB1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95212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baseline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13BA1D-EAE5-4AF1-B42B-5DC5A6D09AB1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95212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baseline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13BA1D-EAE5-4AF1-B42B-5DC5A6D09AB1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95212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baseline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13BA1D-EAE5-4AF1-B42B-5DC5A6D09AB1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9521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18.02.2019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18.02.2019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18.02.2019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18.02.2019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18.02.2019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18.02.2019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18.02.2019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11560" y="1501775"/>
            <a:ext cx="3456384" cy="1927225"/>
          </a:xfrm>
        </p:spPr>
        <p:txBody>
          <a:bodyPr/>
          <a:lstStyle/>
          <a:p>
            <a:r>
              <a:rPr lang="en-US" smtClean="0"/>
              <a:t>Facade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3568" y="3789040"/>
            <a:ext cx="6400800" cy="2520280"/>
          </a:xfrm>
        </p:spPr>
        <p:txBody>
          <a:bodyPr>
            <a:normAutofit/>
          </a:bodyPr>
          <a:lstStyle/>
          <a:p>
            <a:r>
              <a:rPr lang="en-US" smtClean="0"/>
              <a:t>Author: Polina Shlepakova</a:t>
            </a:r>
          </a:p>
          <a:p>
            <a:r>
              <a:rPr lang="en-US" sz="1800"/>
              <a:t>	</a:t>
            </a:r>
            <a:r>
              <a:rPr lang="en-US" sz="1800">
                <a:solidFill>
                  <a:schemeClr val="accent6"/>
                </a:solidFill>
              </a:rPr>
              <a:t>G</a:t>
            </a:r>
            <a:r>
              <a:rPr lang="en-US" sz="1800" smtClean="0">
                <a:solidFill>
                  <a:schemeClr val="accent6"/>
                </a:solidFill>
              </a:rPr>
              <a:t>ithub: @PolinaShlepakova</a:t>
            </a:r>
          </a:p>
          <a:p>
            <a:r>
              <a:rPr lang="en-US" smtClean="0"/>
              <a:t>Reviewer: Kyrylo Vasylenko</a:t>
            </a:r>
            <a:br>
              <a:rPr lang="en-US" smtClean="0"/>
            </a:br>
            <a:r>
              <a:rPr lang="en-US" smtClean="0"/>
              <a:t>	</a:t>
            </a:r>
            <a:r>
              <a:rPr lang="en-US" sz="1800" smtClean="0">
                <a:solidFill>
                  <a:schemeClr val="accent6"/>
                </a:solidFill>
              </a:rPr>
              <a:t>Github: @bellkross</a:t>
            </a:r>
          </a:p>
          <a:p>
            <a:r>
              <a:rPr lang="en-US" smtClean="0"/>
              <a:t>Teacher: Volodymyr Boublik</a:t>
            </a:r>
          </a:p>
          <a:p>
            <a:r>
              <a:rPr lang="en-US" sz="1800" smtClean="0">
                <a:solidFill>
                  <a:schemeClr val="accent6"/>
                </a:solidFill>
              </a:rPr>
              <a:t>	E-mail: vboublik@gmail.com</a:t>
            </a:r>
            <a:endParaRPr lang="ru-RU" sz="1800">
              <a:solidFill>
                <a:schemeClr val="accent6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99592" y="6444044"/>
            <a:ext cx="8251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6">
                    <a:lumMod val="75000"/>
                  </a:schemeClr>
                </a:solidFill>
              </a:rPr>
              <a:t>Image source: Design Patterns Explained Simply by Alexander Shvets, pg. 206</a:t>
            </a:r>
            <a:endParaRPr lang="en-US" u="sng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376496"/>
            <a:ext cx="4392488" cy="2935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945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6779096" cy="990600"/>
          </a:xfrm>
        </p:spPr>
        <p:txBody>
          <a:bodyPr/>
          <a:lstStyle/>
          <a:p>
            <a:r>
              <a:rPr lang="en-US"/>
              <a:t>Code </a:t>
            </a:r>
            <a:r>
              <a:rPr lang="en-US" smtClean="0"/>
              <a:t>test</a:t>
            </a:r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2380" y="6516052"/>
            <a:ext cx="2265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tx2">
                    <a:lumMod val="75000"/>
                  </a:schemeClr>
                </a:solidFill>
              </a:rPr>
              <a:t>@PolinaShlepakova</a:t>
            </a:r>
            <a:endParaRPr lang="ru-RU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50803" y="6546830"/>
            <a:ext cx="9252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>
                <a:solidFill>
                  <a:schemeClr val="accent4">
                    <a:lumMod val="75000"/>
                  </a:schemeClr>
                </a:solidFill>
              </a:rPr>
              <a:t>02.2019</a:t>
            </a:r>
            <a:endParaRPr lang="ru-RU" sz="160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479868" y="6488668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002060"/>
                </a:solidFill>
              </a:rPr>
              <a:t>2/20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417440"/>
            <a:ext cx="1462059" cy="1139352"/>
          </a:xfrm>
          <a:prstGeom prst="rect">
            <a:avLst/>
          </a:prstGeom>
        </p:spPr>
      </p:pic>
      <p:sp>
        <p:nvSpPr>
          <p:cNvPr id="10" name="Объект 2"/>
          <p:cNvSpPr txBox="1">
            <a:spLocks/>
          </p:cNvSpPr>
          <p:nvPr/>
        </p:nvSpPr>
        <p:spPr>
          <a:xfrm>
            <a:off x="395536" y="1628800"/>
            <a:ext cx="8229600" cy="4392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 output</a:t>
            </a:r>
            <a:r>
              <a:rPr lang="en-US" sz="2800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</a:p>
          <a:p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New VideoFile : video003_.mp4 </a:t>
            </a:r>
            <a:endParaRPr lang="en-US" sz="28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smtClean="0">
                <a:latin typeface="Courier New" panose="02070309020205020404" pitchFamily="49" charset="0"/>
                <a:cs typeface="Courier New" panose="02070309020205020404" pitchFamily="49" charset="0"/>
              </a:rPr>
              <a:t>User </a:t>
            </a:r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Polina posted new video: Funny cat :)</a:t>
            </a:r>
            <a:endParaRPr lang="ru-RU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5744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6779096" cy="990600"/>
          </a:xfrm>
        </p:spPr>
        <p:txBody>
          <a:bodyPr/>
          <a:lstStyle/>
          <a:p>
            <a:r>
              <a:rPr lang="en-US" smtClean="0"/>
              <a:t>Code</a:t>
            </a:r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2380" y="6516052"/>
            <a:ext cx="2265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tx2">
                    <a:lumMod val="75000"/>
                  </a:schemeClr>
                </a:solidFill>
              </a:rPr>
              <a:t>@PolinaShlepakova</a:t>
            </a:r>
            <a:endParaRPr lang="ru-RU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50803" y="6546830"/>
            <a:ext cx="9252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>
                <a:solidFill>
                  <a:schemeClr val="accent4">
                    <a:lumMod val="75000"/>
                  </a:schemeClr>
                </a:solidFill>
              </a:rPr>
              <a:t>02.2019</a:t>
            </a:r>
            <a:endParaRPr lang="ru-RU" sz="160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479868" y="6488668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002060"/>
                </a:solidFill>
              </a:rPr>
              <a:t>2/20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417440"/>
            <a:ext cx="1462059" cy="1139352"/>
          </a:xfrm>
          <a:prstGeom prst="rect">
            <a:avLst/>
          </a:prstGeom>
        </p:spPr>
      </p:pic>
      <p:sp>
        <p:nvSpPr>
          <p:cNvPr id="10" name="Объект 2"/>
          <p:cNvSpPr txBox="1">
            <a:spLocks/>
          </p:cNvSpPr>
          <p:nvPr/>
        </p:nvSpPr>
        <p:spPr>
          <a:xfrm>
            <a:off x="395536" y="1628800"/>
            <a:ext cx="8229600" cy="4320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smtClean="0">
                <a:latin typeface="Courier New" panose="02070309020205020404" pitchFamily="49" charset="0"/>
                <a:cs typeface="Courier New" panose="02070309020205020404" pitchFamily="49" charset="0"/>
              </a:rPr>
              <a:t>git clone </a:t>
            </a:r>
            <a:r>
              <a:rPr lang="en-US" sz="2800" b="1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https://github.com/polykross/FactoryMethod-Facade.git</a:t>
            </a:r>
          </a:p>
          <a:p>
            <a:r>
              <a:rPr lang="en-US" sz="2800" smtClean="0">
                <a:latin typeface="Courier New" panose="02070309020205020404" pitchFamily="49" charset="0"/>
                <a:cs typeface="Courier New" panose="02070309020205020404" pitchFamily="49" charset="0"/>
              </a:rPr>
              <a:t>git checkout </a:t>
            </a:r>
            <a:r>
              <a:rPr lang="en-US" sz="2800" b="1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bd52699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3072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6779096" cy="990600"/>
          </a:xfrm>
        </p:spPr>
        <p:txBody>
          <a:bodyPr/>
          <a:lstStyle/>
          <a:p>
            <a:r>
              <a:rPr lang="en-US"/>
              <a:t>Code </a:t>
            </a:r>
            <a:r>
              <a:rPr lang="en-US" smtClean="0"/>
              <a:t>comment</a:t>
            </a:r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2380" y="6516052"/>
            <a:ext cx="2265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tx2">
                    <a:lumMod val="75000"/>
                  </a:schemeClr>
                </a:solidFill>
              </a:rPr>
              <a:t>@PolinaShlepakova</a:t>
            </a:r>
            <a:endParaRPr lang="ru-RU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50803" y="6546830"/>
            <a:ext cx="9252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>
                <a:solidFill>
                  <a:schemeClr val="accent4">
                    <a:lumMod val="75000"/>
                  </a:schemeClr>
                </a:solidFill>
              </a:rPr>
              <a:t>02.2019</a:t>
            </a:r>
            <a:endParaRPr lang="ru-RU" sz="160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479868" y="6488668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002060"/>
                </a:solidFill>
              </a:rPr>
              <a:t>2/20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417440"/>
            <a:ext cx="1462059" cy="1139352"/>
          </a:xfrm>
          <a:prstGeom prst="rect">
            <a:avLst/>
          </a:prstGeom>
        </p:spPr>
      </p:pic>
      <p:sp>
        <p:nvSpPr>
          <p:cNvPr id="10" name="Объект 2"/>
          <p:cNvSpPr txBox="1">
            <a:spLocks/>
          </p:cNvSpPr>
          <p:nvPr/>
        </p:nvSpPr>
        <p:spPr>
          <a:xfrm>
            <a:off x="395536" y="1628800"/>
            <a:ext cx="8229600" cy="4392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 Facade (VideoConverter)</a:t>
            </a:r>
            <a:endParaRPr lang="en-US" sz="2800" b="1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Use </a:t>
            </a:r>
            <a:r>
              <a:rPr lang="en-US" sz="2800" b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Facade pattern </a:t>
            </a:r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to hide the complexity of </a:t>
            </a:r>
            <a:r>
              <a:rPr lang="en-US" sz="2800" b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VideoFramework</a:t>
            </a:r>
            <a:r>
              <a:rPr lang="en-US" sz="280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under a simplistic </a:t>
            </a:r>
            <a:r>
              <a:rPr lang="en-US" sz="2800" b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VideoConverter</a:t>
            </a:r>
            <a:r>
              <a:rPr lang="en-US" sz="280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smtClean="0">
                <a:latin typeface="Courier New" panose="02070309020205020404" pitchFamily="49" charset="0"/>
                <a:cs typeface="Courier New" panose="02070309020205020404" pitchFamily="49" charset="0"/>
              </a:rPr>
              <a:t>interface.</a:t>
            </a:r>
          </a:p>
          <a:p>
            <a:r>
              <a:rPr lang="en-US" sz="2800" smtClean="0">
                <a:latin typeface="Courier New" panose="02070309020205020404" pitchFamily="49" charset="0"/>
                <a:cs typeface="Courier New" panose="02070309020205020404" pitchFamily="49" charset="0"/>
              </a:rPr>
              <a:t>Facade </a:t>
            </a:r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is also great because if it is decided to switch frameworks, only Facade will have to be modified, not all of the code that uses it.</a:t>
            </a:r>
            <a:endParaRPr lang="ru-RU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5621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6779096" cy="990600"/>
          </a:xfrm>
        </p:spPr>
        <p:txBody>
          <a:bodyPr/>
          <a:lstStyle/>
          <a:p>
            <a:r>
              <a:rPr lang="en-US"/>
              <a:t>Code </a:t>
            </a:r>
            <a:r>
              <a:rPr lang="en-US" smtClean="0"/>
              <a:t>test</a:t>
            </a:r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2380" y="6516052"/>
            <a:ext cx="2265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tx2">
                    <a:lumMod val="75000"/>
                  </a:schemeClr>
                </a:solidFill>
              </a:rPr>
              <a:t>@PolinaShlepakova</a:t>
            </a:r>
            <a:endParaRPr lang="ru-RU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50803" y="6546830"/>
            <a:ext cx="9252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>
                <a:solidFill>
                  <a:schemeClr val="accent4">
                    <a:lumMod val="75000"/>
                  </a:schemeClr>
                </a:solidFill>
              </a:rPr>
              <a:t>02.2019</a:t>
            </a:r>
            <a:endParaRPr lang="ru-RU" sz="160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479868" y="6488668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002060"/>
                </a:solidFill>
              </a:rPr>
              <a:t>2/20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417440"/>
            <a:ext cx="1462059" cy="1139352"/>
          </a:xfrm>
          <a:prstGeom prst="rect">
            <a:avLst/>
          </a:prstGeom>
        </p:spPr>
      </p:pic>
      <p:sp>
        <p:nvSpPr>
          <p:cNvPr id="10" name="Объект 2"/>
          <p:cNvSpPr txBox="1">
            <a:spLocks/>
          </p:cNvSpPr>
          <p:nvPr/>
        </p:nvSpPr>
        <p:spPr>
          <a:xfrm>
            <a:off x="395536" y="1628800"/>
            <a:ext cx="8229600" cy="4392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 output</a:t>
            </a:r>
            <a:r>
              <a:rPr lang="en-US" sz="2800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</a:p>
          <a:p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New VideoFile : video003_.mp4 </a:t>
            </a:r>
            <a:endParaRPr lang="en-US" sz="28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smtClean="0">
                <a:latin typeface="Courier New" panose="02070309020205020404" pitchFamily="49" charset="0"/>
                <a:cs typeface="Courier New" panose="02070309020205020404" pitchFamily="49" charset="0"/>
              </a:rPr>
              <a:t>User </a:t>
            </a:r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Polina posted new video: Funny cat :)</a:t>
            </a:r>
            <a:endParaRPr lang="ru-RU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8983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6779096" cy="990600"/>
          </a:xfrm>
        </p:spPr>
        <p:txBody>
          <a:bodyPr/>
          <a:lstStyle/>
          <a:p>
            <a:r>
              <a:rPr lang="en-US" smtClean="0"/>
              <a:t>Code</a:t>
            </a:r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2380" y="6516052"/>
            <a:ext cx="2265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tx2">
                    <a:lumMod val="75000"/>
                  </a:schemeClr>
                </a:solidFill>
              </a:rPr>
              <a:t>@PolinaShlepakova</a:t>
            </a:r>
            <a:endParaRPr lang="ru-RU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50803" y="6546830"/>
            <a:ext cx="9252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>
                <a:solidFill>
                  <a:schemeClr val="accent4">
                    <a:lumMod val="75000"/>
                  </a:schemeClr>
                </a:solidFill>
              </a:rPr>
              <a:t>02.2019</a:t>
            </a:r>
            <a:endParaRPr lang="ru-RU" sz="160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479868" y="6488668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002060"/>
                </a:solidFill>
              </a:rPr>
              <a:t>2/20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417440"/>
            <a:ext cx="1462059" cy="1139352"/>
          </a:xfrm>
          <a:prstGeom prst="rect">
            <a:avLst/>
          </a:prstGeom>
        </p:spPr>
      </p:pic>
      <p:sp>
        <p:nvSpPr>
          <p:cNvPr id="10" name="Объект 2"/>
          <p:cNvSpPr txBox="1">
            <a:spLocks/>
          </p:cNvSpPr>
          <p:nvPr/>
        </p:nvSpPr>
        <p:spPr>
          <a:xfrm>
            <a:off x="395536" y="1628800"/>
            <a:ext cx="8229600" cy="4320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smtClean="0">
                <a:latin typeface="Courier New" panose="02070309020205020404" pitchFamily="49" charset="0"/>
                <a:cs typeface="Courier New" panose="02070309020205020404" pitchFamily="49" charset="0"/>
              </a:rPr>
              <a:t>git clone </a:t>
            </a:r>
            <a:r>
              <a:rPr lang="en-US" sz="2800" b="1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https://github.com/polykross/FactoryMethod-Facade.git</a:t>
            </a:r>
          </a:p>
          <a:p>
            <a:r>
              <a:rPr lang="en-US" sz="2800" smtClean="0">
                <a:latin typeface="Courier New" panose="02070309020205020404" pitchFamily="49" charset="0"/>
                <a:cs typeface="Courier New" panose="02070309020205020404" pitchFamily="49" charset="0"/>
              </a:rPr>
              <a:t>git checkout </a:t>
            </a:r>
            <a:r>
              <a:rPr lang="en-US" sz="2800" b="1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71c3282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3002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6779096" cy="990600"/>
          </a:xfrm>
        </p:spPr>
        <p:txBody>
          <a:bodyPr/>
          <a:lstStyle/>
          <a:p>
            <a:r>
              <a:rPr lang="en-US"/>
              <a:t>Code </a:t>
            </a:r>
            <a:r>
              <a:rPr lang="en-US" smtClean="0"/>
              <a:t>comment</a:t>
            </a:r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2380" y="6516052"/>
            <a:ext cx="2265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tx2">
                    <a:lumMod val="75000"/>
                  </a:schemeClr>
                </a:solidFill>
              </a:rPr>
              <a:t>@PolinaShlepakova</a:t>
            </a:r>
            <a:endParaRPr lang="ru-RU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50803" y="6546830"/>
            <a:ext cx="9252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>
                <a:solidFill>
                  <a:schemeClr val="accent4">
                    <a:lumMod val="75000"/>
                  </a:schemeClr>
                </a:solidFill>
              </a:rPr>
              <a:t>02.2019</a:t>
            </a:r>
            <a:endParaRPr lang="ru-RU" sz="160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479868" y="6488668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002060"/>
                </a:solidFill>
              </a:rPr>
              <a:t>2/20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417440"/>
            <a:ext cx="1462059" cy="1139352"/>
          </a:xfrm>
          <a:prstGeom prst="rect">
            <a:avLst/>
          </a:prstGeom>
        </p:spPr>
      </p:pic>
      <p:sp>
        <p:nvSpPr>
          <p:cNvPr id="10" name="Объект 2"/>
          <p:cNvSpPr txBox="1">
            <a:spLocks/>
          </p:cNvSpPr>
          <p:nvPr/>
        </p:nvSpPr>
        <p:spPr>
          <a:xfrm>
            <a:off x="395536" y="1628800"/>
            <a:ext cx="8229600" cy="4392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Make ViodeoConverter a Singleton</a:t>
            </a:r>
            <a:endParaRPr lang="en-US" sz="2800" b="1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There is a need for only one </a:t>
            </a:r>
            <a:r>
              <a:rPr lang="en-US" sz="2800" b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VideoConverter</a:t>
            </a:r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, so it can be made a </a:t>
            </a:r>
            <a:r>
              <a:rPr lang="en-US" sz="2800" b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Singleton</a:t>
            </a:r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endParaRPr lang="ru-RU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5467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6779096" cy="990600"/>
          </a:xfrm>
        </p:spPr>
        <p:txBody>
          <a:bodyPr/>
          <a:lstStyle/>
          <a:p>
            <a:r>
              <a:rPr lang="en-US"/>
              <a:t>Code </a:t>
            </a:r>
            <a:r>
              <a:rPr lang="en-US" smtClean="0"/>
              <a:t>test</a:t>
            </a:r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2380" y="6516052"/>
            <a:ext cx="2265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tx2">
                    <a:lumMod val="75000"/>
                  </a:schemeClr>
                </a:solidFill>
              </a:rPr>
              <a:t>@PolinaShlepakova</a:t>
            </a:r>
            <a:endParaRPr lang="ru-RU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50803" y="6546830"/>
            <a:ext cx="9252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>
                <a:solidFill>
                  <a:schemeClr val="accent4">
                    <a:lumMod val="75000"/>
                  </a:schemeClr>
                </a:solidFill>
              </a:rPr>
              <a:t>02.2019</a:t>
            </a:r>
            <a:endParaRPr lang="ru-RU" sz="160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479868" y="6488668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002060"/>
                </a:solidFill>
              </a:rPr>
              <a:t>2/20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417440"/>
            <a:ext cx="1462059" cy="1139352"/>
          </a:xfrm>
          <a:prstGeom prst="rect">
            <a:avLst/>
          </a:prstGeom>
        </p:spPr>
      </p:pic>
      <p:sp>
        <p:nvSpPr>
          <p:cNvPr id="10" name="Объект 2"/>
          <p:cNvSpPr txBox="1">
            <a:spLocks/>
          </p:cNvSpPr>
          <p:nvPr/>
        </p:nvSpPr>
        <p:spPr>
          <a:xfrm>
            <a:off x="395536" y="1628800"/>
            <a:ext cx="8229600" cy="4392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 output</a:t>
            </a:r>
            <a:r>
              <a:rPr lang="en-US" sz="2800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</a:p>
          <a:p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New VideoFile : video003_.mp4 </a:t>
            </a:r>
            <a:endParaRPr lang="en-US" sz="28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smtClean="0">
                <a:latin typeface="Courier New" panose="02070309020205020404" pitchFamily="49" charset="0"/>
                <a:cs typeface="Courier New" panose="02070309020205020404" pitchFamily="49" charset="0"/>
              </a:rPr>
              <a:t>User </a:t>
            </a:r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Polina posted new video: Funny cat :)</a:t>
            </a:r>
            <a:endParaRPr lang="ru-RU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1466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6779096" cy="990600"/>
          </a:xfrm>
        </p:spPr>
        <p:txBody>
          <a:bodyPr/>
          <a:lstStyle/>
          <a:p>
            <a:r>
              <a:rPr lang="en-US" smtClean="0"/>
              <a:t>Applicability</a:t>
            </a:r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2380" y="6516052"/>
            <a:ext cx="2265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tx2">
                    <a:lumMod val="75000"/>
                  </a:schemeClr>
                </a:solidFill>
              </a:rPr>
              <a:t>@PolinaShlepakova</a:t>
            </a:r>
            <a:endParaRPr lang="ru-RU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50803" y="6546830"/>
            <a:ext cx="9252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>
                <a:solidFill>
                  <a:schemeClr val="accent4">
                    <a:lumMod val="75000"/>
                  </a:schemeClr>
                </a:solidFill>
              </a:rPr>
              <a:t>02.2019</a:t>
            </a:r>
            <a:endParaRPr lang="ru-RU" sz="160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479868" y="6488668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002060"/>
                </a:solidFill>
              </a:rPr>
              <a:t>2/20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417440"/>
            <a:ext cx="1462059" cy="1139352"/>
          </a:xfrm>
          <a:prstGeom prst="rect">
            <a:avLst/>
          </a:prstGeom>
        </p:spPr>
      </p:pic>
      <p:sp>
        <p:nvSpPr>
          <p:cNvPr id="10" name="Объект 2"/>
          <p:cNvSpPr txBox="1">
            <a:spLocks/>
          </p:cNvSpPr>
          <p:nvPr/>
        </p:nvSpPr>
        <p:spPr>
          <a:xfrm>
            <a:off x="395536" y="1916832"/>
            <a:ext cx="8229600" cy="41044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/>
              <a:t>Y</a:t>
            </a:r>
            <a:r>
              <a:rPr lang="en-US" sz="3200" smtClean="0"/>
              <a:t>ou </a:t>
            </a:r>
            <a:r>
              <a:rPr lang="en-US" sz="3200"/>
              <a:t>want to provide a </a:t>
            </a:r>
            <a:r>
              <a:rPr lang="en-US" sz="3200" i="1">
                <a:solidFill>
                  <a:schemeClr val="tx2"/>
                </a:solidFill>
              </a:rPr>
              <a:t>simple interface </a:t>
            </a:r>
            <a:r>
              <a:rPr lang="en-US" sz="3200"/>
              <a:t>to a </a:t>
            </a:r>
            <a:r>
              <a:rPr lang="en-US" sz="3200" i="1">
                <a:solidFill>
                  <a:schemeClr val="accent6"/>
                </a:solidFill>
              </a:rPr>
              <a:t>complex </a:t>
            </a:r>
            <a:r>
              <a:rPr lang="en-US" sz="3200" i="1" smtClean="0">
                <a:solidFill>
                  <a:schemeClr val="accent6"/>
                </a:solidFill>
              </a:rPr>
              <a:t>subsystem</a:t>
            </a:r>
            <a:r>
              <a:rPr lang="en-US" sz="3200" smtClean="0"/>
              <a:t>.</a:t>
            </a:r>
            <a:endParaRPr lang="ru-RU" sz="3200"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892094" y="6165304"/>
            <a:ext cx="4288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S</a:t>
            </a:r>
            <a:r>
              <a:rPr lang="en-US" smtClean="0">
                <a:solidFill>
                  <a:schemeClr val="accent6">
                    <a:lumMod val="75000"/>
                  </a:schemeClr>
                </a:solidFill>
              </a:rPr>
              <a:t>ource: GoF book, Facade, Applicability</a:t>
            </a:r>
            <a:endParaRPr lang="en-US" u="sng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5735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6779096" cy="990600"/>
          </a:xfrm>
        </p:spPr>
        <p:txBody>
          <a:bodyPr/>
          <a:lstStyle/>
          <a:p>
            <a:r>
              <a:rPr lang="en-US" smtClean="0"/>
              <a:t>Applicability</a:t>
            </a:r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2380" y="6516052"/>
            <a:ext cx="2265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tx2">
                    <a:lumMod val="75000"/>
                  </a:schemeClr>
                </a:solidFill>
              </a:rPr>
              <a:t>@PolinaShlepakova</a:t>
            </a:r>
            <a:endParaRPr lang="ru-RU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50803" y="6546830"/>
            <a:ext cx="9252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>
                <a:solidFill>
                  <a:schemeClr val="accent4">
                    <a:lumMod val="75000"/>
                  </a:schemeClr>
                </a:solidFill>
              </a:rPr>
              <a:t>02.2019</a:t>
            </a:r>
            <a:endParaRPr lang="ru-RU" sz="160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479868" y="6488668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002060"/>
                </a:solidFill>
              </a:rPr>
              <a:t>2/20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417440"/>
            <a:ext cx="1462059" cy="1139352"/>
          </a:xfrm>
          <a:prstGeom prst="rect">
            <a:avLst/>
          </a:prstGeom>
        </p:spPr>
      </p:pic>
      <p:sp>
        <p:nvSpPr>
          <p:cNvPr id="10" name="Объект 2"/>
          <p:cNvSpPr txBox="1">
            <a:spLocks/>
          </p:cNvSpPr>
          <p:nvPr/>
        </p:nvSpPr>
        <p:spPr>
          <a:xfrm>
            <a:off x="395536" y="1916832"/>
            <a:ext cx="8229600" cy="41044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/>
              <a:t>T</a:t>
            </a:r>
            <a:r>
              <a:rPr lang="en-US" sz="3200" smtClean="0"/>
              <a:t>here </a:t>
            </a:r>
            <a:r>
              <a:rPr lang="en-US" sz="3200"/>
              <a:t>are </a:t>
            </a:r>
            <a:r>
              <a:rPr lang="en-US" sz="3200" i="1">
                <a:solidFill>
                  <a:schemeClr val="tx2"/>
                </a:solidFill>
              </a:rPr>
              <a:t>many dependencies</a:t>
            </a:r>
            <a:r>
              <a:rPr lang="en-US" sz="3200"/>
              <a:t> between clients and the implementation classes of an </a:t>
            </a:r>
            <a:r>
              <a:rPr lang="en-US" sz="3200" smtClean="0"/>
              <a:t>abstraction.</a:t>
            </a:r>
            <a:endParaRPr lang="ru-RU" sz="3200"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892094" y="6165304"/>
            <a:ext cx="4288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S</a:t>
            </a:r>
            <a:r>
              <a:rPr lang="en-US" smtClean="0">
                <a:solidFill>
                  <a:schemeClr val="accent6">
                    <a:lumMod val="75000"/>
                  </a:schemeClr>
                </a:solidFill>
              </a:rPr>
              <a:t>ource: GoF book, Facade, Applicability</a:t>
            </a:r>
            <a:endParaRPr lang="en-US" u="sng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4046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6779096" cy="990600"/>
          </a:xfrm>
        </p:spPr>
        <p:txBody>
          <a:bodyPr/>
          <a:lstStyle/>
          <a:p>
            <a:r>
              <a:rPr lang="en-US" smtClean="0"/>
              <a:t>Applicability</a:t>
            </a:r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2380" y="6516052"/>
            <a:ext cx="2265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tx2">
                    <a:lumMod val="75000"/>
                  </a:schemeClr>
                </a:solidFill>
              </a:rPr>
              <a:t>@PolinaShlepakova</a:t>
            </a:r>
            <a:endParaRPr lang="ru-RU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50803" y="6546830"/>
            <a:ext cx="9252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>
                <a:solidFill>
                  <a:schemeClr val="accent4">
                    <a:lumMod val="75000"/>
                  </a:schemeClr>
                </a:solidFill>
              </a:rPr>
              <a:t>02.2019</a:t>
            </a:r>
            <a:endParaRPr lang="ru-RU" sz="160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479868" y="6488668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002060"/>
                </a:solidFill>
              </a:rPr>
              <a:t>2/20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417440"/>
            <a:ext cx="1462059" cy="1139352"/>
          </a:xfrm>
          <a:prstGeom prst="rect">
            <a:avLst/>
          </a:prstGeom>
        </p:spPr>
      </p:pic>
      <p:sp>
        <p:nvSpPr>
          <p:cNvPr id="10" name="Объект 2"/>
          <p:cNvSpPr txBox="1">
            <a:spLocks/>
          </p:cNvSpPr>
          <p:nvPr/>
        </p:nvSpPr>
        <p:spPr>
          <a:xfrm>
            <a:off x="395536" y="1916832"/>
            <a:ext cx="8229600" cy="41044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/>
              <a:t>Y</a:t>
            </a:r>
            <a:r>
              <a:rPr lang="en-US" sz="3200" smtClean="0"/>
              <a:t>ou </a:t>
            </a:r>
            <a:r>
              <a:rPr lang="en-US" sz="3200"/>
              <a:t>want to </a:t>
            </a:r>
            <a:r>
              <a:rPr lang="en-US" sz="3200" i="1">
                <a:solidFill>
                  <a:schemeClr val="tx2"/>
                </a:solidFill>
              </a:rPr>
              <a:t>layer</a:t>
            </a:r>
            <a:r>
              <a:rPr lang="en-US" sz="3200"/>
              <a:t> your </a:t>
            </a:r>
            <a:r>
              <a:rPr lang="en-US" sz="3200" smtClean="0"/>
              <a:t>subsystems.</a:t>
            </a:r>
            <a:endParaRPr lang="ru-RU" sz="3200"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892094" y="6165304"/>
            <a:ext cx="4288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S</a:t>
            </a:r>
            <a:r>
              <a:rPr lang="en-US" smtClean="0">
                <a:solidFill>
                  <a:schemeClr val="accent6">
                    <a:lumMod val="75000"/>
                  </a:schemeClr>
                </a:solidFill>
              </a:rPr>
              <a:t>ource: GoF book, Facade, Applicability</a:t>
            </a:r>
            <a:endParaRPr lang="en-US" u="sng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6092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6779096" cy="990600"/>
          </a:xfrm>
        </p:spPr>
        <p:txBody>
          <a:bodyPr/>
          <a:lstStyle/>
          <a:p>
            <a:r>
              <a:rPr lang="en-US" smtClean="0"/>
              <a:t>Pattern map</a:t>
            </a:r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2380" y="6516052"/>
            <a:ext cx="2265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tx2">
                    <a:lumMod val="75000"/>
                  </a:schemeClr>
                </a:solidFill>
              </a:rPr>
              <a:t>@PolinaShlepakova</a:t>
            </a:r>
            <a:endParaRPr lang="ru-RU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50803" y="6546830"/>
            <a:ext cx="9252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>
                <a:solidFill>
                  <a:schemeClr val="accent4">
                    <a:lumMod val="75000"/>
                  </a:schemeClr>
                </a:solidFill>
              </a:rPr>
              <a:t>02.2019</a:t>
            </a:r>
            <a:endParaRPr lang="ru-RU" sz="160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479868" y="6488668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002060"/>
                </a:solidFill>
              </a:rPr>
              <a:t>2/20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712075" y="6156012"/>
            <a:ext cx="6468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6">
                    <a:lumMod val="75000"/>
                  </a:schemeClr>
                </a:solidFill>
              </a:rPr>
              <a:t>Diagram source: Fragment of pattern map from the GoF book</a:t>
            </a:r>
            <a:endParaRPr lang="en-US" u="sng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417440"/>
            <a:ext cx="1462059" cy="1139352"/>
          </a:xfrm>
          <a:prstGeom prst="rect">
            <a:avLst/>
          </a:prstGeom>
        </p:spPr>
      </p:pic>
      <p:pic>
        <p:nvPicPr>
          <p:cNvPr id="14" name="Объект 13"/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60848"/>
            <a:ext cx="8229600" cy="3567311"/>
          </a:xfrm>
        </p:spPr>
      </p:pic>
    </p:spTree>
    <p:extLst>
      <p:ext uri="{BB962C8B-B14F-4D97-AF65-F5344CB8AC3E}">
        <p14:creationId xmlns:p14="http://schemas.microsoft.com/office/powerpoint/2010/main" val="1186106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6779096" cy="990600"/>
          </a:xfrm>
        </p:spPr>
        <p:txBody>
          <a:bodyPr/>
          <a:lstStyle/>
          <a:p>
            <a:r>
              <a:rPr lang="en-US" smtClean="0"/>
              <a:t>Advantages</a:t>
            </a:r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2380" y="6516052"/>
            <a:ext cx="2265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tx2">
                    <a:lumMod val="75000"/>
                  </a:schemeClr>
                </a:solidFill>
              </a:rPr>
              <a:t>@PolinaShlepakova</a:t>
            </a:r>
            <a:endParaRPr lang="ru-RU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50803" y="6546830"/>
            <a:ext cx="9252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>
                <a:solidFill>
                  <a:schemeClr val="accent4">
                    <a:lumMod val="75000"/>
                  </a:schemeClr>
                </a:solidFill>
              </a:rPr>
              <a:t>02.2019</a:t>
            </a:r>
            <a:endParaRPr lang="ru-RU" sz="160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479868" y="6488668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002060"/>
                </a:solidFill>
              </a:rPr>
              <a:t>2/20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417440"/>
            <a:ext cx="1462059" cy="1139352"/>
          </a:xfrm>
          <a:prstGeom prst="rect">
            <a:avLst/>
          </a:prstGeom>
        </p:spPr>
      </p:pic>
      <p:sp>
        <p:nvSpPr>
          <p:cNvPr id="10" name="Объект 2"/>
          <p:cNvSpPr txBox="1">
            <a:spLocks/>
          </p:cNvSpPr>
          <p:nvPr/>
        </p:nvSpPr>
        <p:spPr>
          <a:xfrm>
            <a:off x="395536" y="1916832"/>
            <a:ext cx="8229600" cy="41044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i="1" smtClean="0">
                <a:solidFill>
                  <a:schemeClr val="accent6"/>
                </a:solidFill>
              </a:rPr>
              <a:t>Isolates</a:t>
            </a:r>
            <a:r>
              <a:rPr lang="en-US" sz="3200" smtClean="0"/>
              <a:t> clients from subsystem components.</a:t>
            </a:r>
          </a:p>
          <a:p>
            <a:r>
              <a:rPr lang="en-US" sz="3200" i="1" smtClean="0">
                <a:solidFill>
                  <a:schemeClr val="accent6"/>
                </a:solidFill>
                <a:cs typeface="Courier New" panose="02070309020205020404" pitchFamily="49" charset="0"/>
              </a:rPr>
              <a:t>Decreases dependencies </a:t>
            </a:r>
            <a:r>
              <a:rPr lang="en-US" sz="3200" smtClean="0">
                <a:cs typeface="Courier New" panose="02070309020205020404" pitchFamily="49" charset="0"/>
              </a:rPr>
              <a:t>between subsystem and clients.</a:t>
            </a:r>
            <a:endParaRPr lang="ru-RU" sz="3200">
              <a:cs typeface="Courier New" panose="020703090202050204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570672" y="6228020"/>
            <a:ext cx="7609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S</a:t>
            </a:r>
            <a:r>
              <a:rPr lang="en-US" smtClean="0">
                <a:solidFill>
                  <a:schemeClr val="accent6">
                    <a:lumMod val="75000"/>
                  </a:schemeClr>
                </a:solidFill>
              </a:rPr>
              <a:t>ource: Design Patterns Explained Simply by Alexander Shvets, pg. 2</a:t>
            </a:r>
            <a:r>
              <a:rPr lang="uk-UA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r>
              <a:rPr lang="en-US" smtClean="0">
                <a:solidFill>
                  <a:schemeClr val="accent6">
                    <a:lumMod val="75000"/>
                  </a:schemeClr>
                </a:solidFill>
              </a:rPr>
              <a:t>4</a:t>
            </a:r>
            <a:endParaRPr lang="en-US" u="sng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1401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6779096" cy="990600"/>
          </a:xfrm>
        </p:spPr>
        <p:txBody>
          <a:bodyPr/>
          <a:lstStyle/>
          <a:p>
            <a:r>
              <a:rPr lang="en-US" smtClean="0"/>
              <a:t>Disadvantage</a:t>
            </a:r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2380" y="6516052"/>
            <a:ext cx="2265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tx2">
                    <a:lumMod val="75000"/>
                  </a:schemeClr>
                </a:solidFill>
              </a:rPr>
              <a:t>@PolinaShlepakova</a:t>
            </a:r>
            <a:endParaRPr lang="ru-RU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50803" y="6546830"/>
            <a:ext cx="9252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>
                <a:solidFill>
                  <a:schemeClr val="accent4">
                    <a:lumMod val="75000"/>
                  </a:schemeClr>
                </a:solidFill>
              </a:rPr>
              <a:t>02.2019</a:t>
            </a:r>
            <a:endParaRPr lang="ru-RU" sz="160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479868" y="6488668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002060"/>
                </a:solidFill>
              </a:rPr>
              <a:t>2/20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417440"/>
            <a:ext cx="1462059" cy="1139352"/>
          </a:xfrm>
          <a:prstGeom prst="rect">
            <a:avLst/>
          </a:prstGeom>
        </p:spPr>
      </p:pic>
      <p:sp>
        <p:nvSpPr>
          <p:cNvPr id="10" name="Объект 2"/>
          <p:cNvSpPr txBox="1">
            <a:spLocks/>
          </p:cNvSpPr>
          <p:nvPr/>
        </p:nvSpPr>
        <p:spPr>
          <a:xfrm>
            <a:off x="395536" y="1916832"/>
            <a:ext cx="8229600" cy="41044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smtClean="0"/>
              <a:t>Risks to become a </a:t>
            </a:r>
            <a:r>
              <a:rPr lang="en-US" sz="3200" i="1" smtClean="0">
                <a:solidFill>
                  <a:schemeClr val="tx2"/>
                </a:solidFill>
              </a:rPr>
              <a:t>God object </a:t>
            </a:r>
            <a:r>
              <a:rPr lang="en-US" sz="3200" smtClean="0"/>
              <a:t>which is connected to all classes of the program.</a:t>
            </a:r>
            <a:endParaRPr lang="ru-RU" sz="3200">
              <a:cs typeface="Courier New" panose="020703090202050204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570672" y="6228020"/>
            <a:ext cx="7609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S</a:t>
            </a:r>
            <a:r>
              <a:rPr lang="en-US" smtClean="0">
                <a:solidFill>
                  <a:schemeClr val="accent6">
                    <a:lumMod val="75000"/>
                  </a:schemeClr>
                </a:solidFill>
              </a:rPr>
              <a:t>ource: Design Patterns Explained Simply by Alexander Shvets, pg. 2</a:t>
            </a:r>
            <a:r>
              <a:rPr lang="uk-UA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r>
              <a:rPr lang="en-US" smtClean="0">
                <a:solidFill>
                  <a:schemeClr val="accent6">
                    <a:lumMod val="75000"/>
                  </a:schemeClr>
                </a:solidFill>
              </a:rPr>
              <a:t>4</a:t>
            </a:r>
            <a:endParaRPr lang="en-US" u="sng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7114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6779096" cy="990600"/>
          </a:xfrm>
        </p:spPr>
        <p:txBody>
          <a:bodyPr/>
          <a:lstStyle/>
          <a:p>
            <a:r>
              <a:rPr lang="en-US" smtClean="0"/>
              <a:t>Related patterns</a:t>
            </a:r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2380" y="6516052"/>
            <a:ext cx="2265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tx2">
                    <a:lumMod val="75000"/>
                  </a:schemeClr>
                </a:solidFill>
              </a:rPr>
              <a:t>@PolinaShlepakova</a:t>
            </a:r>
            <a:endParaRPr lang="ru-RU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50803" y="6546830"/>
            <a:ext cx="9252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>
                <a:solidFill>
                  <a:schemeClr val="accent4">
                    <a:lumMod val="75000"/>
                  </a:schemeClr>
                </a:solidFill>
              </a:rPr>
              <a:t>02.2019</a:t>
            </a:r>
            <a:endParaRPr lang="ru-RU" sz="160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479868" y="6488668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002060"/>
                </a:solidFill>
              </a:rPr>
              <a:t>2/20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417440"/>
            <a:ext cx="1462059" cy="1139352"/>
          </a:xfrm>
          <a:prstGeom prst="rect">
            <a:avLst/>
          </a:prstGeom>
        </p:spPr>
      </p:pic>
      <p:sp>
        <p:nvSpPr>
          <p:cNvPr id="10" name="Объект 2"/>
          <p:cNvSpPr txBox="1">
            <a:spLocks/>
          </p:cNvSpPr>
          <p:nvPr/>
        </p:nvSpPr>
        <p:spPr>
          <a:xfrm>
            <a:off x="395536" y="1916832"/>
            <a:ext cx="8229600" cy="41044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i="1" smtClean="0">
                <a:solidFill>
                  <a:schemeClr val="tx2"/>
                </a:solidFill>
              </a:rPr>
              <a:t>Facade</a:t>
            </a:r>
            <a:r>
              <a:rPr lang="en-US" sz="3200" smtClean="0">
                <a:solidFill>
                  <a:schemeClr val="tx2"/>
                </a:solidFill>
              </a:rPr>
              <a:t> </a:t>
            </a:r>
            <a:r>
              <a:rPr lang="en-US" sz="3200" smtClean="0"/>
              <a:t>creates new interface, </a:t>
            </a:r>
            <a:r>
              <a:rPr lang="en-US" sz="3200" i="1" smtClean="0">
                <a:solidFill>
                  <a:schemeClr val="tx2"/>
                </a:solidFill>
              </a:rPr>
              <a:t>Adapter</a:t>
            </a:r>
            <a:r>
              <a:rPr lang="en-US" sz="3200" smtClean="0"/>
              <a:t> reuses existing one.</a:t>
            </a:r>
          </a:p>
          <a:p>
            <a:r>
              <a:rPr lang="en-US" sz="3200" i="1" smtClean="0">
                <a:solidFill>
                  <a:schemeClr val="tx2"/>
                </a:solidFill>
                <a:cs typeface="Courier New" panose="02070309020205020404" pitchFamily="49" charset="0"/>
              </a:rPr>
              <a:t>Adapter</a:t>
            </a:r>
            <a:r>
              <a:rPr lang="en-US" sz="3200" smtClean="0">
                <a:cs typeface="Courier New" panose="02070309020205020404" pitchFamily="49" charset="0"/>
              </a:rPr>
              <a:t> wraps one class, </a:t>
            </a:r>
            <a:r>
              <a:rPr lang="en-US" sz="3200" b="1" i="1" smtClean="0">
                <a:solidFill>
                  <a:schemeClr val="tx2"/>
                </a:solidFill>
                <a:cs typeface="Courier New" panose="02070309020205020404" pitchFamily="49" charset="0"/>
              </a:rPr>
              <a:t>Facade</a:t>
            </a:r>
            <a:r>
              <a:rPr lang="en-US" sz="3200" smtClean="0">
                <a:cs typeface="Courier New" panose="02070309020205020404" pitchFamily="49" charset="0"/>
              </a:rPr>
              <a:t> wraps the whole system.</a:t>
            </a:r>
            <a:endParaRPr lang="ru-RU" sz="3200">
              <a:cs typeface="Courier New" panose="020703090202050204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570672" y="6228020"/>
            <a:ext cx="7609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S</a:t>
            </a:r>
            <a:r>
              <a:rPr lang="en-US" smtClean="0">
                <a:solidFill>
                  <a:schemeClr val="accent6">
                    <a:lumMod val="75000"/>
                  </a:schemeClr>
                </a:solidFill>
              </a:rPr>
              <a:t>ource: Design Patterns Explained Simply by Alexander Shvets, pg. 2</a:t>
            </a:r>
            <a:r>
              <a:rPr lang="uk-UA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r>
              <a:rPr lang="en-US" smtClean="0">
                <a:solidFill>
                  <a:schemeClr val="accent6">
                    <a:lumMod val="75000"/>
                  </a:schemeClr>
                </a:solidFill>
              </a:rPr>
              <a:t>4</a:t>
            </a:r>
            <a:endParaRPr lang="en-US" u="sng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4566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6779096" cy="990600"/>
          </a:xfrm>
        </p:spPr>
        <p:txBody>
          <a:bodyPr/>
          <a:lstStyle/>
          <a:p>
            <a:r>
              <a:rPr lang="en-US" smtClean="0"/>
              <a:t>Related patterns</a:t>
            </a:r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2380" y="6516052"/>
            <a:ext cx="2265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tx2">
                    <a:lumMod val="75000"/>
                  </a:schemeClr>
                </a:solidFill>
              </a:rPr>
              <a:t>@PolinaShlepakova</a:t>
            </a:r>
            <a:endParaRPr lang="ru-RU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50803" y="6546830"/>
            <a:ext cx="9252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>
                <a:solidFill>
                  <a:schemeClr val="accent4">
                    <a:lumMod val="75000"/>
                  </a:schemeClr>
                </a:solidFill>
              </a:rPr>
              <a:t>02.2019</a:t>
            </a:r>
            <a:endParaRPr lang="ru-RU" sz="160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479868" y="6488668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002060"/>
                </a:solidFill>
              </a:rPr>
              <a:t>2/20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417440"/>
            <a:ext cx="1462059" cy="1139352"/>
          </a:xfrm>
          <a:prstGeom prst="rect">
            <a:avLst/>
          </a:prstGeom>
        </p:spPr>
      </p:pic>
      <p:sp>
        <p:nvSpPr>
          <p:cNvPr id="10" name="Объект 2"/>
          <p:cNvSpPr txBox="1">
            <a:spLocks/>
          </p:cNvSpPr>
          <p:nvPr/>
        </p:nvSpPr>
        <p:spPr>
          <a:xfrm>
            <a:off x="395536" y="1916832"/>
            <a:ext cx="8229600" cy="41044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i="1">
                <a:solidFill>
                  <a:schemeClr val="tx2"/>
                </a:solidFill>
              </a:rPr>
              <a:t>Abstract Factory </a:t>
            </a:r>
            <a:r>
              <a:rPr lang="en-US" sz="3200"/>
              <a:t>can </a:t>
            </a:r>
            <a:r>
              <a:rPr lang="en-US" sz="3200" smtClean="0"/>
              <a:t>be </a:t>
            </a:r>
            <a:r>
              <a:rPr lang="en-US" sz="3200"/>
              <a:t>used as an alternative to </a:t>
            </a:r>
            <a:r>
              <a:rPr lang="en-US" sz="3200" b="1" i="1">
                <a:solidFill>
                  <a:schemeClr val="tx2"/>
                </a:solidFill>
              </a:rPr>
              <a:t>Facade</a:t>
            </a:r>
            <a:r>
              <a:rPr lang="en-US" sz="3200">
                <a:solidFill>
                  <a:schemeClr val="tx2"/>
                </a:solidFill>
              </a:rPr>
              <a:t> </a:t>
            </a:r>
            <a:r>
              <a:rPr lang="en-US" sz="3200"/>
              <a:t>to hide platform-specific classes.</a:t>
            </a:r>
            <a:endParaRPr lang="ru-RU" sz="3200"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404846" y="6165304"/>
            <a:ext cx="4775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S</a:t>
            </a:r>
            <a:r>
              <a:rPr lang="en-US" smtClean="0">
                <a:solidFill>
                  <a:schemeClr val="accent6">
                    <a:lumMod val="75000"/>
                  </a:schemeClr>
                </a:solidFill>
              </a:rPr>
              <a:t>ource: GoF book, Facade, </a:t>
            </a:r>
            <a:r>
              <a:rPr lang="en-US" smtClean="0">
                <a:solidFill>
                  <a:schemeClr val="accent6">
                    <a:lumMod val="75000"/>
                  </a:schemeClr>
                </a:solidFill>
              </a:rPr>
              <a:t>Related patterns</a:t>
            </a:r>
            <a:endParaRPr lang="en-US" u="sng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3170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6779096" cy="990600"/>
          </a:xfrm>
        </p:spPr>
        <p:txBody>
          <a:bodyPr/>
          <a:lstStyle/>
          <a:p>
            <a:r>
              <a:rPr lang="en-US" smtClean="0"/>
              <a:t>Related patterns</a:t>
            </a:r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2380" y="6516052"/>
            <a:ext cx="2265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tx2">
                    <a:lumMod val="75000"/>
                  </a:schemeClr>
                </a:solidFill>
              </a:rPr>
              <a:t>@PolinaShlepakova</a:t>
            </a:r>
            <a:endParaRPr lang="ru-RU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50803" y="6546830"/>
            <a:ext cx="9252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>
                <a:solidFill>
                  <a:schemeClr val="accent4">
                    <a:lumMod val="75000"/>
                  </a:schemeClr>
                </a:solidFill>
              </a:rPr>
              <a:t>02.2019</a:t>
            </a:r>
            <a:endParaRPr lang="ru-RU" sz="160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479868" y="6488668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002060"/>
                </a:solidFill>
              </a:rPr>
              <a:t>2/20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417440"/>
            <a:ext cx="1462059" cy="1139352"/>
          </a:xfrm>
          <a:prstGeom prst="rect">
            <a:avLst/>
          </a:prstGeom>
        </p:spPr>
      </p:pic>
      <p:sp>
        <p:nvSpPr>
          <p:cNvPr id="10" name="Объект 2"/>
          <p:cNvSpPr txBox="1">
            <a:spLocks/>
          </p:cNvSpPr>
          <p:nvPr/>
        </p:nvSpPr>
        <p:spPr>
          <a:xfrm>
            <a:off x="395536" y="1916832"/>
            <a:ext cx="8229600" cy="41044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i="1" smtClean="0">
                <a:solidFill>
                  <a:schemeClr val="tx2"/>
                </a:solidFill>
              </a:rPr>
              <a:t>Facade</a:t>
            </a:r>
            <a:r>
              <a:rPr lang="en-US" sz="3200" smtClean="0"/>
              <a:t> is similar to </a:t>
            </a:r>
            <a:r>
              <a:rPr lang="en-US" sz="3200" i="1" smtClean="0">
                <a:solidFill>
                  <a:schemeClr val="tx2"/>
                </a:solidFill>
              </a:rPr>
              <a:t>Proxy</a:t>
            </a:r>
            <a:r>
              <a:rPr lang="en-US" sz="3200" smtClean="0"/>
              <a:t>, because it substitutes a complex system and can initialize it.</a:t>
            </a:r>
          </a:p>
          <a:p>
            <a:r>
              <a:rPr lang="en-US" sz="3200" smtClean="0">
                <a:cs typeface="Courier New" panose="02070309020205020404" pitchFamily="49" charset="0"/>
              </a:rPr>
              <a:t>However, unlike </a:t>
            </a:r>
            <a:r>
              <a:rPr lang="en-US" sz="3200" i="1" smtClean="0">
                <a:solidFill>
                  <a:schemeClr val="tx2"/>
                </a:solidFill>
                <a:cs typeface="Courier New" panose="02070309020205020404" pitchFamily="49" charset="0"/>
              </a:rPr>
              <a:t>Facade</a:t>
            </a:r>
            <a:r>
              <a:rPr lang="en-US" sz="3200" smtClean="0">
                <a:cs typeface="Courier New" panose="02070309020205020404" pitchFamily="49" charset="0"/>
              </a:rPr>
              <a:t>, </a:t>
            </a:r>
            <a:r>
              <a:rPr lang="en-US" sz="3200" i="1" smtClean="0">
                <a:solidFill>
                  <a:schemeClr val="tx2"/>
                </a:solidFill>
                <a:cs typeface="Courier New" panose="02070309020205020404" pitchFamily="49" charset="0"/>
              </a:rPr>
              <a:t>Proxy</a:t>
            </a:r>
            <a:r>
              <a:rPr lang="en-US" sz="3200" smtClean="0">
                <a:solidFill>
                  <a:schemeClr val="tx2"/>
                </a:solidFill>
                <a:cs typeface="Courier New" panose="02070309020205020404" pitchFamily="49" charset="0"/>
              </a:rPr>
              <a:t> </a:t>
            </a:r>
            <a:r>
              <a:rPr lang="en-US" sz="3200" smtClean="0">
                <a:cs typeface="Courier New" panose="02070309020205020404" pitchFamily="49" charset="0"/>
              </a:rPr>
              <a:t>has the same interface as the system it substitutes, so they can be used interchangeably. </a:t>
            </a:r>
            <a:endParaRPr lang="ru-RU" sz="3200">
              <a:cs typeface="Courier New" panose="020703090202050204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570672" y="6228020"/>
            <a:ext cx="7648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S</a:t>
            </a:r>
            <a:r>
              <a:rPr lang="en-US" smtClean="0">
                <a:solidFill>
                  <a:schemeClr val="accent6">
                    <a:lumMod val="75000"/>
                  </a:schemeClr>
                </a:solidFill>
              </a:rPr>
              <a:t>ource: Design Patterns Explained Simply by Alexander Shvets, pg. 2</a:t>
            </a:r>
            <a:r>
              <a:rPr lang="uk-UA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5</a:t>
            </a:r>
            <a:endParaRPr lang="en-US" u="sng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946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6779096" cy="990600"/>
          </a:xfrm>
        </p:spPr>
        <p:txBody>
          <a:bodyPr/>
          <a:lstStyle/>
          <a:p>
            <a:r>
              <a:rPr lang="en-US" smtClean="0"/>
              <a:t>Related patterns</a:t>
            </a:r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2380" y="6516052"/>
            <a:ext cx="2265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tx2">
                    <a:lumMod val="75000"/>
                  </a:schemeClr>
                </a:solidFill>
              </a:rPr>
              <a:t>@PolinaShlepakova</a:t>
            </a:r>
            <a:endParaRPr lang="ru-RU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50803" y="6546830"/>
            <a:ext cx="9252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>
                <a:solidFill>
                  <a:schemeClr val="accent4">
                    <a:lumMod val="75000"/>
                  </a:schemeClr>
                </a:solidFill>
              </a:rPr>
              <a:t>02.2019</a:t>
            </a:r>
            <a:endParaRPr lang="ru-RU" sz="160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479868" y="6488668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002060"/>
                </a:solidFill>
              </a:rPr>
              <a:t>2/20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417440"/>
            <a:ext cx="1462059" cy="1139352"/>
          </a:xfrm>
          <a:prstGeom prst="rect">
            <a:avLst/>
          </a:prstGeom>
        </p:spPr>
      </p:pic>
      <p:sp>
        <p:nvSpPr>
          <p:cNvPr id="10" name="Объект 2"/>
          <p:cNvSpPr txBox="1">
            <a:spLocks/>
          </p:cNvSpPr>
          <p:nvPr/>
        </p:nvSpPr>
        <p:spPr>
          <a:xfrm>
            <a:off x="395536" y="1916832"/>
            <a:ext cx="8229600" cy="41044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/>
              <a:t>Usually only one </a:t>
            </a:r>
            <a:r>
              <a:rPr lang="en-US" sz="3200" b="1" i="1">
                <a:solidFill>
                  <a:schemeClr val="tx2"/>
                </a:solidFill>
              </a:rPr>
              <a:t>Facade</a:t>
            </a:r>
            <a:r>
              <a:rPr lang="en-US" sz="3200">
                <a:solidFill>
                  <a:schemeClr val="tx2"/>
                </a:solidFill>
              </a:rPr>
              <a:t> </a:t>
            </a:r>
            <a:r>
              <a:rPr lang="en-US" sz="3200"/>
              <a:t>object is required. Thus </a:t>
            </a:r>
            <a:r>
              <a:rPr lang="en-US" sz="3200" b="1" i="1">
                <a:solidFill>
                  <a:schemeClr val="tx2"/>
                </a:solidFill>
              </a:rPr>
              <a:t>Facade</a:t>
            </a:r>
            <a:r>
              <a:rPr lang="en-US" sz="3200">
                <a:solidFill>
                  <a:schemeClr val="tx2"/>
                </a:solidFill>
              </a:rPr>
              <a:t> </a:t>
            </a:r>
            <a:r>
              <a:rPr lang="en-US" sz="3200"/>
              <a:t>objects are often </a:t>
            </a:r>
            <a:r>
              <a:rPr lang="en-US" sz="3200" i="1" smtClean="0">
                <a:solidFill>
                  <a:schemeClr val="tx2"/>
                </a:solidFill>
              </a:rPr>
              <a:t>Singletons</a:t>
            </a:r>
            <a:r>
              <a:rPr lang="en-US" sz="3200" smtClean="0"/>
              <a:t>.</a:t>
            </a:r>
            <a:endParaRPr lang="ru-RU" sz="3200">
              <a:cs typeface="Courier New" panose="020703090202050204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404846" y="6165304"/>
            <a:ext cx="4775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S</a:t>
            </a:r>
            <a:r>
              <a:rPr lang="en-US" smtClean="0">
                <a:solidFill>
                  <a:schemeClr val="accent6">
                    <a:lumMod val="75000"/>
                  </a:schemeClr>
                </a:solidFill>
              </a:rPr>
              <a:t>ource: GoF book, Facade, </a:t>
            </a:r>
            <a:r>
              <a:rPr lang="en-US" smtClean="0">
                <a:solidFill>
                  <a:schemeClr val="accent6">
                    <a:lumMod val="75000"/>
                  </a:schemeClr>
                </a:solidFill>
              </a:rPr>
              <a:t>Related patterns</a:t>
            </a:r>
            <a:endParaRPr lang="en-US" u="sng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7703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6779096" cy="990600"/>
          </a:xfrm>
        </p:spPr>
        <p:txBody>
          <a:bodyPr/>
          <a:lstStyle/>
          <a:p>
            <a:r>
              <a:rPr lang="en-US" smtClean="0"/>
              <a:t>Related patterns</a:t>
            </a:r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2380" y="6516052"/>
            <a:ext cx="2265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tx2">
                    <a:lumMod val="75000"/>
                  </a:schemeClr>
                </a:solidFill>
              </a:rPr>
              <a:t>@PolinaShlepakova</a:t>
            </a:r>
            <a:endParaRPr lang="ru-RU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50803" y="6546830"/>
            <a:ext cx="9252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>
                <a:solidFill>
                  <a:schemeClr val="accent4">
                    <a:lumMod val="75000"/>
                  </a:schemeClr>
                </a:solidFill>
              </a:rPr>
              <a:t>02.2019</a:t>
            </a:r>
            <a:endParaRPr lang="ru-RU" sz="160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479868" y="6488668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002060"/>
                </a:solidFill>
              </a:rPr>
              <a:t>2/20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417440"/>
            <a:ext cx="1462059" cy="1139352"/>
          </a:xfrm>
          <a:prstGeom prst="rect">
            <a:avLst/>
          </a:prstGeom>
        </p:spPr>
      </p:pic>
      <p:sp>
        <p:nvSpPr>
          <p:cNvPr id="10" name="Объект 2"/>
          <p:cNvSpPr txBox="1">
            <a:spLocks/>
          </p:cNvSpPr>
          <p:nvPr/>
        </p:nvSpPr>
        <p:spPr>
          <a:xfrm>
            <a:off x="395536" y="1916832"/>
            <a:ext cx="8229600" cy="410445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i="1">
                <a:solidFill>
                  <a:schemeClr val="tx2"/>
                </a:solidFill>
              </a:rPr>
              <a:t>Mediator</a:t>
            </a:r>
            <a:r>
              <a:rPr lang="en-US" sz="3200"/>
              <a:t> </a:t>
            </a:r>
            <a:r>
              <a:rPr lang="en-US" sz="3200" smtClean="0"/>
              <a:t>is </a:t>
            </a:r>
            <a:r>
              <a:rPr lang="en-US" sz="3200"/>
              <a:t>similar to </a:t>
            </a:r>
            <a:r>
              <a:rPr lang="en-US" sz="3200" b="1" i="1">
                <a:solidFill>
                  <a:schemeClr val="tx2"/>
                </a:solidFill>
              </a:rPr>
              <a:t>Facade</a:t>
            </a:r>
            <a:r>
              <a:rPr lang="en-US" sz="3200">
                <a:solidFill>
                  <a:schemeClr val="tx2"/>
                </a:solidFill>
              </a:rPr>
              <a:t> </a:t>
            </a:r>
            <a:r>
              <a:rPr lang="en-US" sz="3200"/>
              <a:t>in that it </a:t>
            </a:r>
            <a:r>
              <a:rPr lang="en-US" sz="3200" smtClean="0"/>
              <a:t>abstracts</a:t>
            </a:r>
            <a:r>
              <a:rPr lang="uk-UA" sz="3200" smtClean="0"/>
              <a:t> </a:t>
            </a:r>
            <a:r>
              <a:rPr lang="en-US" sz="3200" smtClean="0"/>
              <a:t>functionality</a:t>
            </a:r>
            <a:r>
              <a:rPr lang="uk-UA" sz="3200" smtClean="0"/>
              <a:t> </a:t>
            </a:r>
            <a:r>
              <a:rPr lang="en-US" sz="3200" smtClean="0"/>
              <a:t>of </a:t>
            </a:r>
            <a:r>
              <a:rPr lang="en-US" sz="3200"/>
              <a:t>existing classes</a:t>
            </a:r>
            <a:r>
              <a:rPr lang="en-US" sz="3200" smtClean="0"/>
              <a:t>.</a:t>
            </a:r>
            <a:endParaRPr lang="uk-UA" sz="3200" smtClean="0"/>
          </a:p>
          <a:p>
            <a:r>
              <a:rPr lang="en-US" sz="3200" i="1" smtClean="0">
                <a:solidFill>
                  <a:schemeClr val="tx2"/>
                </a:solidFill>
                <a:cs typeface="Courier New" panose="02070309020205020404" pitchFamily="49" charset="0"/>
              </a:rPr>
              <a:t>Mediator</a:t>
            </a:r>
            <a:r>
              <a:rPr lang="en-US" sz="3200" smtClean="0">
                <a:solidFill>
                  <a:schemeClr val="tx2"/>
                </a:solidFill>
                <a:cs typeface="Courier New" panose="02070309020205020404" pitchFamily="49" charset="0"/>
              </a:rPr>
              <a:t> </a:t>
            </a:r>
            <a:r>
              <a:rPr lang="en-US" sz="3200" smtClean="0">
                <a:cs typeface="Courier New" panose="02070309020205020404" pitchFamily="49" charset="0"/>
              </a:rPr>
              <a:t>centralizes communication between subsystem components. They are aware of </a:t>
            </a:r>
            <a:r>
              <a:rPr lang="en-US" sz="3200" i="1" smtClean="0">
                <a:solidFill>
                  <a:schemeClr val="tx2"/>
                </a:solidFill>
                <a:cs typeface="Courier New" panose="02070309020205020404" pitchFamily="49" charset="0"/>
              </a:rPr>
              <a:t>Mediator</a:t>
            </a:r>
            <a:r>
              <a:rPr lang="en-US" sz="3200" smtClean="0">
                <a:solidFill>
                  <a:schemeClr val="tx2"/>
                </a:solidFill>
                <a:cs typeface="Courier New" panose="02070309020205020404" pitchFamily="49" charset="0"/>
              </a:rPr>
              <a:t> </a:t>
            </a:r>
            <a:r>
              <a:rPr lang="en-US" sz="3200" smtClean="0">
                <a:cs typeface="Courier New" panose="02070309020205020404" pitchFamily="49" charset="0"/>
              </a:rPr>
              <a:t>and communicate with it instead of communicating with each other.</a:t>
            </a:r>
          </a:p>
          <a:p>
            <a:r>
              <a:rPr lang="en-US" sz="3200" smtClean="0">
                <a:cs typeface="Courier New" panose="02070309020205020404" pitchFamily="49" charset="0"/>
              </a:rPr>
              <a:t>However, subsystems don’t even know </a:t>
            </a:r>
            <a:r>
              <a:rPr lang="en-US" sz="3200">
                <a:cs typeface="Courier New" panose="02070309020205020404" pitchFamily="49" charset="0"/>
              </a:rPr>
              <a:t>about </a:t>
            </a:r>
            <a:r>
              <a:rPr lang="en-US" sz="3200" b="1" i="1" smtClean="0">
                <a:solidFill>
                  <a:schemeClr val="tx2"/>
                </a:solidFill>
                <a:cs typeface="Courier New" panose="02070309020205020404" pitchFamily="49" charset="0"/>
              </a:rPr>
              <a:t>Facade</a:t>
            </a:r>
            <a:r>
              <a:rPr lang="en-US" sz="3200" smtClean="0">
                <a:cs typeface="Courier New" panose="02070309020205020404" pitchFamily="49" charset="0"/>
              </a:rPr>
              <a:t>, and contact each other directly.</a:t>
            </a:r>
            <a:endParaRPr lang="en-US" sz="3200">
              <a:cs typeface="Courier New" panose="020703090202050204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404846" y="6165304"/>
            <a:ext cx="4775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S</a:t>
            </a:r>
            <a:r>
              <a:rPr lang="en-US" smtClean="0">
                <a:solidFill>
                  <a:schemeClr val="accent6">
                    <a:lumMod val="75000"/>
                  </a:schemeClr>
                </a:solidFill>
              </a:rPr>
              <a:t>ource: GoF book, Facade, </a:t>
            </a:r>
            <a:r>
              <a:rPr lang="en-US" smtClean="0">
                <a:solidFill>
                  <a:schemeClr val="accent6">
                    <a:lumMod val="75000"/>
                  </a:schemeClr>
                </a:solidFill>
              </a:rPr>
              <a:t>Related patterns</a:t>
            </a:r>
            <a:endParaRPr lang="en-US" u="sng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4020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6779096" cy="990600"/>
          </a:xfrm>
        </p:spPr>
        <p:txBody>
          <a:bodyPr>
            <a:normAutofit/>
          </a:bodyPr>
          <a:lstStyle/>
          <a:p>
            <a:r>
              <a:rPr lang="en-US" smtClean="0"/>
              <a:t>Resources</a:t>
            </a:r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2380" y="6516052"/>
            <a:ext cx="2265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tx2">
                    <a:lumMod val="75000"/>
                  </a:schemeClr>
                </a:solidFill>
              </a:rPr>
              <a:t>@PolinaShlepakova</a:t>
            </a:r>
            <a:endParaRPr lang="ru-RU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50803" y="6546830"/>
            <a:ext cx="9252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>
                <a:solidFill>
                  <a:schemeClr val="accent4">
                    <a:lumMod val="75000"/>
                  </a:schemeClr>
                </a:solidFill>
              </a:rPr>
              <a:t>02.2019</a:t>
            </a:r>
            <a:endParaRPr lang="ru-RU" sz="160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479868" y="6488668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002060"/>
                </a:solidFill>
              </a:rPr>
              <a:t>2/20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98629" y="1936576"/>
            <a:ext cx="8229600" cy="3940696"/>
          </a:xfrm>
        </p:spPr>
        <p:txBody>
          <a:bodyPr>
            <a:normAutofit/>
          </a:bodyPr>
          <a:lstStyle/>
          <a:p>
            <a:r>
              <a:rPr lang="en-US" sz="3200"/>
              <a:t>Design Patterns Explained Simply by Alexander </a:t>
            </a:r>
            <a:r>
              <a:rPr lang="en-US" sz="3200" smtClean="0"/>
              <a:t>Shvets; pg. 206-216</a:t>
            </a:r>
            <a:r>
              <a:rPr lang="en-US" sz="3200" smtClean="0">
                <a:solidFill>
                  <a:schemeClr val="accent6">
                    <a:lumMod val="75000"/>
                  </a:schemeClr>
                </a:solidFill>
              </a:rPr>
              <a:t>.</a:t>
            </a:r>
          </a:p>
          <a:p>
            <a:r>
              <a:rPr lang="en-US" sz="3200" smtClean="0"/>
              <a:t>Design patterns: Elements of Reusable Object-Oriented Software by </a:t>
            </a:r>
            <a:r>
              <a:rPr lang="en-US" sz="3200"/>
              <a:t>Erich Gamma, Richard Helm, Ralph Johnson and John </a:t>
            </a:r>
            <a:r>
              <a:rPr lang="en-US" sz="3200" smtClean="0"/>
              <a:t>Vlissides; </a:t>
            </a:r>
            <a:r>
              <a:rPr lang="en-US" sz="3200" smtClean="0"/>
              <a:t>Facade </a:t>
            </a:r>
            <a:r>
              <a:rPr lang="en-US" sz="3200" smtClean="0"/>
              <a:t>and Pattern map.</a:t>
            </a:r>
            <a:endParaRPr lang="ru-RU" sz="320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417440"/>
            <a:ext cx="1462059" cy="1139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622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380" y="6516052"/>
            <a:ext cx="2265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tx2">
                    <a:lumMod val="75000"/>
                  </a:schemeClr>
                </a:solidFill>
              </a:rPr>
              <a:t>@PolinaShlepakova</a:t>
            </a:r>
            <a:endParaRPr lang="ru-RU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50803" y="6546830"/>
            <a:ext cx="9252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>
                <a:solidFill>
                  <a:schemeClr val="accent4">
                    <a:lumMod val="75000"/>
                  </a:schemeClr>
                </a:solidFill>
              </a:rPr>
              <a:t>02.2019</a:t>
            </a:r>
            <a:endParaRPr lang="ru-RU" sz="160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479868" y="6488668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002060"/>
                </a:solidFill>
              </a:rPr>
              <a:t>2/20</a:t>
            </a: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123728" y="620688"/>
            <a:ext cx="5112568" cy="3600400"/>
          </a:xfrm>
        </p:spPr>
        <p:txBody>
          <a:bodyPr>
            <a:normAutofit/>
          </a:bodyPr>
          <a:lstStyle/>
          <a:p>
            <a:r>
              <a:rPr lang="en-US" sz="5400" b="1" smtClean="0"/>
              <a:t>Thank you for </a:t>
            </a:r>
            <a:br>
              <a:rPr lang="en-US" sz="5400" b="1" smtClean="0"/>
            </a:br>
            <a:r>
              <a:rPr lang="en-US" sz="5400" b="1" smtClean="0"/>
              <a:t>your attention!</a:t>
            </a:r>
            <a:endParaRPr lang="ru-RU" sz="5400" b="1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1184" y="3645024"/>
            <a:ext cx="2604490" cy="202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530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6779096" cy="990600"/>
          </a:xfrm>
        </p:spPr>
        <p:txBody>
          <a:bodyPr/>
          <a:lstStyle/>
          <a:p>
            <a:r>
              <a:rPr lang="en-US" smtClean="0"/>
              <a:t>Definition</a:t>
            </a:r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2380" y="6516052"/>
            <a:ext cx="2265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tx2">
                    <a:lumMod val="75000"/>
                  </a:schemeClr>
                </a:solidFill>
              </a:rPr>
              <a:t>@PolinaShlepakova</a:t>
            </a:r>
            <a:endParaRPr lang="ru-RU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50803" y="6546830"/>
            <a:ext cx="9252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>
                <a:solidFill>
                  <a:schemeClr val="accent4">
                    <a:lumMod val="75000"/>
                  </a:schemeClr>
                </a:solidFill>
              </a:rPr>
              <a:t>02.2019</a:t>
            </a:r>
            <a:endParaRPr lang="ru-RU" sz="160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479868" y="6488668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002060"/>
                </a:solidFill>
              </a:rPr>
              <a:t>2/20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417440"/>
            <a:ext cx="1462059" cy="113935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570672" y="6165304"/>
            <a:ext cx="7609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6">
                    <a:lumMod val="75000"/>
                  </a:schemeClr>
                </a:solidFill>
              </a:rPr>
              <a:t>Source: Design Patterns Explained Simply by Alexander Shvets, pg. 206</a:t>
            </a:r>
            <a:endParaRPr lang="en-US" u="sng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457200" y="1888232"/>
            <a:ext cx="8229600" cy="3701008"/>
          </a:xfrm>
        </p:spPr>
        <p:txBody>
          <a:bodyPr>
            <a:normAutofit/>
          </a:bodyPr>
          <a:lstStyle/>
          <a:p>
            <a:r>
              <a:rPr lang="en-US" sz="3200" i="1" smtClean="0">
                <a:solidFill>
                  <a:schemeClr val="tx2"/>
                </a:solidFill>
              </a:rPr>
              <a:t>Facade</a:t>
            </a:r>
            <a:r>
              <a:rPr lang="en-US" sz="3200" smtClean="0">
                <a:solidFill>
                  <a:schemeClr val="tx2"/>
                </a:solidFill>
              </a:rPr>
              <a:t> </a:t>
            </a:r>
            <a:r>
              <a:rPr lang="en-US" sz="3200" smtClean="0"/>
              <a:t>is a </a:t>
            </a:r>
            <a:r>
              <a:rPr lang="en-US" sz="3200" i="1" smtClean="0">
                <a:solidFill>
                  <a:schemeClr val="accent6"/>
                </a:solidFill>
              </a:rPr>
              <a:t>structural</a:t>
            </a:r>
            <a:r>
              <a:rPr lang="en-US" sz="3200" smtClean="0"/>
              <a:t> design pattern, which gives </a:t>
            </a:r>
            <a:r>
              <a:rPr lang="en-US" sz="3200" i="1" smtClean="0">
                <a:solidFill>
                  <a:schemeClr val="accent6"/>
                </a:solidFill>
              </a:rPr>
              <a:t>simple interface </a:t>
            </a:r>
            <a:r>
              <a:rPr lang="en-US" sz="3200" smtClean="0"/>
              <a:t>to a complex system of classes, a library or a framework.</a:t>
            </a:r>
            <a:endParaRPr lang="ru-RU" sz="3200"/>
          </a:p>
        </p:txBody>
      </p:sp>
    </p:spTree>
    <p:extLst>
      <p:ext uri="{BB962C8B-B14F-4D97-AF65-F5344CB8AC3E}">
        <p14:creationId xmlns:p14="http://schemas.microsoft.com/office/powerpoint/2010/main" val="2976891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6779096" cy="990600"/>
          </a:xfrm>
        </p:spPr>
        <p:txBody>
          <a:bodyPr/>
          <a:lstStyle/>
          <a:p>
            <a:r>
              <a:rPr lang="en-US" smtClean="0"/>
              <a:t>Problem</a:t>
            </a:r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2380" y="6516052"/>
            <a:ext cx="2265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tx2">
                    <a:lumMod val="75000"/>
                  </a:schemeClr>
                </a:solidFill>
              </a:rPr>
              <a:t>@PolinaShlepakova</a:t>
            </a:r>
            <a:endParaRPr lang="ru-RU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50803" y="6546830"/>
            <a:ext cx="9252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>
                <a:solidFill>
                  <a:schemeClr val="accent4">
                    <a:lumMod val="75000"/>
                  </a:schemeClr>
                </a:solidFill>
              </a:rPr>
              <a:t>02.2019</a:t>
            </a:r>
            <a:endParaRPr lang="ru-RU" sz="160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479868" y="6488668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002060"/>
                </a:solidFill>
              </a:rPr>
              <a:t>2/20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417440"/>
            <a:ext cx="1462059" cy="113935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570672" y="6165304"/>
            <a:ext cx="7609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S</a:t>
            </a:r>
            <a:r>
              <a:rPr lang="en-US" smtClean="0">
                <a:solidFill>
                  <a:schemeClr val="accent6">
                    <a:lumMod val="75000"/>
                  </a:schemeClr>
                </a:solidFill>
              </a:rPr>
              <a:t>ource: Design Patterns Explained Simply by Alexander Shvets, pg. 207</a:t>
            </a:r>
            <a:endParaRPr lang="en-US" u="sng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457200" y="1888232"/>
            <a:ext cx="8229600" cy="3701008"/>
          </a:xfrm>
        </p:spPr>
        <p:txBody>
          <a:bodyPr>
            <a:normAutofit/>
          </a:bodyPr>
          <a:lstStyle/>
          <a:p>
            <a:r>
              <a:rPr lang="en-US" sz="3200" smtClean="0"/>
              <a:t>Your code has to work with lots of objects from a complex library or framework. You have to initialize them and control dependencies yourself.</a:t>
            </a:r>
          </a:p>
          <a:p>
            <a:r>
              <a:rPr lang="en-US" sz="3200" smtClean="0"/>
              <a:t>Code becomes difficult to understand and support.</a:t>
            </a:r>
            <a:endParaRPr lang="ru-RU" sz="3200"/>
          </a:p>
        </p:txBody>
      </p:sp>
    </p:spTree>
    <p:extLst>
      <p:ext uri="{BB962C8B-B14F-4D97-AF65-F5344CB8AC3E}">
        <p14:creationId xmlns:p14="http://schemas.microsoft.com/office/powerpoint/2010/main" val="1711374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6779096" cy="990600"/>
          </a:xfrm>
        </p:spPr>
        <p:txBody>
          <a:bodyPr/>
          <a:lstStyle/>
          <a:p>
            <a:r>
              <a:rPr lang="en-US" smtClean="0"/>
              <a:t>Solution</a:t>
            </a:r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2380" y="6516052"/>
            <a:ext cx="2265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tx2">
                    <a:lumMod val="75000"/>
                  </a:schemeClr>
                </a:solidFill>
              </a:rPr>
              <a:t>@PolinaShlepakova</a:t>
            </a:r>
            <a:endParaRPr lang="ru-RU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50803" y="6546830"/>
            <a:ext cx="9252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>
                <a:solidFill>
                  <a:schemeClr val="accent4">
                    <a:lumMod val="75000"/>
                  </a:schemeClr>
                </a:solidFill>
              </a:rPr>
              <a:t>02.2019</a:t>
            </a:r>
            <a:endParaRPr lang="ru-RU" sz="160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479868" y="6488668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002060"/>
                </a:solidFill>
              </a:rPr>
              <a:t>2/20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417440"/>
            <a:ext cx="1462059" cy="113935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570672" y="6165304"/>
            <a:ext cx="7609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S</a:t>
            </a:r>
            <a:r>
              <a:rPr lang="en-US" smtClean="0">
                <a:solidFill>
                  <a:schemeClr val="accent6">
                    <a:lumMod val="75000"/>
                  </a:schemeClr>
                </a:solidFill>
              </a:rPr>
              <a:t>ource: Design Patterns Explained Simply by Alexander Shvets, pg. 207</a:t>
            </a:r>
            <a:endParaRPr lang="en-US" u="sng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457200" y="1888232"/>
            <a:ext cx="8229600" cy="3701008"/>
          </a:xfrm>
        </p:spPr>
        <p:txBody>
          <a:bodyPr>
            <a:normAutofit/>
          </a:bodyPr>
          <a:lstStyle/>
          <a:p>
            <a:r>
              <a:rPr lang="en-US" sz="3200" i="1" smtClean="0">
                <a:solidFill>
                  <a:schemeClr val="tx2"/>
                </a:solidFill>
              </a:rPr>
              <a:t>Facade</a:t>
            </a:r>
            <a:r>
              <a:rPr lang="en-US" sz="3200" smtClean="0">
                <a:solidFill>
                  <a:schemeClr val="tx2"/>
                </a:solidFill>
              </a:rPr>
              <a:t> </a:t>
            </a:r>
            <a:r>
              <a:rPr lang="en-US" sz="3200" smtClean="0"/>
              <a:t>is a </a:t>
            </a:r>
            <a:r>
              <a:rPr lang="en-US" sz="3200" i="1" smtClean="0">
                <a:solidFill>
                  <a:schemeClr val="accent6"/>
                </a:solidFill>
              </a:rPr>
              <a:t>simple interface </a:t>
            </a:r>
            <a:r>
              <a:rPr lang="en-US" sz="3200" smtClean="0"/>
              <a:t>to a complex system.</a:t>
            </a:r>
            <a:r>
              <a:rPr lang="uk-UA" sz="3200" smtClean="0"/>
              <a:t> </a:t>
            </a:r>
            <a:r>
              <a:rPr lang="en-US" sz="3200" smtClean="0"/>
              <a:t>It can have a limited interface, giving only what client needs and hiding everything else.</a:t>
            </a:r>
            <a:endParaRPr lang="ru-RU" sz="3200"/>
          </a:p>
        </p:txBody>
      </p:sp>
    </p:spTree>
    <p:extLst>
      <p:ext uri="{BB962C8B-B14F-4D97-AF65-F5344CB8AC3E}">
        <p14:creationId xmlns:p14="http://schemas.microsoft.com/office/powerpoint/2010/main" val="2126762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452773"/>
            <a:ext cx="7767017" cy="500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6779096" cy="990600"/>
          </a:xfrm>
        </p:spPr>
        <p:txBody>
          <a:bodyPr/>
          <a:lstStyle/>
          <a:p>
            <a:r>
              <a:rPr lang="en-US" smtClean="0"/>
              <a:t>Structure</a:t>
            </a:r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2380" y="6516052"/>
            <a:ext cx="2265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tx2">
                    <a:lumMod val="75000"/>
                  </a:schemeClr>
                </a:solidFill>
              </a:rPr>
              <a:t>@PolinaShlepakova</a:t>
            </a:r>
            <a:endParaRPr lang="ru-RU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50803" y="6546830"/>
            <a:ext cx="9252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>
                <a:solidFill>
                  <a:schemeClr val="accent4">
                    <a:lumMod val="75000"/>
                  </a:schemeClr>
                </a:solidFill>
              </a:rPr>
              <a:t>02.2019</a:t>
            </a:r>
            <a:endParaRPr lang="ru-RU" sz="160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479868" y="6488668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002060"/>
                </a:solidFill>
              </a:rPr>
              <a:t>2/20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417440"/>
            <a:ext cx="1462059" cy="113935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570672" y="6228020"/>
            <a:ext cx="7609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S</a:t>
            </a:r>
            <a:r>
              <a:rPr lang="en-US" smtClean="0">
                <a:solidFill>
                  <a:schemeClr val="accent6">
                    <a:lumMod val="75000"/>
                  </a:schemeClr>
                </a:solidFill>
              </a:rPr>
              <a:t>ource: Design Patterns Explained Simply by Alexander Shvets, pg. 209</a:t>
            </a:r>
            <a:endParaRPr lang="en-US" u="sng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6380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091133"/>
            <a:ext cx="7125695" cy="5506219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6779096" cy="990600"/>
          </a:xfrm>
        </p:spPr>
        <p:txBody>
          <a:bodyPr/>
          <a:lstStyle/>
          <a:p>
            <a:r>
              <a:rPr lang="en-US" smtClean="0"/>
              <a:t>Example</a:t>
            </a:r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2380" y="6516052"/>
            <a:ext cx="2265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tx2">
                    <a:lumMod val="75000"/>
                  </a:schemeClr>
                </a:solidFill>
              </a:rPr>
              <a:t>@PolinaShlepakova</a:t>
            </a:r>
            <a:endParaRPr lang="ru-RU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50803" y="6546830"/>
            <a:ext cx="9252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>
                <a:solidFill>
                  <a:schemeClr val="accent4">
                    <a:lumMod val="75000"/>
                  </a:schemeClr>
                </a:solidFill>
              </a:rPr>
              <a:t>02.2019</a:t>
            </a:r>
            <a:endParaRPr lang="ru-RU" sz="160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479868" y="6488668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002060"/>
                </a:solidFill>
              </a:rPr>
              <a:t>2/20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417440"/>
            <a:ext cx="1462059" cy="113935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570672" y="6228020"/>
            <a:ext cx="7609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S</a:t>
            </a:r>
            <a:r>
              <a:rPr lang="en-US" smtClean="0">
                <a:solidFill>
                  <a:schemeClr val="accent6">
                    <a:lumMod val="75000"/>
                  </a:schemeClr>
                </a:solidFill>
              </a:rPr>
              <a:t>ource: Design Patterns Explained Simply by Alexander Shvets, pg. 2</a:t>
            </a:r>
            <a:r>
              <a:rPr lang="uk-UA" smtClean="0">
                <a:solidFill>
                  <a:schemeClr val="accent6">
                    <a:lumMod val="75000"/>
                  </a:schemeClr>
                </a:solidFill>
              </a:rPr>
              <a:t>10</a:t>
            </a:r>
            <a:endParaRPr lang="en-US" u="sng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1874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6779096" cy="990600"/>
          </a:xfrm>
        </p:spPr>
        <p:txBody>
          <a:bodyPr/>
          <a:lstStyle/>
          <a:p>
            <a:r>
              <a:rPr lang="en-US" smtClean="0"/>
              <a:t>Code</a:t>
            </a:r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2380" y="6516052"/>
            <a:ext cx="2265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tx2">
                    <a:lumMod val="75000"/>
                  </a:schemeClr>
                </a:solidFill>
              </a:rPr>
              <a:t>@PolinaShlepakova</a:t>
            </a:r>
            <a:endParaRPr lang="ru-RU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50803" y="6546830"/>
            <a:ext cx="9252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>
                <a:solidFill>
                  <a:schemeClr val="accent4">
                    <a:lumMod val="75000"/>
                  </a:schemeClr>
                </a:solidFill>
              </a:rPr>
              <a:t>02.2019</a:t>
            </a:r>
            <a:endParaRPr lang="ru-RU" sz="160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479868" y="6488668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002060"/>
                </a:solidFill>
              </a:rPr>
              <a:t>2/20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417440"/>
            <a:ext cx="1462059" cy="1139352"/>
          </a:xfrm>
          <a:prstGeom prst="rect">
            <a:avLst/>
          </a:prstGeom>
        </p:spPr>
      </p:pic>
      <p:sp>
        <p:nvSpPr>
          <p:cNvPr id="10" name="Объект 2"/>
          <p:cNvSpPr txBox="1">
            <a:spLocks/>
          </p:cNvSpPr>
          <p:nvPr/>
        </p:nvSpPr>
        <p:spPr>
          <a:xfrm>
            <a:off x="395536" y="16288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smtClean="0">
                <a:latin typeface="Courier New" panose="02070309020205020404" pitchFamily="49" charset="0"/>
                <a:cs typeface="Courier New" panose="02070309020205020404" pitchFamily="49" charset="0"/>
              </a:rPr>
              <a:t>git clone </a:t>
            </a:r>
            <a:r>
              <a:rPr lang="en-US" sz="2800" b="1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https://github.com/polykross/FactoryMethod-Facade.git</a:t>
            </a:r>
          </a:p>
          <a:p>
            <a:r>
              <a:rPr lang="en-US" sz="2800" smtClean="0">
                <a:latin typeface="Courier New" panose="02070309020205020404" pitchFamily="49" charset="0"/>
                <a:cs typeface="Courier New" panose="02070309020205020404" pitchFamily="49" charset="0"/>
              </a:rPr>
              <a:t>git checkout </a:t>
            </a:r>
            <a:r>
              <a:rPr lang="en-US" sz="2800" b="1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57d1d3e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7340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6779096" cy="990600"/>
          </a:xfrm>
        </p:spPr>
        <p:txBody>
          <a:bodyPr/>
          <a:lstStyle/>
          <a:p>
            <a:r>
              <a:rPr lang="en-US"/>
              <a:t>Code </a:t>
            </a:r>
            <a:r>
              <a:rPr lang="en-US" smtClean="0"/>
              <a:t>comment</a:t>
            </a:r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2380" y="6516052"/>
            <a:ext cx="2265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tx2">
                    <a:lumMod val="75000"/>
                  </a:schemeClr>
                </a:solidFill>
              </a:rPr>
              <a:t>@PolinaShlepakova</a:t>
            </a:r>
            <a:endParaRPr lang="ru-RU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50803" y="6546830"/>
            <a:ext cx="9252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>
                <a:solidFill>
                  <a:schemeClr val="accent4">
                    <a:lumMod val="75000"/>
                  </a:schemeClr>
                </a:solidFill>
              </a:rPr>
              <a:t>02.2019</a:t>
            </a:r>
            <a:endParaRPr lang="ru-RU" sz="160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479868" y="6488668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002060"/>
                </a:solidFill>
              </a:rPr>
              <a:t>2/20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417440"/>
            <a:ext cx="1462059" cy="1139352"/>
          </a:xfrm>
          <a:prstGeom prst="rect">
            <a:avLst/>
          </a:prstGeom>
        </p:spPr>
      </p:pic>
      <p:sp>
        <p:nvSpPr>
          <p:cNvPr id="10" name="Объект 2"/>
          <p:cNvSpPr txBox="1">
            <a:spLocks/>
          </p:cNvSpPr>
          <p:nvPr/>
        </p:nvSpPr>
        <p:spPr>
          <a:xfrm>
            <a:off x="395536" y="1628800"/>
            <a:ext cx="8229600" cy="439248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CatTubeAccount, which uses a complex framework</a:t>
            </a:r>
          </a:p>
          <a:p>
            <a:r>
              <a:rPr lang="en-US" sz="2800" b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CatTubeAccount</a:t>
            </a:r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 needs to convert videos to post them. It uses a quite complex framework for that. Framework is imitated by classes: </a:t>
            </a:r>
            <a:r>
              <a:rPr lang="en-US" sz="2800" b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VideoFile</a:t>
            </a:r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b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Codec</a:t>
            </a:r>
            <a:r>
              <a:rPr lang="en-US" sz="280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and </a:t>
            </a:r>
            <a:r>
              <a:rPr lang="en-US" sz="2800" b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BitrateReader</a:t>
            </a:r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On a current stage, </a:t>
            </a:r>
            <a:r>
              <a:rPr lang="en-US" sz="2800" b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CatTubeAccount</a:t>
            </a:r>
            <a:r>
              <a:rPr lang="en-US" sz="280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works with the framework directly inside </a:t>
            </a:r>
            <a:r>
              <a:rPr lang="en-US" sz="2800" b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postVideo() </a:t>
            </a:r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method.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2513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Ясность">
  <a:themeElements>
    <a:clrScheme name="Ясность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Классическая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Ясность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1270</TotalTime>
  <Words>1562</Words>
  <Application>Microsoft Office PowerPoint</Application>
  <PresentationFormat>Экран (4:3)</PresentationFormat>
  <Paragraphs>243</Paragraphs>
  <Slides>28</Slides>
  <Notes>27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28</vt:i4>
      </vt:variant>
    </vt:vector>
  </HeadingPairs>
  <TitlesOfParts>
    <vt:vector size="29" baseType="lpstr">
      <vt:lpstr>Ясность</vt:lpstr>
      <vt:lpstr>Facade</vt:lpstr>
      <vt:lpstr>Pattern map</vt:lpstr>
      <vt:lpstr>Definition</vt:lpstr>
      <vt:lpstr>Problem</vt:lpstr>
      <vt:lpstr>Solution</vt:lpstr>
      <vt:lpstr>Structure</vt:lpstr>
      <vt:lpstr>Example</vt:lpstr>
      <vt:lpstr>Code</vt:lpstr>
      <vt:lpstr>Code comment</vt:lpstr>
      <vt:lpstr>Code test</vt:lpstr>
      <vt:lpstr>Code</vt:lpstr>
      <vt:lpstr>Code comment</vt:lpstr>
      <vt:lpstr>Code test</vt:lpstr>
      <vt:lpstr>Code</vt:lpstr>
      <vt:lpstr>Code comment</vt:lpstr>
      <vt:lpstr>Code test</vt:lpstr>
      <vt:lpstr>Applicability</vt:lpstr>
      <vt:lpstr>Applicability</vt:lpstr>
      <vt:lpstr>Applicability</vt:lpstr>
      <vt:lpstr>Advantages</vt:lpstr>
      <vt:lpstr>Disadvantage</vt:lpstr>
      <vt:lpstr>Related patterns</vt:lpstr>
      <vt:lpstr>Related patterns</vt:lpstr>
      <vt:lpstr>Related patterns</vt:lpstr>
      <vt:lpstr>Related patterns</vt:lpstr>
      <vt:lpstr>Related patterns</vt:lpstr>
      <vt:lpstr>Resources</vt:lpstr>
      <vt:lpstr>Thank you for  your attention!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Factory Method</dc:title>
  <dc:creator>Polina Shlepakova</dc:creator>
  <cp:lastModifiedBy>polia</cp:lastModifiedBy>
  <cp:revision>74</cp:revision>
  <dcterms:created xsi:type="dcterms:W3CDTF">2019-02-12T11:50:28Z</dcterms:created>
  <dcterms:modified xsi:type="dcterms:W3CDTF">2019-02-18T17:53:57Z</dcterms:modified>
</cp:coreProperties>
</file>