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42" autoAdjust="0"/>
  </p:normalViewPr>
  <p:slideViewPr>
    <p:cSldViewPr>
      <p:cViewPr varScale="1">
        <p:scale>
          <a:sx n="56" d="100"/>
          <a:sy n="56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42D85-8564-4232-8964-43D3492D4C90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3BA1D-EAE5-4AF1-B42B-5DC5A6D09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41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mtClean="0"/>
              <a:t>Розглянемо зв’язок Фабричного</a:t>
            </a:r>
            <a:r>
              <a:rPr lang="uk-UA" baseline="0" smtClean="0"/>
              <a:t> методу з іншими патернами на прикладі фрагменту «Карти патернів» з книги Банди Чотирьох.</a:t>
            </a:r>
          </a:p>
          <a:p>
            <a:r>
              <a:rPr lang="uk-UA" baseline="0" smtClean="0"/>
              <a:t>Шаблонний метод нерідко використовує Фабричний метод.</a:t>
            </a:r>
          </a:p>
          <a:p>
            <a:r>
              <a:rPr lang="uk-UA" baseline="0" smtClean="0"/>
              <a:t>Класи Абстрактної фабрики частіше за все реалізовані за допомогою Фабричних методів.</a:t>
            </a:r>
          </a:p>
          <a:p>
            <a:endParaRPr lang="uk-UA" baseline="0" smtClean="0"/>
          </a:p>
          <a:p>
            <a:r>
              <a:rPr lang="uk-UA" baseline="0" smtClean="0"/>
              <a:t>(буде розглянуто детальніше трохи пізніше)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mtClean="0"/>
              <a:t>Уявіть,</a:t>
            </a:r>
            <a:r>
              <a:rPr lang="uk-UA" baseline="0" smtClean="0"/>
              <a:t> що ви працюєте проектим менеджером в </a:t>
            </a:r>
            <a:r>
              <a:rPr lang="en-US" baseline="0" smtClean="0"/>
              <a:t>IT </a:t>
            </a:r>
            <a:r>
              <a:rPr lang="uk-UA" baseline="0" smtClean="0"/>
              <a:t>компанії. До вас приходить клієнт, і каже, що його компанія займається вантажними перевезеннями на автомобілях, і йому потрібне застосування, яке б контролювало цей процес.</a:t>
            </a:r>
          </a:p>
          <a:p>
            <a:endParaRPr lang="uk-UA" baseline="0" smtClean="0"/>
          </a:p>
          <a:p>
            <a:r>
              <a:rPr lang="uk-UA" baseline="0" smtClean="0"/>
              <a:t>Ви, як розумний проектний менеджер, питаєте, чи використовує компанія замовника ще щось крім вантажних машин для перевезень, і чи планують в майбутньому. Замовник запевняє вас, що ні, і навіть не планують.</a:t>
            </a:r>
          </a:p>
          <a:p>
            <a:endParaRPr lang="uk-UA" baseline="0" smtClean="0"/>
          </a:p>
          <a:p>
            <a:r>
              <a:rPr lang="uk-UA" baseline="0" smtClean="0"/>
              <a:t>Тому ви створюєте архітектуру, яка напряму використовує клас </a:t>
            </a:r>
            <a:r>
              <a:rPr lang="uk-UA" b="0" i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Вантажна машина</a:t>
            </a:r>
            <a:r>
              <a:rPr lang="en-US" b="0" i="0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ru-RU" b="0" i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85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mtClean="0"/>
              <a:t>Проходить півроку.</a:t>
            </a:r>
            <a:r>
              <a:rPr lang="uk-UA" baseline="0" smtClean="0"/>
              <a:t> Замовник знову приходить до вас, щасливий. Каже, що знайшов спонсорів, і тепер вони хочуть перевозити вантажі ще на </a:t>
            </a:r>
            <a:r>
              <a:rPr lang="uk-UA" i="1" baseline="0" smtClean="0"/>
              <a:t>Кораблях</a:t>
            </a:r>
            <a:r>
              <a:rPr lang="uk-UA" baseline="0" smtClean="0"/>
              <a:t>.</a:t>
            </a:r>
            <a:endParaRPr lang="en-US" baseline="0" smtClean="0"/>
          </a:p>
          <a:p>
            <a:endParaRPr lang="en-US" baseline="0" smtClean="0"/>
          </a:p>
          <a:p>
            <a:r>
              <a:rPr lang="uk-UA" baseline="0" smtClean="0"/>
              <a:t>Чудова новина! Але як же код? Оскільки він прив’язаний до класу </a:t>
            </a:r>
            <a:r>
              <a:rPr lang="uk-UA" i="1" baseline="0" smtClean="0"/>
              <a:t>Вантажна машина</a:t>
            </a:r>
            <a:r>
              <a:rPr lang="uk-UA" i="0" baseline="0" smtClean="0"/>
              <a:t>, то доведеться переглянути і змінити весь код. А що як ще через півроку замовник вирішить доправляти вантаж ще на літаках? З такою архітектурою як зараз, код переповниться умовними операторами, які обиратимуть певну дію залежно від виду транспорту.</a:t>
            </a:r>
          </a:p>
          <a:p>
            <a:endParaRPr lang="uk-UA" i="0" baseline="0" smtClean="0"/>
          </a:p>
          <a:p>
            <a:r>
              <a:rPr lang="uk-UA" i="0" baseline="0" smtClean="0"/>
              <a:t>Отже, ви вирішуєте, що краще одразу змінити архітектуру на більш вдалу, наприклад</a:t>
            </a:r>
            <a:r>
              <a:rPr lang="en-US" i="0" baseline="0" smtClean="0"/>
              <a:t> </a:t>
            </a:r>
            <a:r>
              <a:rPr lang="uk-UA" i="0" baseline="0" smtClean="0"/>
              <a:t>використати </a:t>
            </a:r>
            <a:r>
              <a:rPr lang="uk-UA" i="1" baseline="0" smtClean="0"/>
              <a:t>Фабричний метод</a:t>
            </a:r>
            <a:r>
              <a:rPr lang="en-US" i="1" baseline="0" smtClean="0"/>
              <a:t>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60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mtClean="0"/>
              <a:t>Паттерн</a:t>
            </a:r>
            <a:r>
              <a:rPr lang="uk-UA" baseline="0" smtClean="0"/>
              <a:t> </a:t>
            </a:r>
            <a:r>
              <a:rPr lang="uk-UA" i="1" baseline="0" smtClean="0"/>
              <a:t>Фабричний метод</a:t>
            </a:r>
            <a:r>
              <a:rPr lang="uk-UA" i="0" baseline="0" smtClean="0"/>
              <a:t> пропонує створювати об’єкти не напряму, використовуючи </a:t>
            </a:r>
            <a:r>
              <a:rPr lang="uk-UA" i="1" baseline="0" smtClean="0"/>
              <a:t>конструктор</a:t>
            </a:r>
            <a:r>
              <a:rPr lang="uk-UA" i="0" baseline="0" smtClean="0"/>
              <a:t>, а через виклик особливого </a:t>
            </a:r>
            <a:r>
              <a:rPr lang="uk-UA" i="1" baseline="0" smtClean="0"/>
              <a:t>фабричного методу</a:t>
            </a:r>
            <a:r>
              <a:rPr lang="uk-UA" i="0" baseline="0" smtClean="0"/>
              <a:t>.</a:t>
            </a:r>
          </a:p>
          <a:p>
            <a:r>
              <a:rPr lang="uk-UA" i="0" baseline="0" smtClean="0"/>
              <a:t>Об’єкти звісно все одно створюватимуться за допомогою </a:t>
            </a:r>
            <a:r>
              <a:rPr lang="uk-UA" i="1" baseline="0" smtClean="0"/>
              <a:t>конструктора</a:t>
            </a:r>
            <a:r>
              <a:rPr lang="uk-UA" i="0" baseline="0" smtClean="0"/>
              <a:t>, але це буде робити вже </a:t>
            </a:r>
            <a:r>
              <a:rPr lang="uk-UA" i="1" baseline="0" smtClean="0"/>
              <a:t>фабричний метод</a:t>
            </a:r>
            <a:r>
              <a:rPr lang="uk-UA" i="0" baseline="0" smtClean="0"/>
              <a:t>. Давайте подивимось на діаграму.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91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mtClean="0"/>
              <a:t>Отже, є інтерфейс (або абстрактний клас) застосування, від якого наслідуються</a:t>
            </a:r>
            <a:r>
              <a:rPr lang="uk-UA" baseline="0" smtClean="0"/>
              <a:t> різні види застосування.</a:t>
            </a:r>
          </a:p>
          <a:p>
            <a:r>
              <a:rPr lang="uk-UA" baseline="0" smtClean="0"/>
              <a:t>На перший погляд, це може здатися безглуздим – ми просто перемістили виклик методу з одного місця в інше. Але тепер можна буде перевизначити фабричний метод у підкласі, щоб змінити тип створюваного продукту.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77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mtClean="0"/>
              <a:t>Щоб ця система працювала,</a:t>
            </a:r>
            <a:r>
              <a:rPr lang="uk-UA" baseline="0" smtClean="0"/>
              <a:t> усі створювані продукти повинні мати спільний інтерфейс.</a:t>
            </a:r>
          </a:p>
          <a:p>
            <a:endParaRPr lang="uk-UA" baseline="0" smtClean="0"/>
          </a:p>
          <a:p>
            <a:r>
              <a:rPr lang="uk-UA" baseline="0" smtClean="0"/>
              <a:t>Класи </a:t>
            </a:r>
            <a:r>
              <a:rPr lang="uk-UA" i="1" baseline="0" smtClean="0"/>
              <a:t>Вантажна машина</a:t>
            </a:r>
            <a:r>
              <a:rPr lang="uk-UA" i="0" baseline="0" smtClean="0"/>
              <a:t> і </a:t>
            </a:r>
            <a:r>
              <a:rPr lang="uk-UA" i="1" baseline="0" smtClean="0"/>
              <a:t>Судно</a:t>
            </a:r>
            <a:r>
              <a:rPr lang="uk-UA" i="0" baseline="0" smtClean="0"/>
              <a:t> реалізують інтерфейс </a:t>
            </a:r>
            <a:r>
              <a:rPr lang="uk-UA" i="1" baseline="0" smtClean="0"/>
              <a:t>Транспорт  </a:t>
            </a:r>
            <a:r>
              <a:rPr lang="uk-UA" i="0" baseline="0" smtClean="0"/>
              <a:t>з методом </a:t>
            </a:r>
            <a:r>
              <a:rPr lang="uk-UA" i="1" baseline="0" smtClean="0"/>
              <a:t>доставити</a:t>
            </a:r>
            <a:r>
              <a:rPr lang="uk-UA" i="0" baseline="0" smtClean="0"/>
              <a:t>. Кожен з них реалізує його по-своєму: </a:t>
            </a:r>
            <a:r>
              <a:rPr lang="uk-UA" i="1" baseline="0" smtClean="0"/>
              <a:t>Вантажна машина </a:t>
            </a:r>
            <a:r>
              <a:rPr lang="uk-UA" i="0" baseline="0" smtClean="0"/>
              <a:t>везе вантаж по дорозі, а </a:t>
            </a:r>
            <a:r>
              <a:rPr lang="uk-UA" i="1" baseline="0" smtClean="0"/>
              <a:t>Судно</a:t>
            </a:r>
            <a:r>
              <a:rPr lang="uk-UA" i="0" baseline="0" smtClean="0"/>
              <a:t> – по морю.</a:t>
            </a:r>
          </a:p>
          <a:p>
            <a:endParaRPr lang="uk-UA" i="0" baseline="0" smtClean="0"/>
          </a:p>
          <a:p>
            <a:r>
              <a:rPr lang="uk-UA" i="1" baseline="0" smtClean="0"/>
              <a:t>Фабричний метод</a:t>
            </a:r>
            <a:r>
              <a:rPr lang="uk-UA" i="0" baseline="0" smtClean="0"/>
              <a:t> в класі </a:t>
            </a:r>
            <a:r>
              <a:rPr lang="uk-UA" i="1" baseline="0" smtClean="0"/>
              <a:t>Дорожньої логістики</a:t>
            </a:r>
            <a:r>
              <a:rPr lang="uk-UA" i="0" baseline="0" smtClean="0"/>
              <a:t> повертатиме </a:t>
            </a:r>
            <a:r>
              <a:rPr lang="uk-UA" i="1" baseline="0" smtClean="0"/>
              <a:t>Вантажну машину</a:t>
            </a:r>
            <a:r>
              <a:rPr lang="uk-UA" i="0" baseline="0" smtClean="0"/>
              <a:t>, а клас </a:t>
            </a:r>
            <a:r>
              <a:rPr lang="uk-UA" i="1" baseline="0" smtClean="0"/>
              <a:t>Морської логістики </a:t>
            </a:r>
            <a:r>
              <a:rPr lang="uk-UA" i="0" baseline="0" smtClean="0"/>
              <a:t> - </a:t>
            </a:r>
            <a:r>
              <a:rPr lang="uk-UA" i="1" baseline="0" smtClean="0"/>
              <a:t>Судно</a:t>
            </a:r>
            <a:r>
              <a:rPr lang="uk-UA" i="0" baseline="0" smtClean="0"/>
              <a:t>.</a:t>
            </a:r>
          </a:p>
          <a:p>
            <a:r>
              <a:rPr lang="uk-UA" i="0" baseline="0" smtClean="0"/>
              <a:t>Для клієнта фабричного методу не буде різниці між цими об’єктами, він буде трактувати їх як абстрактний </a:t>
            </a:r>
            <a:r>
              <a:rPr lang="uk-UA" i="1" baseline="0" smtClean="0"/>
              <a:t>Транспорт</a:t>
            </a:r>
            <a:r>
              <a:rPr lang="uk-UA" i="0" baseline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77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i="0" baseline="0" smtClean="0"/>
              <a:t>Оскільки усі продукти реалізують спільний інтерфейс, їх об’єкти можна взаємозамінювати у клієнтському коді. Буде важливо, щоб у продукту був метод </a:t>
            </a:r>
            <a:r>
              <a:rPr lang="uk-UA" i="1" baseline="0" smtClean="0"/>
              <a:t>доставити</a:t>
            </a:r>
            <a:r>
              <a:rPr lang="uk-UA" i="0" baseline="0" smtClean="0"/>
              <a:t>, а як він реалізований – не має значення.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77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uk-UA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Продукт</a:t>
            </a:r>
            <a:r>
              <a:rPr lang="uk-UA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визначає спільний інтерфейс об’єктів, які може створювати </a:t>
            </a:r>
            <a:r>
              <a:rPr lang="uk-UA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Творець </a:t>
            </a:r>
            <a:r>
              <a:rPr lang="uk-UA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 його підкласи.</a:t>
            </a:r>
          </a:p>
          <a:p>
            <a:pPr marL="228600" indent="-228600">
              <a:buAutoNum type="arabicPeriod"/>
            </a:pPr>
            <a:endParaRPr lang="uk-UA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uk-UA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Конкретні продукти</a:t>
            </a:r>
            <a:r>
              <a:rPr lang="uk-UA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містять код разних продуктів. Продукти відрізнятимуться реалізацією, але інтерфейс у них буде спільним.</a:t>
            </a:r>
          </a:p>
          <a:p>
            <a:pPr marL="228600" indent="-228600">
              <a:buAutoNum type="arabicPeriod"/>
            </a:pPr>
            <a:endParaRPr lang="uk-UA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uk-UA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Творець </a:t>
            </a:r>
            <a:r>
              <a:rPr lang="uk-UA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визначає фабричний метод, який створюватиме об’єкти через спільний інтерфейс продуктів. </a:t>
            </a:r>
          </a:p>
          <a:p>
            <a:pPr marL="0" indent="0">
              <a:buNone/>
            </a:pPr>
            <a:r>
              <a:rPr lang="uk-UA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Часто фабричний метод є абстрактним, щоб змусити усі підкласси реалізовувати його по-своєму. Хоча, він може повертати певний продукт за замовчуванням.</a:t>
            </a:r>
          </a:p>
          <a:p>
            <a:pPr marL="0" indent="0">
              <a:buNone/>
            </a:pPr>
            <a:r>
              <a:rPr lang="uk-UA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Незважаючи на назву, створення продуктів не є основною і єдиною функцією творця. Зазвичай він мість й інший корисний код для роботи з продуктом. Наприклад, велика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uk-UA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-компанія може мати центр підготовки програмістів, але основна задача компанії – писати програми, а не готувати програмістів.</a:t>
            </a:r>
          </a:p>
          <a:p>
            <a:pPr marL="0" indent="0">
              <a:buNone/>
            </a:pPr>
            <a:endParaRPr lang="uk-UA" sz="1200" b="0" i="1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uk-UA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</a:t>
            </a:r>
            <a:r>
              <a:rPr lang="uk-UA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Конкретні творці</a:t>
            </a:r>
            <a:r>
              <a:rPr lang="uk-UA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по-своєму реалізують фабричний метод, виготовляючи ті чи інші конкретні продукти. </a:t>
            </a:r>
          </a:p>
          <a:p>
            <a:pPr marL="0" indent="0">
              <a:buNone/>
            </a:pPr>
            <a:r>
              <a:rPr lang="uk-UA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 того ж, фабричний метод не зобов’язаний завжди створювати нові об’єкти. Його можна переписати так, щоб він брав вже наявні об’єкти з певного сховища або кешу.</a:t>
            </a:r>
            <a:endParaRPr lang="en-US" sz="1200" b="0" i="1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77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uk-UA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Продукт</a:t>
            </a:r>
            <a:r>
              <a:rPr lang="uk-UA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визначає спільний інтерфейс об’єктів, які може створювати </a:t>
            </a:r>
            <a:r>
              <a:rPr lang="uk-UA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Творець </a:t>
            </a:r>
            <a:r>
              <a:rPr lang="uk-UA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 його підкласи.</a:t>
            </a:r>
          </a:p>
          <a:p>
            <a:pPr marL="228600" indent="-228600">
              <a:buAutoNum type="arabicPeriod"/>
            </a:pPr>
            <a:endParaRPr lang="uk-UA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uk-UA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Конкретні продукти</a:t>
            </a:r>
            <a:r>
              <a:rPr lang="uk-UA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містять код разних продуктів. Продукти відрізнятимуться реалізацією, але інтерфейс у них буде спільним.</a:t>
            </a:r>
          </a:p>
          <a:p>
            <a:pPr marL="228600" indent="-228600">
              <a:buAutoNum type="arabicPeriod"/>
            </a:pPr>
            <a:endParaRPr lang="uk-UA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uk-UA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Творець </a:t>
            </a:r>
            <a:r>
              <a:rPr lang="uk-UA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визначає фабричний метод, який створюватиме об’єкти через спільний інтерфейс продуктів. </a:t>
            </a:r>
          </a:p>
          <a:p>
            <a:pPr marL="0" indent="0">
              <a:buNone/>
            </a:pPr>
            <a:r>
              <a:rPr lang="uk-UA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Часто фабричний метод є абстрактним, щоб змусити усі підкласси реалізовувати його по-своєму. Хоча, він може повертати певний продукт за замовчуванням.</a:t>
            </a:r>
          </a:p>
          <a:p>
            <a:pPr marL="0" indent="0">
              <a:buNone/>
            </a:pPr>
            <a:r>
              <a:rPr lang="uk-UA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Незважаючи на назву, створення продуктів не є основною і єдиною функцією творця. Зазвичай він мість й інший корисний код для роботи з продуктом. Наприклад, велика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uk-UA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-компанія може мати центр підготовки програмістів, але основна задача компанії – писати програми, а не готувати програмістів.</a:t>
            </a:r>
          </a:p>
          <a:p>
            <a:pPr marL="0" indent="0">
              <a:buNone/>
            </a:pPr>
            <a:endParaRPr lang="uk-UA" sz="1200" b="0" i="1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uk-UA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</a:t>
            </a:r>
            <a:r>
              <a:rPr lang="uk-UA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Конкретні творці</a:t>
            </a:r>
            <a:r>
              <a:rPr lang="uk-UA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по-своєму реалізують фабричний метод, виготовляючи ті чи інші конкретні продукти. </a:t>
            </a:r>
          </a:p>
          <a:p>
            <a:pPr marL="0" indent="0">
              <a:buNone/>
            </a:pPr>
            <a:r>
              <a:rPr lang="uk-UA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 того ж, фабричний метод не зобов’язаний завжди створювати нові об’єкти. Його можна переписати так, щоб він брав вже наявні об’єкти з певного сховища або кешу.</a:t>
            </a:r>
            <a:endParaRPr lang="en-US" sz="1200" b="0" i="1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7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501775"/>
            <a:ext cx="3456384" cy="1927225"/>
          </a:xfrm>
        </p:spPr>
        <p:txBody>
          <a:bodyPr/>
          <a:lstStyle/>
          <a:p>
            <a:r>
              <a:rPr lang="en-US" smtClean="0"/>
              <a:t>Factory </a:t>
            </a:r>
            <a:br>
              <a:rPr lang="en-US" smtClean="0"/>
            </a:br>
            <a:r>
              <a:rPr lang="en-US" smtClean="0"/>
              <a:t>Method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3789040"/>
            <a:ext cx="6400800" cy="2520280"/>
          </a:xfrm>
        </p:spPr>
        <p:txBody>
          <a:bodyPr>
            <a:normAutofit/>
          </a:bodyPr>
          <a:lstStyle/>
          <a:p>
            <a:r>
              <a:rPr lang="en-US" smtClean="0"/>
              <a:t>Author: Polina Shlepakova</a:t>
            </a:r>
          </a:p>
          <a:p>
            <a:r>
              <a:rPr lang="en-US" sz="1800"/>
              <a:t>	</a:t>
            </a:r>
            <a:r>
              <a:rPr lang="en-US" sz="1800">
                <a:solidFill>
                  <a:schemeClr val="accent6"/>
                </a:solidFill>
              </a:rPr>
              <a:t>G</a:t>
            </a:r>
            <a:r>
              <a:rPr lang="en-US" sz="1800" smtClean="0">
                <a:solidFill>
                  <a:schemeClr val="accent6"/>
                </a:solidFill>
              </a:rPr>
              <a:t>ithub: @PolinaShlepakova</a:t>
            </a:r>
          </a:p>
          <a:p>
            <a:r>
              <a:rPr lang="en-US" smtClean="0"/>
              <a:t>Reviewer: Kyrylo Vasylenko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z="1800" smtClean="0">
                <a:solidFill>
                  <a:schemeClr val="accent6"/>
                </a:solidFill>
              </a:rPr>
              <a:t>Github: @bellkross</a:t>
            </a:r>
          </a:p>
          <a:p>
            <a:r>
              <a:rPr lang="en-US" smtClean="0"/>
              <a:t>Teacher: Volodymyr Boublik</a:t>
            </a:r>
          </a:p>
          <a:p>
            <a:r>
              <a:rPr lang="en-US" sz="1800" smtClean="0">
                <a:solidFill>
                  <a:schemeClr val="accent6"/>
                </a:solidFill>
              </a:rPr>
              <a:t>	E-mail: vboublik@gmail.com</a:t>
            </a:r>
            <a:endParaRPr lang="ru-RU" sz="1800">
              <a:solidFill>
                <a:schemeClr val="accent6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76640"/>
            <a:ext cx="4823125" cy="29803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3608" y="6444044"/>
            <a:ext cx="812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Image source: Design Patterns Explained Simply by Alexander Shvets, pg. 69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9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Code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30" y="404665"/>
            <a:ext cx="1572745" cy="1152127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47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Pattern map</a:t>
            </a:r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8025"/>
            <a:ext cx="7355160" cy="4247239"/>
          </a:xfrm>
        </p:spPr>
      </p:pic>
      <p:sp>
        <p:nvSpPr>
          <p:cNvPr id="4" name="TextBox 3"/>
          <p:cNvSpPr txBox="1"/>
          <p:nvPr/>
        </p:nvSpPr>
        <p:spPr>
          <a:xfrm>
            <a:off x="1043608" y="6165304"/>
            <a:ext cx="812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Image source: Design Patterns Explained Simply by Alexander Shvets, pg. 69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30" y="404665"/>
            <a:ext cx="1572745" cy="11521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2075" y="5867980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Diagram source: Fragment of pattern map from the GoF book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10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Logistics app for Trucks</a:t>
            </a:r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" y="1916832"/>
            <a:ext cx="6954221" cy="3705742"/>
          </a:xfrm>
        </p:spPr>
      </p:pic>
      <p:sp>
        <p:nvSpPr>
          <p:cNvPr id="4" name="TextBox 3"/>
          <p:cNvSpPr txBox="1"/>
          <p:nvPr/>
        </p:nvSpPr>
        <p:spPr>
          <a:xfrm>
            <a:off x="1043608" y="6165304"/>
            <a:ext cx="812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Image source: Design Patterns Explained Simply by Alexander Shvets, pg. 70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30" y="404665"/>
            <a:ext cx="1572745" cy="11521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3</a:t>
            </a:r>
            <a:r>
              <a:rPr lang="en-US" smtClean="0">
                <a:solidFill>
                  <a:srgbClr val="002060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0418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Add Ship support</a:t>
            </a:r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" y="1916832"/>
            <a:ext cx="6954221" cy="3705742"/>
          </a:xfrm>
        </p:spPr>
      </p:pic>
      <p:sp>
        <p:nvSpPr>
          <p:cNvPr id="4" name="TextBox 3"/>
          <p:cNvSpPr txBox="1"/>
          <p:nvPr/>
        </p:nvSpPr>
        <p:spPr>
          <a:xfrm>
            <a:off x="1698912" y="6165304"/>
            <a:ext cx="748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Source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: Design Patterns Explained Simply by Alexander Shvets, pg. 70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30" y="404665"/>
            <a:ext cx="1572745" cy="11521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4</a:t>
            </a:r>
            <a:r>
              <a:rPr lang="en-US" smtClean="0">
                <a:solidFill>
                  <a:srgbClr val="002060"/>
                </a:solidFill>
              </a:rPr>
              <a:t>/20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183" y="2348880"/>
            <a:ext cx="196419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Solution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652552" y="6165304"/>
            <a:ext cx="745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: Design Patterns Explained Simply by Alexander Shvets, pg.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71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30" y="404665"/>
            <a:ext cx="1572745" cy="11521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457200" y="2224608"/>
            <a:ext cx="8229600" cy="3148608"/>
          </a:xfrm>
        </p:spPr>
        <p:txBody>
          <a:bodyPr>
            <a:normAutofit/>
          </a:bodyPr>
          <a:lstStyle/>
          <a:p>
            <a:r>
              <a:rPr lang="en-US" sz="3200" smtClean="0"/>
              <a:t>Pattern </a:t>
            </a:r>
            <a:r>
              <a:rPr lang="en-US" sz="3200" i="1" smtClean="0">
                <a:solidFill>
                  <a:schemeClr val="tx2"/>
                </a:solidFill>
              </a:rPr>
              <a:t>Factory Method</a:t>
            </a:r>
            <a:r>
              <a:rPr lang="en-US" sz="3200" smtClean="0">
                <a:solidFill>
                  <a:srgbClr val="FF0000"/>
                </a:solidFill>
              </a:rPr>
              <a:t> </a:t>
            </a:r>
            <a:r>
              <a:rPr lang="en-US" sz="3200" smtClean="0"/>
              <a:t>creates objects using special </a:t>
            </a:r>
            <a:r>
              <a:rPr lang="en-US" sz="3200" i="1" smtClean="0">
                <a:solidFill>
                  <a:schemeClr val="accent6"/>
                </a:solidFill>
              </a:rPr>
              <a:t>factory method</a:t>
            </a:r>
            <a:r>
              <a:rPr lang="en-US" sz="3200" smtClean="0">
                <a:solidFill>
                  <a:schemeClr val="accent6"/>
                </a:solidFill>
              </a:rPr>
              <a:t> </a:t>
            </a:r>
            <a:r>
              <a:rPr lang="en-US" sz="3200" smtClean="0"/>
              <a:t>instead of a </a:t>
            </a:r>
            <a:r>
              <a:rPr lang="en-US" sz="3200" i="1" smtClean="0">
                <a:solidFill>
                  <a:schemeClr val="accent6"/>
                </a:solidFill>
              </a:rPr>
              <a:t>constructor</a:t>
            </a:r>
            <a:r>
              <a:rPr lang="en-US" sz="3200" smtClean="0"/>
              <a:t>.</a:t>
            </a:r>
            <a:endParaRPr lang="ru-RU" sz="3200"/>
          </a:p>
        </p:txBody>
      </p:sp>
    </p:spTree>
    <p:extLst>
      <p:ext uri="{BB962C8B-B14F-4D97-AF65-F5344CB8AC3E}">
        <p14:creationId xmlns:p14="http://schemas.microsoft.com/office/powerpoint/2010/main" val="232013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Logistics diagram</a:t>
            </a:r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758706"/>
            <a:ext cx="9017526" cy="3902542"/>
          </a:xfrm>
        </p:spPr>
      </p:pic>
      <p:sp>
        <p:nvSpPr>
          <p:cNvPr id="4" name="TextBox 3"/>
          <p:cNvSpPr txBox="1"/>
          <p:nvPr/>
        </p:nvSpPr>
        <p:spPr>
          <a:xfrm>
            <a:off x="1652552" y="6165304"/>
            <a:ext cx="745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: Design Patterns Explained Simply by Alexander Shvets, pg.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71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30" y="404665"/>
            <a:ext cx="1572745" cy="11521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</p:spTree>
    <p:extLst>
      <p:ext uri="{BB962C8B-B14F-4D97-AF65-F5344CB8AC3E}">
        <p14:creationId xmlns:p14="http://schemas.microsoft.com/office/powerpoint/2010/main" val="134871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Transport diagram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652552" y="6165304"/>
            <a:ext cx="745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: Design Patterns Explained Simply by Alexander Shvets, pg.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72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30" y="404665"/>
            <a:ext cx="1572745" cy="11521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554943"/>
            <a:ext cx="8958052" cy="4394337"/>
          </a:xfrm>
        </p:spPr>
      </p:pic>
    </p:spTree>
    <p:extLst>
      <p:ext uri="{BB962C8B-B14F-4D97-AF65-F5344CB8AC3E}">
        <p14:creationId xmlns:p14="http://schemas.microsoft.com/office/powerpoint/2010/main" val="63427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Road and Sea logistics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652552" y="6165304"/>
            <a:ext cx="745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: Design Patterns Explained Simply by Alexander Shvets, pg.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uk-UA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30" y="404665"/>
            <a:ext cx="1572745" cy="11521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8507288" cy="4533080"/>
          </a:xfrm>
        </p:spPr>
      </p:pic>
    </p:spTree>
    <p:extLst>
      <p:ext uri="{BB962C8B-B14F-4D97-AF65-F5344CB8AC3E}">
        <p14:creationId xmlns:p14="http://schemas.microsoft.com/office/powerpoint/2010/main" val="207330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Structure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652552" y="6165304"/>
            <a:ext cx="745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: Design Patterns Explained Simply by Alexander Shvets, pg.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uk-UA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90864"/>
            <a:ext cx="8568952" cy="4846448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30" y="404665"/>
            <a:ext cx="1572745" cy="115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54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581</TotalTime>
  <Words>996</Words>
  <Application>Microsoft Office PowerPoint</Application>
  <PresentationFormat>Экран (4:3)</PresentationFormat>
  <Paragraphs>108</Paragraphs>
  <Slides>10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Ясность</vt:lpstr>
      <vt:lpstr>Factory  Method</vt:lpstr>
      <vt:lpstr>Pattern map</vt:lpstr>
      <vt:lpstr>Logistics app for Trucks</vt:lpstr>
      <vt:lpstr>Add Ship support</vt:lpstr>
      <vt:lpstr>Solution</vt:lpstr>
      <vt:lpstr>Logistics diagram</vt:lpstr>
      <vt:lpstr>Transport diagram</vt:lpstr>
      <vt:lpstr>Road and Sea logistics</vt:lpstr>
      <vt:lpstr>Structure</vt:lpstr>
      <vt:lpstr>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</dc:title>
  <dc:creator>Polina Shlepakova</dc:creator>
  <cp:lastModifiedBy>polia</cp:lastModifiedBy>
  <cp:revision>24</cp:revision>
  <dcterms:created xsi:type="dcterms:W3CDTF">2019-02-12T11:50:28Z</dcterms:created>
  <dcterms:modified xsi:type="dcterms:W3CDTF">2019-02-16T22:57:51Z</dcterms:modified>
</cp:coreProperties>
</file>