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66" r:id="rId5"/>
    <p:sldId id="271" r:id="rId6"/>
    <p:sldId id="267" r:id="rId7"/>
    <p:sldId id="260" r:id="rId8"/>
    <p:sldId id="259" r:id="rId9"/>
    <p:sldId id="261" r:id="rId10"/>
    <p:sldId id="262" r:id="rId11"/>
    <p:sldId id="263" r:id="rId12"/>
    <p:sldId id="264" r:id="rId13"/>
    <p:sldId id="265" r:id="rId14"/>
    <p:sldId id="272" r:id="rId15"/>
    <p:sldId id="268" r:id="rId16"/>
    <p:sldId id="269"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2"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17.02.2019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Фабричного</a:t>
            </a:r>
            <a:r>
              <a:rPr lang="uk-UA" baseline="0" smtClean="0"/>
              <a:t> </a:t>
            </a:r>
            <a:r>
              <a:rPr lang="uk-UA" i="1" baseline="0" smtClean="0"/>
              <a:t>методу</a:t>
            </a:r>
            <a:r>
              <a:rPr lang="uk-UA" baseline="0" smtClean="0"/>
              <a:t> з іншими патернами на прикладі фрагменту «Карти патернів» з книги Банди Чотирьох.</a:t>
            </a:r>
          </a:p>
          <a:p>
            <a:r>
              <a:rPr lang="uk-UA" i="1" baseline="0" smtClean="0"/>
              <a:t>Шаблонний</a:t>
            </a:r>
            <a:r>
              <a:rPr lang="uk-UA" baseline="0" smtClean="0"/>
              <a:t> </a:t>
            </a:r>
            <a:r>
              <a:rPr lang="uk-UA" i="1" baseline="0" smtClean="0"/>
              <a:t>метод</a:t>
            </a:r>
            <a:r>
              <a:rPr lang="uk-UA" baseline="0" smtClean="0"/>
              <a:t> нерідко використовує </a:t>
            </a:r>
            <a:r>
              <a:rPr lang="uk-UA" i="1" baseline="0" smtClean="0"/>
              <a:t>Фабричний</a:t>
            </a:r>
            <a:r>
              <a:rPr lang="uk-UA" baseline="0" smtClean="0"/>
              <a:t> </a:t>
            </a:r>
            <a:r>
              <a:rPr lang="uk-UA" i="1" baseline="0" smtClean="0"/>
              <a:t>метод</a:t>
            </a:r>
            <a:r>
              <a:rPr lang="uk-UA" baseline="0" smtClean="0"/>
              <a:t>.</a:t>
            </a:r>
          </a:p>
          <a:p>
            <a:r>
              <a:rPr lang="uk-UA" baseline="0" smtClean="0"/>
              <a:t>Класи </a:t>
            </a:r>
            <a:r>
              <a:rPr lang="uk-UA" i="1" baseline="0" smtClean="0"/>
              <a:t>Абстрактної</a:t>
            </a:r>
            <a:r>
              <a:rPr lang="uk-UA" baseline="0" smtClean="0"/>
              <a:t> </a:t>
            </a:r>
            <a:r>
              <a:rPr lang="uk-UA" i="1" baseline="0" smtClean="0"/>
              <a:t>фабрики</a:t>
            </a:r>
            <a:r>
              <a:rPr lang="uk-UA" baseline="0" smtClean="0"/>
              <a:t> частіше за все реалізовані за допомогою </a:t>
            </a:r>
            <a:r>
              <a:rPr lang="uk-UA" i="1" baseline="0" smtClean="0"/>
              <a:t>Фабричних</a:t>
            </a:r>
            <a:r>
              <a:rPr lang="uk-UA" baseline="0" smtClean="0"/>
              <a:t> </a:t>
            </a:r>
            <a:r>
              <a:rPr lang="uk-UA" i="1" baseline="0" smtClean="0"/>
              <a:t>методів</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i="0" baseline="0" smtClean="0"/>
              <a:t>Оскільки усі продукти реалізують спільний інтерфейс, їх об’єкти можна взаємозамінювати у клієнтському коді. Буде важливо, щоб у продукту був метод </a:t>
            </a:r>
            <a:r>
              <a:rPr lang="uk-UA" i="1" baseline="0" smtClean="0"/>
              <a:t>доставити</a:t>
            </a:r>
            <a:r>
              <a:rPr lang="uk-UA" i="0" baseline="0" smtClean="0"/>
              <a:t>, а як він реалізований – не має значення.</a:t>
            </a: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Продукт</a:t>
            </a:r>
            <a:r>
              <a:rPr lang="uk-UA" sz="1200" b="0" i="0" u="none" strike="noStrike" kern="1200" baseline="0" smtClean="0">
                <a:solidFill>
                  <a:schemeClr val="tx1"/>
                </a:solidFill>
                <a:latin typeface="+mn-lt"/>
                <a:ea typeface="+mn-ea"/>
                <a:cs typeface="+mn-cs"/>
              </a:rPr>
              <a:t> визначає спільний інтерфейс об’єктів, які може створювати </a:t>
            </a: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і його підкласи.</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Конкретні продукти</a:t>
            </a:r>
            <a:r>
              <a:rPr lang="uk-UA" sz="1200" b="0" i="0" u="none" strike="noStrike" kern="1200" baseline="0" smtClean="0">
                <a:solidFill>
                  <a:schemeClr val="tx1"/>
                </a:solidFill>
                <a:latin typeface="+mn-lt"/>
                <a:ea typeface="+mn-ea"/>
                <a:cs typeface="+mn-cs"/>
              </a:rPr>
              <a:t> містять код разних продуктів. Продукти відрізнятимуться реалізацією, але інтерфейс у них буде спільним.</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визначає фабричний метод, який створюватиме об’єкти через спільний інтерфейс продуктів. </a:t>
            </a:r>
          </a:p>
          <a:p>
            <a:pPr marL="0" indent="0">
              <a:buNone/>
            </a:pPr>
            <a:r>
              <a:rPr lang="uk-UA" sz="1200" b="0" i="0" u="none" strike="noStrike" kern="1200" baseline="0" smtClean="0">
                <a:solidFill>
                  <a:schemeClr val="tx1"/>
                </a:solidFill>
                <a:latin typeface="+mn-lt"/>
                <a:ea typeface="+mn-ea"/>
                <a:cs typeface="+mn-cs"/>
              </a:rPr>
              <a:t>Часто фабричний метод є абстрактним, щоб змусити усі підкласси реалізовувати його по-своєму. Хоча, він може повертати певний продукт за замовчуванням.</a:t>
            </a:r>
          </a:p>
          <a:p>
            <a:pPr marL="0" indent="0">
              <a:buNone/>
            </a:pPr>
            <a:r>
              <a:rPr lang="uk-UA" sz="1200" b="0" i="0" u="none" strike="noStrike" kern="1200" baseline="0" smtClean="0">
                <a:solidFill>
                  <a:schemeClr val="tx1"/>
                </a:solidFill>
                <a:latin typeface="+mn-lt"/>
                <a:ea typeface="+mn-ea"/>
                <a:cs typeface="+mn-cs"/>
              </a:rPr>
              <a:t>Незважаючи на назву, створення продуктів не є основною і єдиною функцією творця. Зазвичай він мість й інший корисний код для роботи з продуктом. Наприклад, велика </a:t>
            </a:r>
            <a:r>
              <a:rPr lang="en-US" sz="1200" b="0" i="0" u="none" strike="noStrike" kern="1200" baseline="0" smtClean="0">
                <a:solidFill>
                  <a:schemeClr val="tx1"/>
                </a:solidFill>
                <a:latin typeface="+mn-lt"/>
                <a:ea typeface="+mn-ea"/>
                <a:cs typeface="+mn-cs"/>
              </a:rPr>
              <a:t>IT</a:t>
            </a:r>
            <a:r>
              <a:rPr lang="uk-UA" sz="1200" b="0" i="0" u="none" strike="noStrike" kern="1200" baseline="0" smtClean="0">
                <a:solidFill>
                  <a:schemeClr val="tx1"/>
                </a:solidFill>
                <a:latin typeface="+mn-lt"/>
                <a:ea typeface="+mn-ea"/>
                <a:cs typeface="+mn-cs"/>
              </a:rPr>
              <a:t>-компанія може мати центр підготовки програмістів, але основна задача компанії – писати програми, а не готувати програмістів.</a:t>
            </a:r>
          </a:p>
          <a:p>
            <a:pPr marL="0" indent="0">
              <a:buNone/>
            </a:pPr>
            <a:endParaRPr lang="uk-UA" sz="1200" b="0" i="1" u="none" strike="noStrike" kern="1200" baseline="0" smtClean="0">
              <a:solidFill>
                <a:schemeClr val="tx1"/>
              </a:solidFill>
              <a:latin typeface="+mn-lt"/>
              <a:ea typeface="+mn-ea"/>
              <a:cs typeface="+mn-cs"/>
            </a:endParaRPr>
          </a:p>
          <a:p>
            <a:pPr marL="0" indent="0">
              <a:buNone/>
            </a:pPr>
            <a:r>
              <a:rPr lang="uk-UA" sz="1200" b="0" i="1" u="none" strike="noStrike" kern="1200" baseline="0" smtClean="0">
                <a:solidFill>
                  <a:schemeClr val="tx1"/>
                </a:solidFill>
                <a:latin typeface="+mn-lt"/>
                <a:ea typeface="+mn-ea"/>
                <a:cs typeface="+mn-cs"/>
              </a:rPr>
              <a:t>4.</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Конкретні творці</a:t>
            </a:r>
            <a:r>
              <a:rPr lang="uk-UA" sz="1200" b="0" i="0" u="none" strike="noStrike" kern="1200" baseline="0" smtClean="0">
                <a:solidFill>
                  <a:schemeClr val="tx1"/>
                </a:solidFill>
                <a:latin typeface="+mn-lt"/>
                <a:ea typeface="+mn-ea"/>
                <a:cs typeface="+mn-cs"/>
              </a:rPr>
              <a:t> по-своєму реалізують фабричний метод, виготовляючи ті чи інші конкретні продукти. </a:t>
            </a:r>
          </a:p>
          <a:p>
            <a:pPr marL="0" indent="0">
              <a:buNone/>
            </a:pPr>
            <a:r>
              <a:rPr lang="uk-UA" sz="1200" b="0" i="0" u="none" strike="noStrike" kern="1200" baseline="0" smtClean="0">
                <a:solidFill>
                  <a:schemeClr val="tx1"/>
                </a:solidFill>
                <a:latin typeface="+mn-lt"/>
                <a:ea typeface="+mn-ea"/>
                <a:cs typeface="+mn-cs"/>
              </a:rPr>
              <a:t>До того ж, фабричний метод не зобов’язаний завжди створювати нові об’єкти. Його можна переписати так, щоб він брав вже наявні об’єкти з певного сховища або кешу.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 </a:t>
            </a:r>
            <a:r>
              <a:rPr lang="uk-UA" sz="1200" b="0" i="1" u="none" strike="noStrike" kern="1200" baseline="0" smtClean="0">
                <a:solidFill>
                  <a:schemeClr val="tx1"/>
                </a:solidFill>
                <a:latin typeface="+mn-lt"/>
                <a:ea typeface="+mn-ea"/>
                <a:cs typeface="+mn-cs"/>
              </a:rPr>
              <a:t>породжуючий</a:t>
            </a:r>
            <a:r>
              <a:rPr lang="uk-UA" sz="1200" b="0" i="0" u="none" strike="noStrike" kern="1200" baseline="0" smtClean="0">
                <a:solidFill>
                  <a:schemeClr val="tx1"/>
                </a:solidFill>
                <a:latin typeface="+mn-lt"/>
                <a:ea typeface="+mn-ea"/>
                <a:cs typeface="+mn-cs"/>
              </a:rPr>
              <a:t> патерн проектування, який визначає </a:t>
            </a:r>
            <a:r>
              <a:rPr lang="uk-UA" sz="1200" b="0" i="1" u="none" strike="noStrike" kern="1200" baseline="0" smtClean="0">
                <a:solidFill>
                  <a:schemeClr val="tx1"/>
                </a:solidFill>
                <a:latin typeface="+mn-lt"/>
                <a:ea typeface="+mn-ea"/>
                <a:cs typeface="+mn-cs"/>
              </a:rPr>
              <a:t>спільний</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інтерфейс</a:t>
            </a:r>
            <a:r>
              <a:rPr lang="uk-UA" sz="1200" b="0" i="0" u="none" strike="noStrike" kern="1200" baseline="0" smtClean="0">
                <a:solidFill>
                  <a:schemeClr val="tx1"/>
                </a:solidFill>
                <a:latin typeface="+mn-lt"/>
                <a:ea typeface="+mn-ea"/>
                <a:cs typeface="+mn-cs"/>
              </a:rPr>
              <a:t> для створення об’єктів в суперкласі, дозволяючи </a:t>
            </a:r>
            <a:r>
              <a:rPr lang="uk-UA" sz="1200" b="0" i="1" u="none" strike="noStrike" kern="1200" baseline="0" smtClean="0">
                <a:solidFill>
                  <a:schemeClr val="tx1"/>
                </a:solidFill>
                <a:latin typeface="+mn-lt"/>
                <a:ea typeface="+mn-ea"/>
                <a:cs typeface="+mn-cs"/>
              </a:rPr>
              <a:t>підкласам</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змінювати</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типи</a:t>
            </a:r>
            <a:r>
              <a:rPr lang="uk-UA" sz="1200" b="0" i="0" u="none" strike="noStrike" kern="1200" baseline="0" smtClean="0">
                <a:solidFill>
                  <a:schemeClr val="tx1"/>
                </a:solidFill>
                <a:latin typeface="+mn-lt"/>
                <a:ea typeface="+mn-ea"/>
                <a:cs typeface="+mn-cs"/>
              </a:rPr>
              <a:t> створюваних об’єктів.</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Уявіть,</a:t>
            </a:r>
            <a:r>
              <a:rPr lang="uk-UA" baseline="0" smtClean="0"/>
              <a:t> що ви працюєте проектим менеджером в </a:t>
            </a:r>
            <a:r>
              <a:rPr lang="en-US" baseline="0" smtClean="0"/>
              <a:t>IT </a:t>
            </a:r>
            <a:r>
              <a:rPr lang="uk-UA" baseline="0" smtClean="0"/>
              <a:t>компанії. До вас приходить клієнт, і каже, що його компанія займається вантажними перевезеннями на автомобілях, і йому потрібне застосування, яке б контролювало цей процес.</a:t>
            </a:r>
          </a:p>
          <a:p>
            <a:endParaRPr lang="uk-UA" baseline="0" smtClean="0"/>
          </a:p>
          <a:p>
            <a:r>
              <a:rPr lang="uk-UA" baseline="0" smtClean="0"/>
              <a:t>Ви, як розумний проектний менеджер, питаєте, чи використовує компанія замовника ще щось крім вантажних машин для перевезень, і чи планують в майбутньому. Замовник запевняє вас, що ні, і навіть не планують.</a:t>
            </a:r>
          </a:p>
          <a:p>
            <a:endParaRPr lang="uk-UA" baseline="0" smtClean="0"/>
          </a:p>
          <a:p>
            <a:r>
              <a:rPr lang="uk-UA" baseline="0" smtClean="0"/>
              <a:t>Тому ви створюєте архітектуру, яка напряму використовує клас </a:t>
            </a:r>
            <a:r>
              <a:rPr lang="uk-UA" b="0" i="1" baseline="0" smtClean="0">
                <a:latin typeface="Courier New" panose="02070309020205020404" pitchFamily="49" charset="0"/>
                <a:cs typeface="Courier New" panose="02070309020205020404" pitchFamily="49" charset="0"/>
              </a:rPr>
              <a:t>Вантажна машина</a:t>
            </a:r>
            <a:r>
              <a:rPr lang="en-US" b="0" i="0" baseline="0" smtClean="0">
                <a:latin typeface="Courier New" panose="02070309020205020404" pitchFamily="49" charset="0"/>
                <a:cs typeface="Courier New" panose="02070309020205020404" pitchFamily="49" charset="0"/>
              </a:rPr>
              <a:t>. </a:t>
            </a:r>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Паттерн</a:t>
            </a:r>
            <a:r>
              <a:rPr lang="uk-UA" baseline="0" smtClean="0"/>
              <a:t> </a:t>
            </a:r>
            <a:r>
              <a:rPr lang="uk-UA" i="1" baseline="0" smtClean="0"/>
              <a:t>Фабричний метод</a:t>
            </a:r>
            <a:r>
              <a:rPr lang="uk-UA" i="0" baseline="0" smtClean="0"/>
              <a:t> пропонує створювати об’єкти не напряму, використовуючи </a:t>
            </a:r>
            <a:r>
              <a:rPr lang="uk-UA" i="1" baseline="0" smtClean="0"/>
              <a:t>конструктор</a:t>
            </a:r>
            <a:r>
              <a:rPr lang="uk-UA" i="0" baseline="0" smtClean="0"/>
              <a:t>, а через виклик особливого </a:t>
            </a:r>
            <a:r>
              <a:rPr lang="uk-UA" i="1" baseline="0" smtClean="0"/>
              <a:t>фабричного методу</a:t>
            </a:r>
            <a:r>
              <a:rPr lang="uk-UA" i="0" baseline="0" smtClean="0"/>
              <a:t>.</a:t>
            </a:r>
          </a:p>
          <a:p>
            <a:r>
              <a:rPr lang="uk-UA" i="0" baseline="0" smtClean="0"/>
              <a:t>Об’єкти звісно все одно створюватимуться за допомогою </a:t>
            </a:r>
            <a:r>
              <a:rPr lang="uk-UA" i="1" baseline="0" smtClean="0"/>
              <a:t>конструктора</a:t>
            </a:r>
            <a:r>
              <a:rPr lang="uk-UA" i="0" baseline="0" smtClean="0"/>
              <a:t>, але це буде робити вже </a:t>
            </a:r>
            <a:r>
              <a:rPr lang="uk-UA" i="1" baseline="0" smtClean="0"/>
              <a:t>фабричний метод</a:t>
            </a:r>
            <a:r>
              <a:rPr lang="uk-UA" i="0" baseline="0" smtClean="0"/>
              <a:t>. Давайте подивимось на діаграму.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120189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Отже, є інтерфейс (або абстрактний клас) застосування, від якого наслідуються</a:t>
            </a:r>
            <a:r>
              <a:rPr lang="uk-UA" baseline="0" smtClean="0"/>
              <a:t> різні види застосування.</a:t>
            </a:r>
          </a:p>
          <a:p>
            <a:r>
              <a:rPr lang="uk-UA" baseline="0" smtClean="0"/>
              <a:t>На перший погляд, це може здатися безглуздим – ми просто перемістили виклик методу з одного місця в інше. Але тепер можна буде перевизначити фабричний метод у підкласі, щоб змінити тип створюваного продукту.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Щоб ця система працювала,</a:t>
            </a:r>
            <a:r>
              <a:rPr lang="uk-UA" baseline="0" smtClean="0"/>
              <a:t> усі створювані продукти повинні мати спільний інтерфейс.</a:t>
            </a:r>
          </a:p>
          <a:p>
            <a:endParaRPr lang="uk-UA" baseline="0" smtClean="0"/>
          </a:p>
          <a:p>
            <a:r>
              <a:rPr lang="uk-UA" baseline="0" smtClean="0"/>
              <a:t>Класи </a:t>
            </a:r>
            <a:r>
              <a:rPr lang="uk-UA" i="1" baseline="0" smtClean="0"/>
              <a:t>Вантажна машина</a:t>
            </a:r>
            <a:r>
              <a:rPr lang="uk-UA" i="0" baseline="0" smtClean="0"/>
              <a:t> і </a:t>
            </a:r>
            <a:r>
              <a:rPr lang="uk-UA" i="1" baseline="0" smtClean="0"/>
              <a:t>Судно</a:t>
            </a:r>
            <a:r>
              <a:rPr lang="uk-UA" i="0" baseline="0" smtClean="0"/>
              <a:t> реалізують інтерфейс </a:t>
            </a:r>
            <a:r>
              <a:rPr lang="uk-UA" i="1" baseline="0" smtClean="0"/>
              <a:t>Транспорт  </a:t>
            </a:r>
            <a:r>
              <a:rPr lang="uk-UA" i="0" baseline="0" smtClean="0"/>
              <a:t>з методом </a:t>
            </a:r>
            <a:r>
              <a:rPr lang="uk-UA" i="1" baseline="0" smtClean="0"/>
              <a:t>доставити</a:t>
            </a:r>
            <a:r>
              <a:rPr lang="uk-UA" i="0" baseline="0" smtClean="0"/>
              <a:t>. Кожен з них реалізує його по-своєму: </a:t>
            </a:r>
            <a:r>
              <a:rPr lang="uk-UA" i="1" baseline="0" smtClean="0"/>
              <a:t>Вантажна машина </a:t>
            </a:r>
            <a:r>
              <a:rPr lang="uk-UA" i="0" baseline="0" smtClean="0"/>
              <a:t>везе вантаж по дорозі, а </a:t>
            </a:r>
            <a:r>
              <a:rPr lang="uk-UA" i="1" baseline="0" smtClean="0"/>
              <a:t>Судно</a:t>
            </a:r>
            <a:r>
              <a:rPr lang="uk-UA" i="0" baseline="0" smtClean="0"/>
              <a:t> – по морю.</a:t>
            </a:r>
          </a:p>
          <a:p>
            <a:endParaRPr lang="uk-UA" i="0" baseline="0" smtClean="0"/>
          </a:p>
          <a:p>
            <a:r>
              <a:rPr lang="uk-UA" i="1" baseline="0" smtClean="0"/>
              <a:t>Фабричний метод</a:t>
            </a:r>
            <a:r>
              <a:rPr lang="uk-UA" i="0" baseline="0" smtClean="0"/>
              <a:t> в класі </a:t>
            </a:r>
            <a:r>
              <a:rPr lang="uk-UA" i="1" baseline="0" smtClean="0"/>
              <a:t>Дорожньої логістики</a:t>
            </a:r>
            <a:r>
              <a:rPr lang="uk-UA" i="0" baseline="0" smtClean="0"/>
              <a:t> повертатиме </a:t>
            </a:r>
            <a:r>
              <a:rPr lang="uk-UA" i="1" baseline="0" smtClean="0"/>
              <a:t>Вантажну машину</a:t>
            </a:r>
            <a:r>
              <a:rPr lang="uk-UA" i="0" baseline="0" smtClean="0"/>
              <a:t>, а клас </a:t>
            </a:r>
            <a:r>
              <a:rPr lang="uk-UA" i="1" baseline="0" smtClean="0"/>
              <a:t>Морської логістики </a:t>
            </a:r>
            <a:r>
              <a:rPr lang="uk-UA" i="0" baseline="0" smtClean="0"/>
              <a:t> - </a:t>
            </a:r>
            <a:r>
              <a:rPr lang="uk-UA" i="1" baseline="0" smtClean="0"/>
              <a:t>Судно</a:t>
            </a:r>
            <a:r>
              <a:rPr lang="uk-UA" i="0" baseline="0" smtClean="0"/>
              <a:t>.</a:t>
            </a:r>
          </a:p>
          <a:p>
            <a:r>
              <a:rPr lang="uk-UA" i="0" baseline="0" smtClean="0"/>
              <a:t>Для клієнта фабричного методу не буде різниці між цими об’єктами, він буде трактувати їх як абстрактний </a:t>
            </a:r>
            <a:r>
              <a:rPr lang="uk-UA" i="1" baseline="0" smtClean="0"/>
              <a:t>Транспорт</a:t>
            </a:r>
            <a:r>
              <a:rPr lang="uk-UA" i="0" baseline="0" smtClean="0"/>
              <a:t>.</a:t>
            </a:r>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17.02.2019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17.02.2019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17.02.2019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Factory </a:t>
            </a:r>
            <a:br>
              <a:rPr lang="en-US" smtClean="0"/>
            </a:br>
            <a:r>
              <a:rPr lang="en-US" smtClean="0"/>
              <a:t>Method</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76640"/>
            <a:ext cx="4823125" cy="2980352"/>
          </a:xfrm>
          <a:prstGeom prst="rect">
            <a:avLst/>
          </a:prstGeom>
        </p:spPr>
      </p:pic>
      <p:sp>
        <p:nvSpPr>
          <p:cNvPr id="5" name="TextBox 4"/>
          <p:cNvSpPr txBox="1"/>
          <p:nvPr/>
        </p:nvSpPr>
        <p:spPr>
          <a:xfrm>
            <a:off x="1043608" y="644404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Transport diagram</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72</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4" name="Объект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1554943"/>
            <a:ext cx="8958052" cy="4394337"/>
          </a:xfrm>
        </p:spPr>
      </p:pic>
    </p:spTree>
    <p:extLst>
      <p:ext uri="{BB962C8B-B14F-4D97-AF65-F5344CB8AC3E}">
        <p14:creationId xmlns:p14="http://schemas.microsoft.com/office/powerpoint/2010/main" val="63427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Road and Sea logistics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5" name="Объект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1556792"/>
            <a:ext cx="8507288" cy="4533080"/>
          </a:xfrm>
        </p:spPr>
      </p:pic>
    </p:spTree>
    <p:extLst>
      <p:ext uri="{BB962C8B-B14F-4D97-AF65-F5344CB8AC3E}">
        <p14:creationId xmlns:p14="http://schemas.microsoft.com/office/powerpoint/2010/main" val="2073301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390864"/>
            <a:ext cx="8568952" cy="4846448"/>
          </a:xfr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Tree>
    <p:extLst>
      <p:ext uri="{BB962C8B-B14F-4D97-AF65-F5344CB8AC3E}">
        <p14:creationId xmlns:p14="http://schemas.microsoft.com/office/powerpoint/2010/main" val="310705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a:t>
            </a:r>
            <a:r>
              <a:rPr lang="en-US" sz="2800">
                <a:latin typeface="Courier New" panose="02070309020205020404" pitchFamily="49" charset="0"/>
                <a:cs typeface="Courier New" panose="02070309020205020404" pitchFamily="49" charset="0"/>
              </a:rPr>
              <a:t>checkout </a:t>
            </a:r>
            <a:r>
              <a:rPr lang="en-US" sz="2800" b="1" smtClean="0">
                <a:solidFill>
                  <a:schemeClr val="accent6"/>
                </a:solidFill>
                <a:latin typeface="Courier New" panose="02070309020205020404" pitchFamily="49" charset="0"/>
                <a:cs typeface="Courier New" panose="02070309020205020404" pitchFamily="49" charset="0"/>
              </a:rPr>
              <a:t>d674ed9</a:t>
            </a:r>
            <a:endParaRPr lang="ru-RU"/>
          </a:p>
        </p:txBody>
      </p:sp>
    </p:spTree>
    <p:extLst>
      <p:ext uri="{BB962C8B-B14F-4D97-AF65-F5344CB8AC3E}">
        <p14:creationId xmlns:p14="http://schemas.microsoft.com/office/powerpoint/2010/main" val="797475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b="1">
                <a:solidFill>
                  <a:schemeClr val="tx2"/>
                </a:solidFill>
                <a:latin typeface="Courier New" panose="02070309020205020404" pitchFamily="49" charset="0"/>
                <a:cs typeface="Courier New" panose="02070309020205020404" pitchFamily="49" charset="0"/>
              </a:rPr>
              <a:t>Use Factory </a:t>
            </a:r>
            <a:r>
              <a:rPr lang="en-US" b="1">
                <a:solidFill>
                  <a:schemeClr val="tx2"/>
                </a:solidFill>
                <a:latin typeface="Courier New" panose="02070309020205020404" pitchFamily="49" charset="0"/>
                <a:cs typeface="Courier New" panose="02070309020205020404" pitchFamily="49" charset="0"/>
              </a:rPr>
              <a:t>Method </a:t>
            </a:r>
            <a:r>
              <a:rPr lang="en-US" b="1" smtClean="0">
                <a:solidFill>
                  <a:schemeClr val="tx2"/>
                </a:solidFill>
                <a:latin typeface="Courier New" panose="02070309020205020404" pitchFamily="49" charset="0"/>
                <a:cs typeface="Courier New" panose="02070309020205020404" pitchFamily="49" charset="0"/>
              </a:rPr>
              <a:t>pattern</a:t>
            </a:r>
            <a:endParaRPr lang="en-US" b="1">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Truck</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Rename </a:t>
            </a:r>
            <a:r>
              <a:rPr lang="en-US" b="1">
                <a:solidFill>
                  <a:schemeClr val="accent6"/>
                </a:solidFill>
                <a:latin typeface="Courier New" panose="02070309020205020404" pitchFamily="49" charset="0"/>
                <a:cs typeface="Courier New" panose="02070309020205020404" pitchFamily="49" charset="0"/>
              </a:rPr>
              <a:t>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to </a:t>
            </a:r>
            <a:r>
              <a:rPr lang="en-US" b="1">
                <a:solidFill>
                  <a:schemeClr val="accent6"/>
                </a:solidFill>
                <a:latin typeface="Courier New" panose="02070309020205020404" pitchFamily="49" charset="0"/>
                <a:cs typeface="Courier New" panose="02070309020205020404" pitchFamily="49" charset="0"/>
              </a:rPr>
              <a:t>RoadLogistics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RoadLogistics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Logistics</a:t>
            </a:r>
          </a:p>
          <a:p>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9948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fontScale="92500" lnSpcReduction="10000"/>
          </a:bodyPr>
          <a:lstStyle/>
          <a:p>
            <a:r>
              <a:rPr lang="en-US" sz="2800" b="1" smtClean="0">
                <a:solidFill>
                  <a:schemeClr val="tx2"/>
                </a:solidFill>
                <a:latin typeface="Courier New" panose="02070309020205020404" pitchFamily="49" charset="0"/>
                <a:cs typeface="Courier New" panose="02070309020205020404" pitchFamily="49" charset="0"/>
              </a:rPr>
              <a:t>Test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launch FactoryMethod/Projects/Logistics/cmake-build-debug/Logistics.exe </a:t>
            </a:r>
          </a:p>
          <a:p>
            <a:r>
              <a:rPr lang="en-US" sz="2800" b="1" smtClean="0">
                <a:solidFill>
                  <a:schemeClr val="tx2"/>
                </a:solidFill>
                <a:latin typeface="Courier New" panose="02070309020205020404" pitchFamily="49" charset="0"/>
                <a:cs typeface="Courier New" panose="02070309020205020404" pitchFamily="49" charset="0"/>
              </a:rPr>
              <a:t>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a:latin typeface="Courier New" panose="02070309020205020404" pitchFamily="49" charset="0"/>
                <a:cs typeface="Courier New" panose="02070309020205020404" pitchFamily="49" charset="0"/>
              </a:rPr>
              <a:t>Deliver water : 500 kg to Ukraine, Kyiv, st. Illinska, 2, 01010 by Truck #1 using the </a:t>
            </a:r>
            <a:r>
              <a:rPr lang="en-US" sz="2800">
                <a:latin typeface="Courier New" panose="02070309020205020404" pitchFamily="49" charset="0"/>
                <a:cs typeface="Courier New" panose="02070309020205020404" pitchFamily="49" charset="0"/>
              </a:rPr>
              <a:t>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Truck #2 using the road</a:t>
            </a:r>
            <a:r>
              <a:rPr lang="en-US" sz="2800"/>
              <a:t/>
            </a:r>
            <a:br>
              <a:rPr lang="en-US" sz="2800"/>
            </a:br>
            <a:endParaRPr lang="ru-RU"/>
          </a:p>
        </p:txBody>
      </p:sp>
    </p:spTree>
    <p:extLst>
      <p:ext uri="{BB962C8B-B14F-4D97-AF65-F5344CB8AC3E}">
        <p14:creationId xmlns:p14="http://schemas.microsoft.com/office/powerpoint/2010/main" val="157284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a:t>
            </a:r>
            <a:r>
              <a:rPr lang="en-US" sz="2800">
                <a:latin typeface="Courier New" panose="02070309020205020404" pitchFamily="49" charset="0"/>
                <a:cs typeface="Courier New" panose="02070309020205020404" pitchFamily="49" charset="0"/>
              </a:rPr>
              <a:t>checkout </a:t>
            </a:r>
            <a:r>
              <a:rPr lang="en-US" sz="2800" b="1" smtClean="0">
                <a:solidFill>
                  <a:schemeClr val="accent6"/>
                </a:solidFill>
                <a:latin typeface="Courier New" panose="02070309020205020404" pitchFamily="49" charset="0"/>
                <a:cs typeface="Courier New" panose="02070309020205020404" pitchFamily="49" charset="0"/>
              </a:rPr>
              <a:t>9a01748</a:t>
            </a:r>
            <a:endParaRPr lang="ru-RU"/>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a:t>
            </a:r>
            <a:r>
              <a:rPr lang="en-US" sz="2800" b="1">
                <a:solidFill>
                  <a:schemeClr val="tx2"/>
                </a:solidFill>
                <a:latin typeface="Courier New" panose="02070309020205020404" pitchFamily="49" charset="0"/>
                <a:cs typeface="Courier New" panose="02070309020205020404" pitchFamily="49" charset="0"/>
              </a:rPr>
              <a:t>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fontScale="92500" lnSpcReduction="10000"/>
          </a:bodyPr>
          <a:lstStyle/>
          <a:p>
            <a:r>
              <a:rPr lang="en-US" sz="2800" b="1" smtClean="0">
                <a:solidFill>
                  <a:schemeClr val="tx2"/>
                </a:solidFill>
                <a:latin typeface="Courier New" panose="02070309020205020404" pitchFamily="49" charset="0"/>
                <a:cs typeface="Courier New" panose="02070309020205020404" pitchFamily="49" charset="0"/>
              </a:rPr>
              <a:t>Test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launch FactoryMethod/Projects/Logistics/cmake-build-debug/Logistics.exe </a:t>
            </a:r>
          </a:p>
          <a:p>
            <a:r>
              <a:rPr lang="en-US" sz="2800" b="1" smtClean="0">
                <a:solidFill>
                  <a:schemeClr val="tx2"/>
                </a:solidFill>
                <a:latin typeface="Courier New" panose="02070309020205020404" pitchFamily="49" charset="0"/>
                <a:cs typeface="Courier New" panose="02070309020205020404" pitchFamily="49" charset="0"/>
              </a:rPr>
              <a:t>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a:t>
            </a:r>
            <a:r>
              <a:rPr lang="en-US" sz="2800">
                <a:latin typeface="Courier New" panose="02070309020205020404" pitchFamily="49" charset="0"/>
                <a:cs typeface="Courier New" panose="02070309020205020404" pitchFamily="49" charset="0"/>
              </a:rPr>
              <a:t>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69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i="1" smtClean="0">
                <a:solidFill>
                  <a:schemeClr val="tx2"/>
                </a:solidFill>
              </a:rPr>
              <a:t>Factory method </a:t>
            </a:r>
            <a:r>
              <a:rPr lang="en-US" sz="3200" smtClean="0"/>
              <a:t>is a </a:t>
            </a:r>
            <a:r>
              <a:rPr lang="en-US" sz="3200" i="1" smtClean="0">
                <a:solidFill>
                  <a:schemeClr val="accent6"/>
                </a:solidFill>
              </a:rPr>
              <a:t>creational</a:t>
            </a:r>
            <a:r>
              <a:rPr lang="en-US" sz="3200" smtClean="0"/>
              <a:t> design pattern, which defines a </a:t>
            </a:r>
            <a:r>
              <a:rPr lang="en-US" sz="3200" i="1" smtClean="0">
                <a:solidFill>
                  <a:schemeClr val="accent6"/>
                </a:solidFill>
              </a:rPr>
              <a:t>common interface </a:t>
            </a:r>
            <a:r>
              <a:rPr lang="en-US" sz="3200" smtClean="0"/>
              <a:t>for objects, letting </a:t>
            </a:r>
            <a:r>
              <a:rPr lang="en-US" sz="3200" i="1" smtClean="0">
                <a:solidFill>
                  <a:schemeClr val="accent6"/>
                </a:solidFill>
              </a:rPr>
              <a:t>subclasses change types </a:t>
            </a:r>
            <a:r>
              <a:rPr lang="en-US" sz="3200" smtClean="0"/>
              <a:t>of those objects.</a:t>
            </a:r>
            <a:endParaRPr lang="ru-RU" sz="3200"/>
          </a:p>
        </p:txBody>
      </p:sp>
    </p:spTree>
    <p:extLst>
      <p:ext uri="{BB962C8B-B14F-4D97-AF65-F5344CB8AC3E}">
        <p14:creationId xmlns:p14="http://schemas.microsoft.com/office/powerpoint/2010/main" val="316367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pic>
        <p:nvPicPr>
          <p:cNvPr id="5" name="Объект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1558025"/>
            <a:ext cx="7355160" cy="4247239"/>
          </a:xfrm>
        </p:spPr>
      </p:pic>
      <p:sp>
        <p:nvSpPr>
          <p:cNvPr id="4" name="TextBox 3"/>
          <p:cNvSpPr txBox="1"/>
          <p:nvPr/>
        </p:nvSpPr>
        <p:spPr>
          <a:xfrm>
            <a:off x="1043608" y="616530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TextBox 9"/>
          <p:cNvSpPr txBox="1"/>
          <p:nvPr/>
        </p:nvSpPr>
        <p:spPr>
          <a:xfrm>
            <a:off x="2712075" y="5867980"/>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en-US" smtClean="0">
                <a:solidFill>
                  <a:schemeClr val="accent6">
                    <a:lumMod val="75000"/>
                  </a:schemeClr>
                </a:solidFill>
              </a:rPr>
              <a:t>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a:t>
            </a:r>
            <a:r>
              <a:rPr lang="en-US" smtClean="0">
                <a:solidFill>
                  <a:schemeClr val="accent6">
                    <a:lumMod val="75000"/>
                  </a:schemeClr>
                </a:solidFill>
              </a:rPr>
              <a:t>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a:t>
            </a:r>
            <a:r>
              <a:rPr lang="en-US">
                <a:solidFill>
                  <a:schemeClr val="accent6">
                    <a:lumMod val="75000"/>
                  </a:schemeClr>
                </a:solidFill>
              </a:rPr>
              <a:t>.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a:t>
            </a:r>
            <a:r>
              <a:rPr lang="en-US">
                <a:solidFill>
                  <a:schemeClr val="accent6">
                    <a:lumMod val="75000"/>
                  </a:schemeClr>
                </a:solidFill>
              </a:rPr>
              <a:t>.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a:t>
            </a:r>
            <a:r>
              <a:rPr lang="en-US" smtClean="0">
                <a:solidFill>
                  <a:schemeClr val="accent6">
                    <a:lumMod val="75000"/>
                  </a:schemeClr>
                </a:solidFill>
              </a:rPr>
              <a:t>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a:t>
            </a:r>
            <a:r>
              <a:rPr lang="en-US" sz="3200"/>
              <a:t>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a:t>
            </a:r>
            <a:r>
              <a:rPr lang="en-US" smtClean="0">
                <a:solidFill>
                  <a:schemeClr val="accent6">
                    <a:lumMod val="75000"/>
                  </a:schemeClr>
                </a:solidFill>
              </a:rPr>
              <a:t>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a:t>
            </a:r>
            <a:r>
              <a:rPr lang="en-US" sz="3200"/>
              <a:t>,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a:t>
            </a:r>
            <a:r>
              <a:rPr lang="en-US">
                <a:solidFill>
                  <a:schemeClr val="accent6">
                    <a:lumMod val="75000"/>
                  </a:schemeClr>
                </a:solidFill>
              </a:rPr>
              <a:t>. </a:t>
            </a:r>
            <a:r>
              <a:rPr lang="en-US" smtClean="0">
                <a:solidFill>
                  <a:schemeClr val="accent6">
                    <a:lumMod val="75000"/>
                  </a:schemeClr>
                </a:solidFill>
              </a:rPr>
              <a:t>83</a:t>
            </a:r>
            <a:endParaRPr lang="en-US" u="sng">
              <a:solidFill>
                <a:schemeClr val="accent6">
                  <a:lumMod val="75000"/>
                </a:schemeClr>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app for Trucks</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a:t>
            </a:r>
            <a:r>
              <a:rPr lang="en-US" smtClean="0">
                <a:solidFill>
                  <a:schemeClr val="accent6">
                    <a:lumMod val="75000"/>
                  </a:schemeClr>
                </a:solidFill>
              </a:rPr>
              <a:t>: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Tree>
    <p:extLst>
      <p:ext uri="{BB962C8B-B14F-4D97-AF65-F5344CB8AC3E}">
        <p14:creationId xmlns:p14="http://schemas.microsoft.com/office/powerpoint/2010/main" val="304186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t>
            </a:r>
            <a:r>
              <a:rPr lang="en-US" sz="3200"/>
              <a:t>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a:t>
            </a:r>
            <a:r>
              <a:rPr lang="en-US" sz="3200"/>
              <a:t>John </a:t>
            </a:r>
            <a:r>
              <a:rPr lang="en-US" sz="3200" smtClean="0"/>
              <a:t>Vlissides; Factory Method and Pattern map.</a:t>
            </a:r>
            <a:endParaRPr lang="ru-RU" sz="3200"/>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4" name="Заголовок 3"/>
          <p:cNvSpPr>
            <a:spLocks noGrp="1"/>
          </p:cNvSpPr>
          <p:nvPr>
            <p:ph type="title"/>
          </p:nvPr>
        </p:nvSpPr>
        <p:spPr>
          <a:xfrm>
            <a:off x="2123728" y="1268760"/>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smtClean="0">
                <a:latin typeface="Courier New" panose="02070309020205020404" pitchFamily="49" charset="0"/>
                <a:cs typeface="Courier New" panose="02070309020205020404" pitchFamily="49" charset="0"/>
              </a:rPr>
              <a:t>git clone </a:t>
            </a:r>
            <a:r>
              <a:rPr lang="en-US" sz="2800" b="1" smtClean="0">
                <a:solidFill>
                  <a:schemeClr val="accent6"/>
                </a:solidFill>
                <a:latin typeface="Courier New" panose="02070309020205020404" pitchFamily="49" charset="0"/>
                <a:cs typeface="Courier New" panose="02070309020205020404" pitchFamily="49" charset="0"/>
              </a:rPr>
              <a:t>https</a:t>
            </a:r>
            <a:r>
              <a:rPr lang="en-US" sz="2800" b="1">
                <a:solidFill>
                  <a:schemeClr val="accent6"/>
                </a:solidFill>
                <a:latin typeface="Courier New" panose="02070309020205020404" pitchFamily="49" charset="0"/>
                <a:cs typeface="Courier New" panose="02070309020205020404" pitchFamily="49" charset="0"/>
              </a:rPr>
              <a:t>://</a:t>
            </a:r>
            <a:r>
              <a:rPr lang="en-US" sz="2800" b="1" smtClean="0">
                <a:solidFill>
                  <a:schemeClr val="accent6"/>
                </a:solidFill>
                <a:latin typeface="Courier New" panose="02070309020205020404" pitchFamily="49" charset="0"/>
                <a:cs typeface="Courier New" panose="02070309020205020404" pitchFamily="49" charset="0"/>
              </a:rPr>
              <a:t>github.com/polykross/FactoryMethod-Facade.git</a:t>
            </a:r>
          </a:p>
          <a:p>
            <a:r>
              <a:rPr lang="en-US" sz="2800">
                <a:latin typeface="Courier New" panose="02070309020205020404" pitchFamily="49" charset="0"/>
                <a:cs typeface="Courier New" panose="02070309020205020404" pitchFamily="49" charset="0"/>
              </a:rPr>
              <a:t>git </a:t>
            </a:r>
            <a:r>
              <a:rPr lang="en-US" sz="2800">
                <a:latin typeface="Courier New" panose="02070309020205020404" pitchFamily="49" charset="0"/>
                <a:cs typeface="Courier New" panose="02070309020205020404" pitchFamily="49" charset="0"/>
              </a:rPr>
              <a:t>checkout </a:t>
            </a:r>
            <a:r>
              <a:rPr lang="en-US" sz="2800" b="1" smtClean="0">
                <a:solidFill>
                  <a:schemeClr val="accent6"/>
                </a:solidFill>
                <a:latin typeface="Courier New" panose="02070309020205020404" pitchFamily="49" charset="0"/>
                <a:cs typeface="Courier New" panose="02070309020205020404" pitchFamily="49" charset="0"/>
              </a:rPr>
              <a:t>1c87e96c</a:t>
            </a:r>
          </a:p>
        </p:txBody>
      </p:sp>
    </p:spTree>
    <p:extLst>
      <p:ext uri="{BB962C8B-B14F-4D97-AF65-F5344CB8AC3E}">
        <p14:creationId xmlns:p14="http://schemas.microsoft.com/office/powerpoint/2010/main" val="422540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comment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b="1">
                <a:solidFill>
                  <a:schemeClr val="tx2"/>
                </a:solidFill>
                <a:latin typeface="Courier New" panose="02070309020205020404" pitchFamily="49" charset="0"/>
                <a:cs typeface="Courier New" panose="02070309020205020404" pitchFamily="49" charset="0"/>
              </a:rPr>
              <a:t>Create Logistics class</a:t>
            </a:r>
            <a:endParaRPr lang="en-US" sz="2800" smtClean="0">
              <a:solidFill>
                <a:schemeClr val="tx2"/>
              </a:solidFill>
              <a:latin typeface="Courier New" panose="02070309020205020404" pitchFamily="49" charset="0"/>
              <a:cs typeface="Courier New" panose="02070309020205020404" pitchFamily="49" charset="0"/>
            </a:endParaRPr>
          </a:p>
          <a:p>
            <a:r>
              <a:rPr lang="en-US" sz="2800" b="1" smtClean="0">
                <a:solidFill>
                  <a:schemeClr val="accent6"/>
                </a:solidFill>
                <a:latin typeface="Courier New" panose="02070309020205020404" pitchFamily="49" charset="0"/>
                <a:cs typeface="Courier New" panose="02070309020205020404" pitchFamily="49" charset="0"/>
              </a:rPr>
              <a:t>Logistics</a:t>
            </a:r>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delivers </a:t>
            </a:r>
            <a:r>
              <a:rPr lang="en-US" sz="2800" b="1">
                <a:solidFill>
                  <a:schemeClr val="accent6"/>
                </a:solidFill>
                <a:latin typeface="Courier New" panose="02070309020205020404" pitchFamily="49" charset="0"/>
                <a:cs typeface="Courier New" panose="02070309020205020404" pitchFamily="49" charset="0"/>
              </a:rPr>
              <a:t>Cargo</a:t>
            </a:r>
            <a:r>
              <a:rPr lang="en-US" sz="2800">
                <a:latin typeface="Courier New" panose="02070309020205020404" pitchFamily="49" charset="0"/>
                <a:cs typeface="Courier New" panose="02070309020205020404" pitchFamily="49" charset="0"/>
              </a:rPr>
              <a:t> to specified </a:t>
            </a:r>
            <a:r>
              <a:rPr lang="en-US" sz="2800" b="1">
                <a:solidFill>
                  <a:schemeClr val="accent6"/>
                </a:solidFill>
                <a:latin typeface="Courier New" panose="02070309020205020404" pitchFamily="49" charset="0"/>
                <a:cs typeface="Courier New" panose="02070309020205020404" pitchFamily="49" charset="0"/>
              </a:rPr>
              <a:t>Destination</a:t>
            </a:r>
            <a:r>
              <a:rPr lang="en-US" sz="2800">
                <a:latin typeface="Courier New" panose="02070309020205020404" pitchFamily="49" charset="0"/>
                <a:cs typeface="Courier New" panose="02070309020205020404" pitchFamily="49" charset="0"/>
              </a:rPr>
              <a:t> by creating a </a:t>
            </a:r>
            <a:r>
              <a:rPr lang="en-US" sz="2800" b="1">
                <a:solidFill>
                  <a:schemeClr val="accent6"/>
                </a:solidFill>
                <a:latin typeface="Courier New" panose="02070309020205020404" pitchFamily="49" charset="0"/>
                <a:cs typeface="Courier New" panose="02070309020205020404" pitchFamily="49" charset="0"/>
              </a:rPr>
              <a:t>Truck</a:t>
            </a:r>
            <a:r>
              <a:rPr lang="en-US" sz="2800">
                <a:latin typeface="Courier New" panose="02070309020205020404" pitchFamily="49" charset="0"/>
                <a:cs typeface="Courier New" panose="02070309020205020404" pitchFamily="49" charset="0"/>
              </a:rPr>
              <a:t>, and delegating delivery to it.</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83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test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b="1" smtClean="0">
                <a:solidFill>
                  <a:schemeClr val="tx2"/>
                </a:solidFill>
                <a:latin typeface="Courier New" panose="02070309020205020404" pitchFamily="49" charset="0"/>
                <a:cs typeface="Courier New" panose="02070309020205020404" pitchFamily="49" charset="0"/>
              </a:rPr>
              <a:t>Test:</a:t>
            </a:r>
          </a:p>
          <a:p>
            <a:r>
              <a:rPr lang="en-US" smtClean="0">
                <a:latin typeface="Courier New" panose="02070309020205020404" pitchFamily="49" charset="0"/>
                <a:cs typeface="Courier New" panose="02070309020205020404" pitchFamily="49" charset="0"/>
              </a:rPr>
              <a:t>launch </a:t>
            </a:r>
            <a:r>
              <a:rPr lang="en-US">
                <a:latin typeface="Courier New" panose="02070309020205020404" pitchFamily="49" charset="0"/>
                <a:cs typeface="Courier New" panose="02070309020205020404" pitchFamily="49" charset="0"/>
              </a:rPr>
              <a:t>FactoryMethod/Projects/Logistics/cmake-build-debug/Logistics.exe </a:t>
            </a:r>
            <a:endParaRPr lang="en-US" smtClean="0">
              <a:latin typeface="Courier New" panose="02070309020205020404" pitchFamily="49" charset="0"/>
              <a:cs typeface="Courier New" panose="02070309020205020404" pitchFamily="49" charset="0"/>
            </a:endParaRPr>
          </a:p>
          <a:p>
            <a:r>
              <a:rPr lang="en-US" b="1" smtClean="0">
                <a:solidFill>
                  <a:schemeClr val="tx2"/>
                </a:solidFill>
                <a:latin typeface="Courier New" panose="02070309020205020404" pitchFamily="49" charset="0"/>
                <a:cs typeface="Courier New" panose="02070309020205020404" pitchFamily="49" charset="0"/>
              </a:rPr>
              <a:t>Output</a:t>
            </a:r>
            <a:r>
              <a:rPr lang="en-US" b="1">
                <a:solidFill>
                  <a:schemeClr val="tx2"/>
                </a:solidFill>
                <a:latin typeface="Courier New" panose="02070309020205020404" pitchFamily="49" charset="0"/>
                <a:cs typeface="Courier New" panose="02070309020205020404" pitchFamily="49" charset="0"/>
              </a:rPr>
              <a:t>: </a:t>
            </a:r>
            <a:endParaRPr lang="en-US" b="1" smtClean="0">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water : 500 kg to Ukraine, Kyiv, st. Illinska, 2, 01010 by Truck #</a:t>
            </a:r>
            <a:r>
              <a:rPr lang="en-US">
                <a:latin typeface="Courier New" panose="02070309020205020404" pitchFamily="49" charset="0"/>
                <a:cs typeface="Courier New" panose="02070309020205020404" pitchFamily="49" charset="0"/>
              </a:rPr>
              <a:t>1 </a:t>
            </a:r>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juice : 1500 kg to Ukraine, Kyiv, st. Sagaidachnogo, 12, 12345 by Truck #2</a:t>
            </a:r>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68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Add Ship support</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98912" y="6165304"/>
            <a:ext cx="7481600" cy="369332"/>
          </a:xfrm>
          <a:prstGeom prst="rect">
            <a:avLst/>
          </a:prstGeom>
          <a:noFill/>
        </p:spPr>
        <p:txBody>
          <a:bodyPr wrap="none" rtlCol="0">
            <a:spAutoFit/>
          </a:bodyPr>
          <a:lstStyle/>
          <a:p>
            <a:r>
              <a:rPr lang="en-US" smtClean="0">
                <a:solidFill>
                  <a:schemeClr val="accent6">
                    <a:lumMod val="75000"/>
                  </a:schemeClr>
                </a:solidFill>
              </a:rPr>
              <a:t>Source: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4</a:t>
            </a:r>
            <a:r>
              <a:rPr lang="en-US" smtClean="0">
                <a:solidFill>
                  <a:srgbClr val="002060"/>
                </a:solidFill>
              </a:rPr>
              <a:t>/20</a:t>
            </a: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183" y="2348880"/>
            <a:ext cx="1964192" cy="3024336"/>
          </a:xfrm>
          <a:prstGeom prst="rect">
            <a:avLst/>
          </a:prstGeom>
        </p:spPr>
      </p:pic>
    </p:spTree>
    <p:extLst>
      <p:ext uri="{BB962C8B-B14F-4D97-AF65-F5344CB8AC3E}">
        <p14:creationId xmlns:p14="http://schemas.microsoft.com/office/powerpoint/2010/main" val="36917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Объект 9"/>
          <p:cNvSpPr>
            <a:spLocks noGrp="1"/>
          </p:cNvSpPr>
          <p:nvPr>
            <p:ph idx="1"/>
          </p:nvPr>
        </p:nvSpPr>
        <p:spPr>
          <a:xfrm>
            <a:off x="457200" y="2224608"/>
            <a:ext cx="8229600" cy="3148608"/>
          </a:xfrm>
        </p:spPr>
        <p:txBody>
          <a:bodyPr>
            <a:normAutofit/>
          </a:bodyPr>
          <a:lstStyle/>
          <a:p>
            <a:r>
              <a:rPr lang="en-US" sz="3200" smtClean="0"/>
              <a:t>Pattern </a:t>
            </a:r>
            <a:r>
              <a:rPr lang="en-US" sz="3200" i="1" smtClean="0">
                <a:solidFill>
                  <a:schemeClr val="tx2"/>
                </a:solidFill>
              </a:rPr>
              <a:t>Factory Method</a:t>
            </a:r>
            <a:r>
              <a:rPr lang="en-US" sz="3200" smtClean="0">
                <a:solidFill>
                  <a:srgbClr val="FF0000"/>
                </a:solidFill>
              </a:rPr>
              <a:t> </a:t>
            </a:r>
            <a:r>
              <a:rPr lang="en-US" sz="3200" smtClean="0"/>
              <a:t>creates objects using special </a:t>
            </a:r>
            <a:r>
              <a:rPr lang="en-US" sz="3200" i="1" smtClean="0">
                <a:solidFill>
                  <a:schemeClr val="accent6"/>
                </a:solidFill>
              </a:rPr>
              <a:t>factory method</a:t>
            </a:r>
            <a:r>
              <a:rPr lang="en-US" sz="3200" smtClean="0">
                <a:solidFill>
                  <a:schemeClr val="accent6"/>
                </a:solidFill>
              </a:rPr>
              <a:t> </a:t>
            </a:r>
            <a:r>
              <a:rPr lang="en-US" sz="3200" smtClean="0"/>
              <a:t>instead of a </a:t>
            </a:r>
            <a:r>
              <a:rPr lang="en-US" sz="3200" i="1" smtClean="0">
                <a:solidFill>
                  <a:schemeClr val="accent6"/>
                </a:solidFill>
              </a:rPr>
              <a:t>constructor</a:t>
            </a:r>
            <a:r>
              <a:rPr lang="en-US" sz="3200" smtClean="0"/>
              <a:t>.</a:t>
            </a:r>
            <a:endParaRPr lang="ru-RU" sz="3200"/>
          </a:p>
        </p:txBody>
      </p:sp>
    </p:spTree>
    <p:extLst>
      <p:ext uri="{BB962C8B-B14F-4D97-AF65-F5344CB8AC3E}">
        <p14:creationId xmlns:p14="http://schemas.microsoft.com/office/powerpoint/2010/main" val="232013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diagram</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758706"/>
            <a:ext cx="9017526" cy="39025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Tree>
    <p:extLst>
      <p:ext uri="{BB962C8B-B14F-4D97-AF65-F5344CB8AC3E}">
        <p14:creationId xmlns:p14="http://schemas.microsoft.com/office/powerpoint/2010/main" val="1348718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674</TotalTime>
  <Words>1937</Words>
  <Application>Microsoft Office PowerPoint</Application>
  <PresentationFormat>Экран (4:3)</PresentationFormat>
  <Paragraphs>288</Paragraphs>
  <Slides>31</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Ясность</vt:lpstr>
      <vt:lpstr>Factory  Method</vt:lpstr>
      <vt:lpstr>Pattern map</vt:lpstr>
      <vt:lpstr>Logistics app for Trucks</vt:lpstr>
      <vt:lpstr>Code</vt:lpstr>
      <vt:lpstr>Code comment</vt:lpstr>
      <vt:lpstr>Code test</vt:lpstr>
      <vt:lpstr>Add Ship support</vt:lpstr>
      <vt:lpstr>Solution</vt:lpstr>
      <vt:lpstr>Logistics diagram</vt:lpstr>
      <vt:lpstr>Transport diagram</vt:lpstr>
      <vt:lpstr>Road and Sea logistics</vt:lpstr>
      <vt:lpstr>Structure</vt:lpstr>
      <vt:lpstr>Code</vt:lpstr>
      <vt:lpstr>Code comment</vt:lpstr>
      <vt:lpstr>Code test</vt:lpstr>
      <vt:lpstr>Code</vt:lpstr>
      <vt:lpstr>Code comment</vt:lpstr>
      <vt:lpstr>Code test</vt:lpstr>
      <vt:lpstr>Definition</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38</cp:revision>
  <dcterms:created xsi:type="dcterms:W3CDTF">2019-02-12T11:50:28Z</dcterms:created>
  <dcterms:modified xsi:type="dcterms:W3CDTF">2019-02-17T01:56:02Z</dcterms:modified>
</cp:coreProperties>
</file>