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76" r:id="rId7"/>
    <p:sldId id="283" r:id="rId8"/>
    <p:sldId id="273" r:id="rId9"/>
    <p:sldId id="285" r:id="rId10"/>
    <p:sldId id="275" r:id="rId11"/>
    <p:sldId id="277" r:id="rId12"/>
    <p:sldId id="271" r:id="rId13"/>
    <p:sldId id="284" r:id="rId14"/>
    <p:sldId id="286" r:id="rId15"/>
    <p:sldId id="278" r:id="rId16"/>
    <p:sldId id="27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80" r:id="rId26"/>
    <p:sldId id="281" r:id="rId27"/>
    <p:sldId id="282" r:id="rId28"/>
    <p:sldId id="268" r:id="rId29"/>
    <p:sldId id="269" r:id="rId30"/>
  </p:sldIdLst>
  <p:sldSz cx="9144000" cy="5143500" type="screen16x9"/>
  <p:notesSz cx="6858000" cy="9144000"/>
  <p:embeddedFontLst>
    <p:embeddedFont>
      <p:font typeface="Proxima Nova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21212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F9512-5572-4582-894D-5C2D7C324CAA}" v="6" dt="2022-06-05T14:09:09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r Sami Alabdulwahab" userId="624b419d6538f54b" providerId="LiveId" clId="{4FEF9512-5572-4582-894D-5C2D7C324CAA}"/>
    <pc:docChg chg="addSld delSld modSld">
      <pc:chgData name="Abrar Sami Alabdulwahab" userId="624b419d6538f54b" providerId="LiveId" clId="{4FEF9512-5572-4582-894D-5C2D7C324CAA}" dt="2022-06-05T14:09:09.179" v="6"/>
      <pc:docMkLst>
        <pc:docMk/>
      </pc:docMkLst>
      <pc:sldChg chg="add del setBg">
        <pc:chgData name="Abrar Sami Alabdulwahab" userId="624b419d6538f54b" providerId="LiveId" clId="{4FEF9512-5572-4582-894D-5C2D7C324CAA}" dt="2022-06-05T14:08:29.926" v="2"/>
        <pc:sldMkLst>
          <pc:docMk/>
          <pc:sldMk cId="0" sldId="267"/>
        </pc:sldMkLst>
      </pc:sldChg>
      <pc:sldChg chg="add setBg">
        <pc:chgData name="Abrar Sami Alabdulwahab" userId="624b419d6538f54b" providerId="LiveId" clId="{4FEF9512-5572-4582-894D-5C2D7C324CAA}" dt="2022-06-05T14:09:09.179" v="6"/>
        <pc:sldMkLst>
          <pc:docMk/>
          <pc:sldMk cId="4075163450" sldId="278"/>
        </pc:sldMkLst>
      </pc:sldChg>
      <pc:sldChg chg="add setBg">
        <pc:chgData name="Abrar Sami Alabdulwahab" userId="624b419d6538f54b" providerId="LiveId" clId="{4FEF9512-5572-4582-894D-5C2D7C324CAA}" dt="2022-06-05T14:09:09.179" v="6"/>
        <pc:sldMkLst>
          <pc:docMk/>
          <pc:sldMk cId="3415321168" sldId="279"/>
        </pc:sldMkLst>
      </pc:sldChg>
      <pc:sldChg chg="add">
        <pc:chgData name="Abrar Sami Alabdulwahab" userId="624b419d6538f54b" providerId="LiveId" clId="{4FEF9512-5572-4582-894D-5C2D7C324CAA}" dt="2022-06-05T14:08:02.943" v="1"/>
        <pc:sldMkLst>
          <pc:docMk/>
          <pc:sldMk cId="1899115666" sldId="280"/>
        </pc:sldMkLst>
      </pc:sldChg>
      <pc:sldChg chg="add setBg">
        <pc:chgData name="Abrar Sami Alabdulwahab" userId="624b419d6538f54b" providerId="LiveId" clId="{4FEF9512-5572-4582-894D-5C2D7C324CAA}" dt="2022-06-05T14:08:35.779" v="3"/>
        <pc:sldMkLst>
          <pc:docMk/>
          <pc:sldMk cId="2268785009" sldId="281"/>
        </pc:sldMkLst>
      </pc:sldChg>
      <pc:sldChg chg="add setBg">
        <pc:chgData name="Abrar Sami Alabdulwahab" userId="624b419d6538f54b" providerId="LiveId" clId="{4FEF9512-5572-4582-894D-5C2D7C324CAA}" dt="2022-06-05T14:08:41.390" v="4"/>
        <pc:sldMkLst>
          <pc:docMk/>
          <pc:sldMk cId="3587665156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93ce91e5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93ce91e5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93ce91e5b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93ce91e5b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-&gt; motion sensor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Servo (lock)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Motion sensor detects movement and turns on the camera and scans to see if its a owner or not.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not its going to record and notify the Owner.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family cousin member owner can open the door through via app.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it is the RFID will turn on and you need to scan the RFID and it will unlock the door and notify the owner of who accessed the house.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93ce91e5b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93ce91e5b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93ce91e5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93ce91e5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46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93ce91e5b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93ce91e5b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242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93ce91e5b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93ce91e5b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02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93ce91e5b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93ce91e5b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93ce91e5b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93ce91e5b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93ce91e5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93ce91e5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Internet of things &gt;&gt; inter networking of physical devices, vehicles, buildings and any others items using in our daily life: home, cities, environment, Energy, Health and life style, Industry, etc.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The smart devices are embedded with electronics, software, sensors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Internet connected objects are working together in order to solve the problems.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 generate, collect and process the information to make better decisions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With the increasing of the usage of internet and technology, the demand for devices with iot system are also increased.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Remote control of home, office and other places, observation and taking control of various things are made through iot enable devices.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93ce91e5b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93ce91e5b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can watch your home with you being anywhere around the world through internet and secure and control everything only with your mobile.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93ce91e5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93ce91e5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93ce91e5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93ce91e5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93ce91e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93ce91e5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93ce91e5b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93ce91e5b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93ce91e5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93ce91e5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93ce91e5b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93ce91e5b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9.svg"/><Relationship Id="rId7" Type="http://schemas.openxmlformats.org/officeDocument/2006/relationships/image" Target="../media/image1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1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_9unR083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_9unR083OPY" TargetMode="External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microsoft.com/office/2007/relationships/hdphoto" Target="../media/hdphoto2.wdp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sv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IoT based Smart Security and Home Automation</a:t>
            </a:r>
            <a:endParaRPr b="1"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2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 Eui Hyun 201939089 (Presenter)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Alabdulwahab Abrara Sami S 201939090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Aye Thiri 201939892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fid - Free communications icons">
            <a:extLst>
              <a:ext uri="{FF2B5EF4-FFF2-40B4-BE49-F238E27FC236}">
                <a16:creationId xmlns:a16="http://schemas.microsoft.com/office/drawing/2014/main" id="{CB26B999-12B4-A180-6BCA-C910C5FA6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87" y="1127169"/>
            <a:ext cx="2889161" cy="288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ector Hand Holding Credit Card PNG Image | PNG Mart">
            <a:extLst>
              <a:ext uri="{FF2B5EF4-FFF2-40B4-BE49-F238E27FC236}">
                <a16:creationId xmlns:a16="http://schemas.microsoft.com/office/drawing/2014/main" id="{81126272-633E-A89A-D8E6-B2D133F05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63453" y="1588375"/>
            <a:ext cx="3353268" cy="20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Badge Cross with solid fill">
            <a:extLst>
              <a:ext uri="{FF2B5EF4-FFF2-40B4-BE49-F238E27FC236}">
                <a16:creationId xmlns:a16="http://schemas.microsoft.com/office/drawing/2014/main" id="{EC563ED6-1AFF-1063-E44C-7CFD65E45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6918" y="1514710"/>
            <a:ext cx="1967259" cy="19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7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32099E-6 L -0.12379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le Head Silhouette Png Vector Black And White Stock - Male Silhouette  Head - 1801x2269 PNG Download - PNGkit">
            <a:extLst>
              <a:ext uri="{FF2B5EF4-FFF2-40B4-BE49-F238E27FC236}">
                <a16:creationId xmlns:a16="http://schemas.microsoft.com/office/drawing/2014/main" id="{11C5A906-2E13-512C-FD31-01BBC0F06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99" b="95247" l="1951" r="95732">
                        <a14:foregroundMark x1="10854" y1="41473" x2="8780" y2="54054"/>
                        <a14:foregroundMark x1="8780" y1="54054" x2="9024" y2="55172"/>
                        <a14:foregroundMark x1="25122" y1="12582" x2="43659" y2="10531"/>
                        <a14:foregroundMark x1="43659" y1="10531" x2="47561" y2="5499"/>
                        <a14:foregroundMark x1="74756" y1="85461" x2="90122" y2="90587"/>
                        <a14:foregroundMark x1="90122" y1="90587" x2="60244" y2="94781"/>
                        <a14:foregroundMark x1="60244" y1="94781" x2="40976" y2="93010"/>
                        <a14:foregroundMark x1="40976" y1="93010" x2="56098" y2="88630"/>
                        <a14:foregroundMark x1="91707" y1="94315" x2="95732" y2="95247"/>
                        <a14:foregroundMark x1="8902" y1="47437" x2="1951" y2="478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815" y="1178846"/>
            <a:ext cx="3104491" cy="406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B0BC185-CE5D-581E-6D26-7C3605CF5F8E}"/>
              </a:ext>
            </a:extLst>
          </p:cNvPr>
          <p:cNvSpPr/>
          <p:nvPr/>
        </p:nvSpPr>
        <p:spPr>
          <a:xfrm rot="16200000">
            <a:off x="2424673" y="1091962"/>
            <a:ext cx="3309534" cy="3646099"/>
          </a:xfrm>
          <a:prstGeom prst="triangle">
            <a:avLst/>
          </a:prstGeom>
          <a:solidFill>
            <a:schemeClr val="accent6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C8C9ED-0AE0-6F43-76AB-8EFF1F476A2E}"/>
              </a:ext>
            </a:extLst>
          </p:cNvPr>
          <p:cNvSpPr/>
          <p:nvPr/>
        </p:nvSpPr>
        <p:spPr>
          <a:xfrm>
            <a:off x="2038094" y="2747156"/>
            <a:ext cx="305549" cy="33571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C15288-1911-F08D-9A9F-8ED0AB6A016B}"/>
              </a:ext>
            </a:extLst>
          </p:cNvPr>
          <p:cNvSpPr/>
          <p:nvPr/>
        </p:nvSpPr>
        <p:spPr>
          <a:xfrm>
            <a:off x="1454748" y="2221664"/>
            <a:ext cx="736121" cy="13866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4AB0CC-C194-7B75-D85B-094388124C9B}"/>
              </a:ext>
            </a:extLst>
          </p:cNvPr>
          <p:cNvSpPr/>
          <p:nvPr/>
        </p:nvSpPr>
        <p:spPr>
          <a:xfrm>
            <a:off x="1236452" y="1759074"/>
            <a:ext cx="736121" cy="231187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A7ADE-A8A6-74BF-1BDF-A6F00F26B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925" y="1471265"/>
            <a:ext cx="2551782" cy="255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1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oor Closed with solid fill">
            <a:extLst>
              <a:ext uri="{FF2B5EF4-FFF2-40B4-BE49-F238E27FC236}">
                <a16:creationId xmlns:a16="http://schemas.microsoft.com/office/drawing/2014/main" id="{8B1684F9-F8EB-31C3-23B5-A7DCB476F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9547" y="964358"/>
            <a:ext cx="2895125" cy="2895125"/>
          </a:xfrm>
          <a:prstGeom prst="rect">
            <a:avLst/>
          </a:prstGeom>
        </p:spPr>
      </p:pic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19C23652-B6DD-84B8-B3B0-8E6F5639E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3199" y="1414610"/>
            <a:ext cx="2895125" cy="28951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838C02-DC7A-4D3A-DBDC-4D3F4AA47501}"/>
              </a:ext>
            </a:extLst>
          </p:cNvPr>
          <p:cNvSpPr/>
          <p:nvPr/>
        </p:nvSpPr>
        <p:spPr>
          <a:xfrm>
            <a:off x="2349735" y="555201"/>
            <a:ext cx="594748" cy="18403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12CAEB-553C-1D6E-09AC-5A013FA9F831}"/>
              </a:ext>
            </a:extLst>
          </p:cNvPr>
          <p:cNvSpPr/>
          <p:nvPr/>
        </p:nvSpPr>
        <p:spPr>
          <a:xfrm rot="5400000">
            <a:off x="3459313" y="1898291"/>
            <a:ext cx="418378" cy="15072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62F9002-6631-98CA-609C-CAED7E139331}"/>
              </a:ext>
            </a:extLst>
          </p:cNvPr>
          <p:cNvSpPr/>
          <p:nvPr/>
        </p:nvSpPr>
        <p:spPr>
          <a:xfrm>
            <a:off x="6030180" y="1938152"/>
            <a:ext cx="362929" cy="362928"/>
          </a:xfrm>
          <a:custGeom>
            <a:avLst/>
            <a:gdLst>
              <a:gd name="connsiteX0" fmla="*/ 181465 w 362929"/>
              <a:gd name="connsiteY0" fmla="*/ 362929 h 362928"/>
              <a:gd name="connsiteX1" fmla="*/ 362929 w 362929"/>
              <a:gd name="connsiteY1" fmla="*/ 181465 h 362928"/>
              <a:gd name="connsiteX2" fmla="*/ 181465 w 362929"/>
              <a:gd name="connsiteY2" fmla="*/ 0 h 362928"/>
              <a:gd name="connsiteX3" fmla="*/ 0 w 362929"/>
              <a:gd name="connsiteY3" fmla="*/ 181465 h 362928"/>
              <a:gd name="connsiteX4" fmla="*/ 181465 w 362929"/>
              <a:gd name="connsiteY4" fmla="*/ 362929 h 36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929" h="362928">
                <a:moveTo>
                  <a:pt x="181465" y="362929"/>
                </a:moveTo>
                <a:cubicBezTo>
                  <a:pt x="281684" y="362929"/>
                  <a:pt x="362929" y="281684"/>
                  <a:pt x="362929" y="181465"/>
                </a:cubicBezTo>
                <a:cubicBezTo>
                  <a:pt x="362929" y="81245"/>
                  <a:pt x="281684" y="0"/>
                  <a:pt x="181465" y="0"/>
                </a:cubicBezTo>
                <a:cubicBezTo>
                  <a:pt x="81245" y="0"/>
                  <a:pt x="0" y="81245"/>
                  <a:pt x="0" y="181465"/>
                </a:cubicBezTo>
                <a:cubicBezTo>
                  <a:pt x="0" y="281684"/>
                  <a:pt x="81245" y="362929"/>
                  <a:pt x="181465" y="362929"/>
                </a:cubicBezTo>
                <a:close/>
              </a:path>
            </a:pathLst>
          </a:custGeom>
          <a:solidFill>
            <a:srgbClr val="000000"/>
          </a:solidFill>
          <a:ln w="3621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E56725-984F-0076-1822-D1F3A4D88DD5}"/>
              </a:ext>
            </a:extLst>
          </p:cNvPr>
          <p:cNvSpPr/>
          <p:nvPr/>
        </p:nvSpPr>
        <p:spPr>
          <a:xfrm>
            <a:off x="6032692" y="2347933"/>
            <a:ext cx="814078" cy="1442246"/>
          </a:xfrm>
          <a:custGeom>
            <a:avLst/>
            <a:gdLst>
              <a:gd name="connsiteX0" fmla="*/ 415582 w 814078"/>
              <a:gd name="connsiteY0" fmla="*/ 364347 h 1442246"/>
              <a:gd name="connsiteX1" fmla="*/ 469296 w 814078"/>
              <a:gd name="connsiteY1" fmla="*/ 381767 h 1442246"/>
              <a:gd name="connsiteX2" fmla="*/ 723346 w 814078"/>
              <a:gd name="connsiteY2" fmla="*/ 381767 h 1442246"/>
              <a:gd name="connsiteX3" fmla="*/ 814079 w 814078"/>
              <a:gd name="connsiteY3" fmla="*/ 291035 h 1442246"/>
              <a:gd name="connsiteX4" fmla="*/ 723346 w 814078"/>
              <a:gd name="connsiteY4" fmla="*/ 200303 h 1442246"/>
              <a:gd name="connsiteX5" fmla="*/ 499056 w 814078"/>
              <a:gd name="connsiteY5" fmla="*/ 200303 h 1442246"/>
              <a:gd name="connsiteX6" fmla="*/ 326302 w 814078"/>
              <a:gd name="connsiteY6" fmla="*/ 73640 h 1442246"/>
              <a:gd name="connsiteX7" fmla="*/ 162258 w 814078"/>
              <a:gd name="connsiteY7" fmla="*/ 1055 h 1442246"/>
              <a:gd name="connsiteX8" fmla="*/ 29 w 814078"/>
              <a:gd name="connsiteY8" fmla="*/ 187963 h 1442246"/>
              <a:gd name="connsiteX9" fmla="*/ 29 w 814078"/>
              <a:gd name="connsiteY9" fmla="*/ 708403 h 1442246"/>
              <a:gd name="connsiteX10" fmla="*/ 181493 w 814078"/>
              <a:gd name="connsiteY10" fmla="*/ 889868 h 1442246"/>
              <a:gd name="connsiteX11" fmla="*/ 360417 w 814078"/>
              <a:gd name="connsiteY11" fmla="*/ 889868 h 1442246"/>
              <a:gd name="connsiteX12" fmla="*/ 360417 w 814078"/>
              <a:gd name="connsiteY12" fmla="*/ 889868 h 1442246"/>
              <a:gd name="connsiteX13" fmla="*/ 578175 w 814078"/>
              <a:gd name="connsiteY13" fmla="*/ 889868 h 1442246"/>
              <a:gd name="connsiteX14" fmla="*/ 578175 w 814078"/>
              <a:gd name="connsiteY14" fmla="*/ 1351514 h 1442246"/>
              <a:gd name="connsiteX15" fmla="*/ 668907 w 814078"/>
              <a:gd name="connsiteY15" fmla="*/ 1442246 h 1442246"/>
              <a:gd name="connsiteX16" fmla="*/ 759639 w 814078"/>
              <a:gd name="connsiteY16" fmla="*/ 1351514 h 1442246"/>
              <a:gd name="connsiteX17" fmla="*/ 759639 w 814078"/>
              <a:gd name="connsiteY17" fmla="*/ 798047 h 1442246"/>
              <a:gd name="connsiteX18" fmla="*/ 668907 w 814078"/>
              <a:gd name="connsiteY18" fmla="*/ 707315 h 1442246"/>
              <a:gd name="connsiteX19" fmla="*/ 360417 w 814078"/>
              <a:gd name="connsiteY19" fmla="*/ 707315 h 1442246"/>
              <a:gd name="connsiteX20" fmla="*/ 360417 w 814078"/>
              <a:gd name="connsiteY20" fmla="*/ 323336 h 144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14078" h="1442246">
                <a:moveTo>
                  <a:pt x="415582" y="364347"/>
                </a:moveTo>
                <a:cubicBezTo>
                  <a:pt x="431225" y="375630"/>
                  <a:pt x="450010" y="381724"/>
                  <a:pt x="469296" y="381767"/>
                </a:cubicBezTo>
                <a:lnTo>
                  <a:pt x="723346" y="381767"/>
                </a:lnTo>
                <a:cubicBezTo>
                  <a:pt x="773456" y="381767"/>
                  <a:pt x="814079" y="341145"/>
                  <a:pt x="814079" y="291035"/>
                </a:cubicBezTo>
                <a:cubicBezTo>
                  <a:pt x="814079" y="240925"/>
                  <a:pt x="773456" y="200303"/>
                  <a:pt x="723346" y="200303"/>
                </a:cubicBezTo>
                <a:lnTo>
                  <a:pt x="499056" y="200303"/>
                </a:lnTo>
                <a:lnTo>
                  <a:pt x="326302" y="73640"/>
                </a:lnTo>
                <a:cubicBezTo>
                  <a:pt x="288575" y="21803"/>
                  <a:pt x="225996" y="-5888"/>
                  <a:pt x="162258" y="1055"/>
                </a:cubicBezTo>
                <a:cubicBezTo>
                  <a:pt x="68354" y="12730"/>
                  <a:pt x="-1623" y="93351"/>
                  <a:pt x="29" y="187963"/>
                </a:cubicBezTo>
                <a:lnTo>
                  <a:pt x="29" y="708403"/>
                </a:lnTo>
                <a:cubicBezTo>
                  <a:pt x="29" y="808623"/>
                  <a:pt x="81274" y="889868"/>
                  <a:pt x="181493" y="889868"/>
                </a:cubicBezTo>
                <a:lnTo>
                  <a:pt x="360417" y="889868"/>
                </a:lnTo>
                <a:lnTo>
                  <a:pt x="360417" y="889868"/>
                </a:lnTo>
                <a:lnTo>
                  <a:pt x="578175" y="889868"/>
                </a:lnTo>
                <a:lnTo>
                  <a:pt x="578175" y="1351514"/>
                </a:lnTo>
                <a:cubicBezTo>
                  <a:pt x="578175" y="1401623"/>
                  <a:pt x="618797" y="1442246"/>
                  <a:pt x="668907" y="1442246"/>
                </a:cubicBezTo>
                <a:cubicBezTo>
                  <a:pt x="719017" y="1442246"/>
                  <a:pt x="759639" y="1401623"/>
                  <a:pt x="759639" y="1351514"/>
                </a:cubicBezTo>
                <a:lnTo>
                  <a:pt x="759639" y="798047"/>
                </a:lnTo>
                <a:cubicBezTo>
                  <a:pt x="759639" y="747937"/>
                  <a:pt x="719017" y="707315"/>
                  <a:pt x="668907" y="707315"/>
                </a:cubicBezTo>
                <a:lnTo>
                  <a:pt x="360417" y="707315"/>
                </a:lnTo>
                <a:lnTo>
                  <a:pt x="360417" y="323336"/>
                </a:lnTo>
                <a:close/>
              </a:path>
            </a:pathLst>
          </a:custGeom>
          <a:solidFill>
            <a:srgbClr val="000000"/>
          </a:solidFill>
          <a:ln w="3621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393972B-11C5-4929-DCE1-98DA5A2BB7D0}"/>
              </a:ext>
            </a:extLst>
          </p:cNvPr>
          <p:cNvSpPr/>
          <p:nvPr/>
        </p:nvSpPr>
        <p:spPr>
          <a:xfrm>
            <a:off x="6501988" y="2802286"/>
            <a:ext cx="1379130" cy="1016201"/>
          </a:xfrm>
          <a:custGeom>
            <a:avLst/>
            <a:gdLst>
              <a:gd name="connsiteX0" fmla="*/ 1306545 w 1379130"/>
              <a:gd name="connsiteY0" fmla="*/ 0 h 1016201"/>
              <a:gd name="connsiteX1" fmla="*/ 72586 w 1379130"/>
              <a:gd name="connsiteY1" fmla="*/ 0 h 1016201"/>
              <a:gd name="connsiteX2" fmla="*/ 0 w 1379130"/>
              <a:gd name="connsiteY2" fmla="*/ 72586 h 1016201"/>
              <a:gd name="connsiteX3" fmla="*/ 72586 w 1379130"/>
              <a:gd name="connsiteY3" fmla="*/ 145172 h 1016201"/>
              <a:gd name="connsiteX4" fmla="*/ 616979 w 1379130"/>
              <a:gd name="connsiteY4" fmla="*/ 145172 h 1016201"/>
              <a:gd name="connsiteX5" fmla="*/ 616979 w 1379130"/>
              <a:gd name="connsiteY5" fmla="*/ 871030 h 1016201"/>
              <a:gd name="connsiteX6" fmla="*/ 399222 w 1379130"/>
              <a:gd name="connsiteY6" fmla="*/ 871030 h 1016201"/>
              <a:gd name="connsiteX7" fmla="*/ 399222 w 1379130"/>
              <a:gd name="connsiteY7" fmla="*/ 1016201 h 1016201"/>
              <a:gd name="connsiteX8" fmla="*/ 979909 w 1379130"/>
              <a:gd name="connsiteY8" fmla="*/ 1016201 h 1016201"/>
              <a:gd name="connsiteX9" fmla="*/ 979909 w 1379130"/>
              <a:gd name="connsiteY9" fmla="*/ 871030 h 1016201"/>
              <a:gd name="connsiteX10" fmla="*/ 762151 w 1379130"/>
              <a:gd name="connsiteY10" fmla="*/ 871030 h 1016201"/>
              <a:gd name="connsiteX11" fmla="*/ 762151 w 1379130"/>
              <a:gd name="connsiteY11" fmla="*/ 145172 h 1016201"/>
              <a:gd name="connsiteX12" fmla="*/ 1306545 w 1379130"/>
              <a:gd name="connsiteY12" fmla="*/ 145172 h 1016201"/>
              <a:gd name="connsiteX13" fmla="*/ 1379131 w 1379130"/>
              <a:gd name="connsiteY13" fmla="*/ 72586 h 1016201"/>
              <a:gd name="connsiteX14" fmla="*/ 1306545 w 1379130"/>
              <a:gd name="connsiteY14" fmla="*/ 0 h 101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79130" h="1016201">
                <a:moveTo>
                  <a:pt x="1306545" y="0"/>
                </a:moveTo>
                <a:lnTo>
                  <a:pt x="72586" y="0"/>
                </a:lnTo>
                <a:cubicBezTo>
                  <a:pt x="32497" y="0"/>
                  <a:pt x="0" y="32497"/>
                  <a:pt x="0" y="72586"/>
                </a:cubicBezTo>
                <a:cubicBezTo>
                  <a:pt x="0" y="112675"/>
                  <a:pt x="32497" y="145172"/>
                  <a:pt x="72586" y="145172"/>
                </a:cubicBezTo>
                <a:lnTo>
                  <a:pt x="616979" y="145172"/>
                </a:lnTo>
                <a:lnTo>
                  <a:pt x="616979" y="871030"/>
                </a:lnTo>
                <a:lnTo>
                  <a:pt x="399222" y="871030"/>
                </a:lnTo>
                <a:lnTo>
                  <a:pt x="399222" y="1016201"/>
                </a:lnTo>
                <a:lnTo>
                  <a:pt x="979909" y="1016201"/>
                </a:lnTo>
                <a:lnTo>
                  <a:pt x="979909" y="871030"/>
                </a:lnTo>
                <a:lnTo>
                  <a:pt x="762151" y="871030"/>
                </a:lnTo>
                <a:lnTo>
                  <a:pt x="762151" y="145172"/>
                </a:lnTo>
                <a:lnTo>
                  <a:pt x="1306545" y="145172"/>
                </a:lnTo>
                <a:cubicBezTo>
                  <a:pt x="1346634" y="145172"/>
                  <a:pt x="1379131" y="112675"/>
                  <a:pt x="1379131" y="72586"/>
                </a:cubicBezTo>
                <a:cubicBezTo>
                  <a:pt x="1379131" y="32497"/>
                  <a:pt x="1346634" y="0"/>
                  <a:pt x="1306545" y="0"/>
                </a:cubicBezTo>
                <a:close/>
              </a:path>
            </a:pathLst>
          </a:custGeom>
          <a:solidFill>
            <a:srgbClr val="000000"/>
          </a:solidFill>
          <a:ln w="3621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B1235E-5384-D74F-4BAB-16AB5201A715}"/>
              </a:ext>
            </a:extLst>
          </p:cNvPr>
          <p:cNvSpPr/>
          <p:nvPr/>
        </p:nvSpPr>
        <p:spPr>
          <a:xfrm>
            <a:off x="5812423" y="2511943"/>
            <a:ext cx="725858" cy="1306544"/>
          </a:xfrm>
          <a:custGeom>
            <a:avLst/>
            <a:gdLst>
              <a:gd name="connsiteX0" fmla="*/ 653272 w 725858"/>
              <a:gd name="connsiteY0" fmla="*/ 798444 h 1306544"/>
              <a:gd name="connsiteX1" fmla="*/ 145172 w 725858"/>
              <a:gd name="connsiteY1" fmla="*/ 798444 h 1306544"/>
              <a:gd name="connsiteX2" fmla="*/ 145172 w 725858"/>
              <a:gd name="connsiteY2" fmla="*/ 72586 h 1306544"/>
              <a:gd name="connsiteX3" fmla="*/ 72586 w 725858"/>
              <a:gd name="connsiteY3" fmla="*/ 0 h 1306544"/>
              <a:gd name="connsiteX4" fmla="*/ 0 w 725858"/>
              <a:gd name="connsiteY4" fmla="*/ 72586 h 1306544"/>
              <a:gd name="connsiteX5" fmla="*/ 0 w 725858"/>
              <a:gd name="connsiteY5" fmla="*/ 871030 h 1306544"/>
              <a:gd name="connsiteX6" fmla="*/ 72586 w 725858"/>
              <a:gd name="connsiteY6" fmla="*/ 943616 h 1306544"/>
              <a:gd name="connsiteX7" fmla="*/ 290343 w 725858"/>
              <a:gd name="connsiteY7" fmla="*/ 943616 h 1306544"/>
              <a:gd name="connsiteX8" fmla="*/ 290343 w 725858"/>
              <a:gd name="connsiteY8" fmla="*/ 1161373 h 1306544"/>
              <a:gd name="connsiteX9" fmla="*/ 145172 w 725858"/>
              <a:gd name="connsiteY9" fmla="*/ 1161373 h 1306544"/>
              <a:gd name="connsiteX10" fmla="*/ 145172 w 725858"/>
              <a:gd name="connsiteY10" fmla="*/ 1306545 h 1306544"/>
              <a:gd name="connsiteX11" fmla="*/ 580687 w 725858"/>
              <a:gd name="connsiteY11" fmla="*/ 1306545 h 1306544"/>
              <a:gd name="connsiteX12" fmla="*/ 580687 w 725858"/>
              <a:gd name="connsiteY12" fmla="*/ 1161373 h 1306544"/>
              <a:gd name="connsiteX13" fmla="*/ 435515 w 725858"/>
              <a:gd name="connsiteY13" fmla="*/ 1161373 h 1306544"/>
              <a:gd name="connsiteX14" fmla="*/ 435515 w 725858"/>
              <a:gd name="connsiteY14" fmla="*/ 943616 h 1306544"/>
              <a:gd name="connsiteX15" fmla="*/ 653272 w 725858"/>
              <a:gd name="connsiteY15" fmla="*/ 943616 h 1306544"/>
              <a:gd name="connsiteX16" fmla="*/ 725858 w 725858"/>
              <a:gd name="connsiteY16" fmla="*/ 871030 h 1306544"/>
              <a:gd name="connsiteX17" fmla="*/ 653272 w 725858"/>
              <a:gd name="connsiteY17" fmla="*/ 798444 h 130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25858" h="1306544">
                <a:moveTo>
                  <a:pt x="653272" y="798444"/>
                </a:moveTo>
                <a:lnTo>
                  <a:pt x="145172" y="798444"/>
                </a:lnTo>
                <a:lnTo>
                  <a:pt x="145172" y="72586"/>
                </a:lnTo>
                <a:cubicBezTo>
                  <a:pt x="145172" y="32497"/>
                  <a:pt x="112675" y="0"/>
                  <a:pt x="72586" y="0"/>
                </a:cubicBezTo>
                <a:cubicBezTo>
                  <a:pt x="32497" y="0"/>
                  <a:pt x="0" y="32497"/>
                  <a:pt x="0" y="72586"/>
                </a:cubicBezTo>
                <a:lnTo>
                  <a:pt x="0" y="871030"/>
                </a:lnTo>
                <a:cubicBezTo>
                  <a:pt x="0" y="911119"/>
                  <a:pt x="32497" y="943616"/>
                  <a:pt x="72586" y="943616"/>
                </a:cubicBezTo>
                <a:lnTo>
                  <a:pt x="290343" y="943616"/>
                </a:lnTo>
                <a:lnTo>
                  <a:pt x="290343" y="1161373"/>
                </a:lnTo>
                <a:lnTo>
                  <a:pt x="145172" y="1161373"/>
                </a:lnTo>
                <a:lnTo>
                  <a:pt x="145172" y="1306545"/>
                </a:lnTo>
                <a:lnTo>
                  <a:pt x="580687" y="1306545"/>
                </a:lnTo>
                <a:lnTo>
                  <a:pt x="580687" y="1161373"/>
                </a:lnTo>
                <a:lnTo>
                  <a:pt x="435515" y="1161373"/>
                </a:lnTo>
                <a:lnTo>
                  <a:pt x="435515" y="943616"/>
                </a:lnTo>
                <a:lnTo>
                  <a:pt x="653272" y="943616"/>
                </a:lnTo>
                <a:cubicBezTo>
                  <a:pt x="693362" y="943616"/>
                  <a:pt x="725858" y="911119"/>
                  <a:pt x="725858" y="871030"/>
                </a:cubicBezTo>
                <a:cubicBezTo>
                  <a:pt x="725858" y="830941"/>
                  <a:pt x="693362" y="798444"/>
                  <a:pt x="653272" y="798444"/>
                </a:cubicBezTo>
                <a:close/>
              </a:path>
            </a:pathLst>
          </a:custGeom>
          <a:solidFill>
            <a:srgbClr val="000000"/>
          </a:solidFill>
          <a:ln w="3621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42BD5A-4D40-B671-52DE-2DBC8AEAA947}"/>
              </a:ext>
            </a:extLst>
          </p:cNvPr>
          <p:cNvSpPr/>
          <p:nvPr/>
        </p:nvSpPr>
        <p:spPr>
          <a:xfrm rot="1905250">
            <a:off x="6836124" y="2193678"/>
            <a:ext cx="53913" cy="485594"/>
          </a:xfrm>
          <a:prstGeom prst="rect">
            <a:avLst/>
          </a:prstGeom>
          <a:solidFill>
            <a:srgbClr val="00000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Wireless router with solid fill">
            <a:extLst>
              <a:ext uri="{FF2B5EF4-FFF2-40B4-BE49-F238E27FC236}">
                <a16:creationId xmlns:a16="http://schemas.microsoft.com/office/drawing/2014/main" id="{1BF68EAD-A8AA-7B44-A067-35AA6BEA5E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099972" y="-100300"/>
            <a:ext cx="914400" cy="914400"/>
          </a:xfrm>
          <a:prstGeom prst="rect">
            <a:avLst/>
          </a:prstGeom>
        </p:spPr>
      </p:pic>
      <p:pic>
        <p:nvPicPr>
          <p:cNvPr id="23" name="Graphic 22" descr="Envelope with solid fill">
            <a:extLst>
              <a:ext uri="{FF2B5EF4-FFF2-40B4-BE49-F238E27FC236}">
                <a16:creationId xmlns:a16="http://schemas.microsoft.com/office/drawing/2014/main" id="{0A070D12-29F0-71F4-E318-ED735A1DB4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0121" y="1201390"/>
            <a:ext cx="736762" cy="7367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8F2B0E-927A-D3DF-D5C2-492AAB0576C5}"/>
              </a:ext>
            </a:extLst>
          </p:cNvPr>
          <p:cNvSpPr/>
          <p:nvPr/>
        </p:nvSpPr>
        <p:spPr>
          <a:xfrm>
            <a:off x="4899353" y="0"/>
            <a:ext cx="4249947" cy="51435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8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2376 L 0.09791 -0.05402 C 0.11857 -0.09383 0.1493 -0.11513 0.18125 -0.11513 C 0.21788 -0.11513 0.24704 -0.09383 0.2677 -0.05402 L 0.36579 0.12376 " pathEditMode="relative" rAng="0" ptsTypes="AAAAA">
                                      <p:cBhvr>
                                        <p:cTn id="20" dur="1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mart Phone with solid fill">
            <a:extLst>
              <a:ext uri="{FF2B5EF4-FFF2-40B4-BE49-F238E27FC236}">
                <a16:creationId xmlns:a16="http://schemas.microsoft.com/office/drawing/2014/main" id="{92C6F6B2-5ECA-D761-5F4F-66E9D3812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9188" y="469090"/>
            <a:ext cx="4385624" cy="4385624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0EE1D5-C27D-1723-0393-FC0AE0B9941F}"/>
              </a:ext>
            </a:extLst>
          </p:cNvPr>
          <p:cNvSpPr/>
          <p:nvPr/>
        </p:nvSpPr>
        <p:spPr>
          <a:xfrm>
            <a:off x="3907435" y="1847995"/>
            <a:ext cx="1329130" cy="934662"/>
          </a:xfrm>
          <a:custGeom>
            <a:avLst/>
            <a:gdLst>
              <a:gd name="connsiteX0" fmla="*/ 157436 w 2099140"/>
              <a:gd name="connsiteY0" fmla="*/ 1469398 h 1626833"/>
              <a:gd name="connsiteX1" fmla="*/ 157436 w 2099140"/>
              <a:gd name="connsiteY1" fmla="*/ 157436 h 1626833"/>
              <a:gd name="connsiteX2" fmla="*/ 1941705 w 2099140"/>
              <a:gd name="connsiteY2" fmla="*/ 157436 h 1626833"/>
              <a:gd name="connsiteX3" fmla="*/ 1941705 w 2099140"/>
              <a:gd name="connsiteY3" fmla="*/ 1469398 h 1626833"/>
              <a:gd name="connsiteX4" fmla="*/ 2099140 w 2099140"/>
              <a:gd name="connsiteY4" fmla="*/ 1626834 h 1626833"/>
              <a:gd name="connsiteX5" fmla="*/ 2099140 w 2099140"/>
              <a:gd name="connsiteY5" fmla="*/ 0 h 1626833"/>
              <a:gd name="connsiteX6" fmla="*/ 0 w 2099140"/>
              <a:gd name="connsiteY6" fmla="*/ 0 h 1626833"/>
              <a:gd name="connsiteX7" fmla="*/ 0 w 2099140"/>
              <a:gd name="connsiteY7" fmla="*/ 1626834 h 162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140" h="1626833">
                <a:moveTo>
                  <a:pt x="157436" y="1469398"/>
                </a:moveTo>
                <a:lnTo>
                  <a:pt x="157436" y="157436"/>
                </a:lnTo>
                <a:lnTo>
                  <a:pt x="1941705" y="157436"/>
                </a:lnTo>
                <a:lnTo>
                  <a:pt x="1941705" y="1469398"/>
                </a:lnTo>
                <a:close/>
                <a:moveTo>
                  <a:pt x="2099140" y="1626834"/>
                </a:moveTo>
                <a:lnTo>
                  <a:pt x="2099140" y="0"/>
                </a:lnTo>
                <a:lnTo>
                  <a:pt x="0" y="0"/>
                </a:lnTo>
                <a:lnTo>
                  <a:pt x="0" y="1626834"/>
                </a:lnTo>
                <a:close/>
              </a:path>
            </a:pathLst>
          </a:custGeom>
          <a:solidFill>
            <a:srgbClr val="000000"/>
          </a:solidFill>
          <a:ln w="261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A40D5E72-58DE-0B1E-A81B-057CBC5F7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4669" y="1916399"/>
            <a:ext cx="934662" cy="93466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3B29C73-8CFF-7288-6765-9038449C35E8}"/>
              </a:ext>
            </a:extLst>
          </p:cNvPr>
          <p:cNvSpPr txBox="1"/>
          <p:nvPr/>
        </p:nvSpPr>
        <p:spPr>
          <a:xfrm>
            <a:off x="3532031" y="1396687"/>
            <a:ext cx="20799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Picture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Time </a:t>
            </a:r>
          </a:p>
          <a:p>
            <a:pPr algn="ctr"/>
            <a:r>
              <a:rPr lang="en-US" sz="2000" dirty="0"/>
              <a:t>Date  </a:t>
            </a:r>
          </a:p>
        </p:txBody>
      </p:sp>
    </p:spTree>
    <p:extLst>
      <p:ext uri="{BB962C8B-B14F-4D97-AF65-F5344CB8AC3E}">
        <p14:creationId xmlns:p14="http://schemas.microsoft.com/office/powerpoint/2010/main" val="1677756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mart Phone with solid fill">
            <a:extLst>
              <a:ext uri="{FF2B5EF4-FFF2-40B4-BE49-F238E27FC236}">
                <a16:creationId xmlns:a16="http://schemas.microsoft.com/office/drawing/2014/main" id="{92C6F6B2-5ECA-D761-5F4F-66E9D3812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913" y="349988"/>
            <a:ext cx="4385624" cy="438562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3B29C73-8CFF-7288-6765-9038449C35E8}"/>
              </a:ext>
            </a:extLst>
          </p:cNvPr>
          <p:cNvSpPr txBox="1"/>
          <p:nvPr/>
        </p:nvSpPr>
        <p:spPr>
          <a:xfrm>
            <a:off x="6426777" y="3078454"/>
            <a:ext cx="207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Unlocked</a:t>
            </a:r>
          </a:p>
        </p:txBody>
      </p:sp>
      <p:pic>
        <p:nvPicPr>
          <p:cNvPr id="3" name="Graphic 2" descr="Lock with solid fill">
            <a:extLst>
              <a:ext uri="{FF2B5EF4-FFF2-40B4-BE49-F238E27FC236}">
                <a16:creationId xmlns:a16="http://schemas.microsoft.com/office/drawing/2014/main" id="{C7F26358-B2B5-B8DD-8683-DDC6CE8DA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2391" y="1116673"/>
            <a:ext cx="2028585" cy="2028585"/>
          </a:xfrm>
          <a:prstGeom prst="rect">
            <a:avLst/>
          </a:prstGeom>
        </p:spPr>
      </p:pic>
      <p:pic>
        <p:nvPicPr>
          <p:cNvPr id="8" name="Graphic 7" descr="Door Open with solid fill">
            <a:extLst>
              <a:ext uri="{FF2B5EF4-FFF2-40B4-BE49-F238E27FC236}">
                <a16:creationId xmlns:a16="http://schemas.microsoft.com/office/drawing/2014/main" id="{7D030FAE-8601-DD92-1D6F-428E2F5F0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6931" y="860660"/>
            <a:ext cx="2895125" cy="2895125"/>
          </a:xfrm>
          <a:prstGeom prst="rect">
            <a:avLst/>
          </a:prstGeom>
        </p:spPr>
      </p:pic>
      <p:pic>
        <p:nvPicPr>
          <p:cNvPr id="9" name="Graphic 8" descr="Door Closed with solid fill">
            <a:extLst>
              <a:ext uri="{FF2B5EF4-FFF2-40B4-BE49-F238E27FC236}">
                <a16:creationId xmlns:a16="http://schemas.microsoft.com/office/drawing/2014/main" id="{35E77971-CAC6-49A4-60BD-2D38F481B3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36932" y="860660"/>
            <a:ext cx="2895125" cy="289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6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mart Phone with solid fill">
            <a:extLst>
              <a:ext uri="{FF2B5EF4-FFF2-40B4-BE49-F238E27FC236}">
                <a16:creationId xmlns:a16="http://schemas.microsoft.com/office/drawing/2014/main" id="{92C6F6B2-5ECA-D761-5F4F-66E9D3812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913" y="349988"/>
            <a:ext cx="4385624" cy="438562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3B29C73-8CFF-7288-6765-9038449C35E8}"/>
              </a:ext>
            </a:extLst>
          </p:cNvPr>
          <p:cNvSpPr txBox="1"/>
          <p:nvPr/>
        </p:nvSpPr>
        <p:spPr>
          <a:xfrm>
            <a:off x="6426777" y="3078454"/>
            <a:ext cx="207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locked</a:t>
            </a:r>
          </a:p>
        </p:txBody>
      </p:sp>
      <p:pic>
        <p:nvPicPr>
          <p:cNvPr id="8" name="Graphic 7" descr="Door Open with solid fill">
            <a:extLst>
              <a:ext uri="{FF2B5EF4-FFF2-40B4-BE49-F238E27FC236}">
                <a16:creationId xmlns:a16="http://schemas.microsoft.com/office/drawing/2014/main" id="{7D030FAE-8601-DD92-1D6F-428E2F5F0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6931" y="860660"/>
            <a:ext cx="2895125" cy="2895125"/>
          </a:xfrm>
          <a:prstGeom prst="rect">
            <a:avLst/>
          </a:prstGeom>
        </p:spPr>
      </p:pic>
      <p:pic>
        <p:nvPicPr>
          <p:cNvPr id="9" name="Graphic 8" descr="Door Closed with solid fill">
            <a:extLst>
              <a:ext uri="{FF2B5EF4-FFF2-40B4-BE49-F238E27FC236}">
                <a16:creationId xmlns:a16="http://schemas.microsoft.com/office/drawing/2014/main" id="{35E77971-CAC6-49A4-60BD-2D38F481B3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6932" y="860660"/>
            <a:ext cx="2895125" cy="2895125"/>
          </a:xfrm>
          <a:prstGeom prst="rect">
            <a:avLst/>
          </a:prstGeom>
        </p:spPr>
      </p:pic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CB75D35E-8155-A003-B6C8-BF99B71A54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2391" y="1116673"/>
            <a:ext cx="2028585" cy="20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0" y="2324838"/>
            <a:ext cx="32400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pic>
        <p:nvPicPr>
          <p:cNvPr id="131" name="Google Shape;131;p29" descr="In this video, I’ll be showing you how to build your own RFID door lock using an Arduino, an RFID sensor and a few other small components. This RFID lock will enable you to load a list of accepted tags to provide limited access through the door.&#10;&#10;For a detailed write-up on the build and further description of the code and the circuit diagram, have a look at the full build through this link – https://www.the-diy-life.com/arduino-based-rfid-door-lock-make-your-own/&#10;&#10;Download 3D print files – http://bit.ly/36CbDDP&#10;&#10;Download the code – http://bit.ly/2Ophd62&#10;&#10;Parts List and Purchase Links:&#10;Arduino Uno – https://amzn.to/2XwmXAa&#10;Arduino Power Supply – https://amzn.to/2FJ8PcW&#10;Breadboard &amp; Jumpers (Optional) – https://amzn.to/2sKI7Oj&#10;RC522 RFID Sensor – https://amzn.to/2vrQzD0&#10;Micro Servo - https://amzn.to/380rddp&#10;LEDs - https://amzn.to/3aJtEDg&#10;Resistors - https://amzn.to/2O4s0SU&#10;3D Printer &amp; Filament (Optional for Lock) - https://amzn.to/2T07MgA&#10;&#10;If you’ve got any suggestions for Arduino projects or tutorials, let me know in the comments section below." title="Arduino Based RFID Door Lock  - Make Your Ow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000" y="216381"/>
            <a:ext cx="5787050" cy="43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E6D56-0961-1910-26D7-339FF5BF65E0}"/>
              </a:ext>
            </a:extLst>
          </p:cNvPr>
          <p:cNvSpPr txBox="1"/>
          <p:nvPr/>
        </p:nvSpPr>
        <p:spPr>
          <a:xfrm>
            <a:off x="3745275" y="470292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https://www.youtube.com/watch?v=_9unR083OPY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Tools and IoT Devices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IoT Devices and Tools</a:t>
            </a:r>
            <a:endParaRPr>
              <a:solidFill>
                <a:srgbClr val="333333"/>
              </a:solidFill>
            </a:endParaRPr>
          </a:p>
        </p:txBody>
      </p:sp>
      <p:pic>
        <p:nvPicPr>
          <p:cNvPr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223975"/>
            <a:ext cx="1163701" cy="14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332" y="1346125"/>
            <a:ext cx="2037569" cy="13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443" y="3189850"/>
            <a:ext cx="1347775" cy="13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1"/>
          <p:cNvPicPr preferRelativeResize="0"/>
          <p:nvPr/>
        </p:nvPicPr>
        <p:blipFill rotWithShape="1">
          <a:blip r:embed="rId6">
            <a:alphaModFix/>
          </a:blip>
          <a:srcRect l="22122" t="20269" r="11064" b="21486"/>
          <a:stretch/>
        </p:blipFill>
        <p:spPr>
          <a:xfrm>
            <a:off x="6098312" y="847050"/>
            <a:ext cx="2037576" cy="17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9832" y="3022300"/>
            <a:ext cx="3170250" cy="15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 and Responsibilities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/>
        </p:nvSpPr>
        <p:spPr>
          <a:xfrm>
            <a:off x="311700" y="432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IoT based Smart Security and Home Automation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25" y="1391725"/>
            <a:ext cx="7713999" cy="28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311700" y="2335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 Members and Responsibilities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8" name="Google Shape;1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27750"/>
            <a:ext cx="1558125" cy="15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50475"/>
            <a:ext cx="1558125" cy="15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700" y="1062202"/>
            <a:ext cx="1889225" cy="18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/>
          <p:nvPr/>
        </p:nvSpPr>
        <p:spPr>
          <a:xfrm>
            <a:off x="1806200" y="1387550"/>
            <a:ext cx="2655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Alabdulwahab Abrara Sami S 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 Open Source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Code Implementation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Integrating application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Minor report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3"/>
          <p:cNvSpPr txBox="1"/>
          <p:nvPr/>
        </p:nvSpPr>
        <p:spPr>
          <a:xfrm>
            <a:off x="5822175" y="1387538"/>
            <a:ext cx="2655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 Eui Hyun 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 Open Source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Code Implementation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Making Hardware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Minor report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33"/>
          <p:cNvSpPr txBox="1"/>
          <p:nvPr/>
        </p:nvSpPr>
        <p:spPr>
          <a:xfrm>
            <a:off x="1806200" y="3205125"/>
            <a:ext cx="2655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Aye Thiri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 Open Source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Report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PPT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Minor code implementation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311700" y="230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Outcome</a:t>
            </a:r>
            <a:endParaRPr/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300" y="129025"/>
            <a:ext cx="4621800" cy="49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3178800" cy="9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 dirty="0">
                <a:solidFill>
                  <a:schemeClr val="lt1"/>
                </a:solidFill>
              </a:rPr>
              <a:t>Outcome </a:t>
            </a:r>
            <a:endParaRPr sz="2840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BDF884-A928-A423-7748-3C59392FA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95" b="4936"/>
          <a:stretch/>
        </p:blipFill>
        <p:spPr>
          <a:xfrm>
            <a:off x="3334549" y="-11587"/>
            <a:ext cx="5856592" cy="515508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115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009F1E7-B5B9-6A96-E746-0AA416C42F11}"/>
              </a:ext>
            </a:extLst>
          </p:cNvPr>
          <p:cNvCxnSpPr>
            <a:cxnSpLocks/>
          </p:cNvCxnSpPr>
          <p:nvPr/>
        </p:nvCxnSpPr>
        <p:spPr>
          <a:xfrm flipV="1">
            <a:off x="6514448" y="2151597"/>
            <a:ext cx="1704004" cy="10354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F57043-19A3-4DA2-DA53-7AAB2B62E3C1}"/>
              </a:ext>
            </a:extLst>
          </p:cNvPr>
          <p:cNvCxnSpPr>
            <a:cxnSpLocks/>
          </p:cNvCxnSpPr>
          <p:nvPr/>
        </p:nvCxnSpPr>
        <p:spPr>
          <a:xfrm flipV="1">
            <a:off x="6534412" y="2187168"/>
            <a:ext cx="1693907" cy="1011669"/>
          </a:xfrm>
          <a:prstGeom prst="line">
            <a:avLst/>
          </a:prstGeom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D19D5C1-16C9-B9BA-3B27-71EB571F40F8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6543483" y="2139783"/>
            <a:ext cx="1240855" cy="7631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8DA4DE-3DBF-1698-0828-9C6291F2A1E2}"/>
              </a:ext>
            </a:extLst>
          </p:cNvPr>
          <p:cNvCxnSpPr>
            <a:cxnSpLocks/>
          </p:cNvCxnSpPr>
          <p:nvPr/>
        </p:nvCxnSpPr>
        <p:spPr>
          <a:xfrm flipV="1">
            <a:off x="6528619" y="2175354"/>
            <a:ext cx="1265586" cy="780671"/>
          </a:xfrm>
          <a:prstGeom prst="line">
            <a:avLst/>
          </a:prstGeom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B7E1EB5-BD32-86DE-16CA-8FF238E13809}"/>
              </a:ext>
            </a:extLst>
          </p:cNvPr>
          <p:cNvSpPr/>
          <p:nvPr/>
        </p:nvSpPr>
        <p:spPr>
          <a:xfrm>
            <a:off x="5199031" y="1014764"/>
            <a:ext cx="3323598" cy="2981725"/>
          </a:xfrm>
          <a:prstGeom prst="rect">
            <a:avLst/>
          </a:prstGeom>
          <a:noFill/>
          <a:ln w="2952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oggle with solid fill">
            <a:extLst>
              <a:ext uri="{FF2B5EF4-FFF2-40B4-BE49-F238E27FC236}">
                <a16:creationId xmlns:a16="http://schemas.microsoft.com/office/drawing/2014/main" id="{C7351A62-CEFB-0497-1688-BCF024D0C8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53406"/>
          <a:stretch/>
        </p:blipFill>
        <p:spPr>
          <a:xfrm>
            <a:off x="7394574" y="2063168"/>
            <a:ext cx="1196385" cy="557447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4655868-B870-4B72-22AF-60C6833087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104"/>
          <a:stretch/>
        </p:blipFill>
        <p:spPr>
          <a:xfrm rot="16200000" flipV="1">
            <a:off x="7070640" y="2396006"/>
            <a:ext cx="958203" cy="1825091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9FDEC54-4BFA-C250-F927-C0958D2AFA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487"/>
          <a:stretch/>
        </p:blipFill>
        <p:spPr>
          <a:xfrm>
            <a:off x="5652820" y="2641580"/>
            <a:ext cx="1337641" cy="1333941"/>
          </a:xfrm>
          <a:prstGeom prst="rect">
            <a:avLst/>
          </a:prstGeom>
        </p:spPr>
      </p:pic>
      <p:pic>
        <p:nvPicPr>
          <p:cNvPr id="15" name="Picture 1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F1DFC30C-4010-B36E-641A-F898B272F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5613591" y="1270056"/>
            <a:ext cx="1416100" cy="94383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A1A01D-C60D-F4A5-2DD5-D522667A8C1A}"/>
              </a:ext>
            </a:extLst>
          </p:cNvPr>
          <p:cNvCxnSpPr/>
          <p:nvPr/>
        </p:nvCxnSpPr>
        <p:spPr>
          <a:xfrm flipV="1">
            <a:off x="6169562" y="2148359"/>
            <a:ext cx="0" cy="71453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7BD2E0-E553-A836-3CF5-91314E0A1337}"/>
              </a:ext>
            </a:extLst>
          </p:cNvPr>
          <p:cNvCxnSpPr>
            <a:cxnSpLocks/>
          </p:cNvCxnSpPr>
          <p:nvPr/>
        </p:nvCxnSpPr>
        <p:spPr>
          <a:xfrm flipV="1">
            <a:off x="6211384" y="2122001"/>
            <a:ext cx="0" cy="89526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BD2AE0-E891-4FCE-D3F0-4611C98F1482}"/>
              </a:ext>
            </a:extLst>
          </p:cNvPr>
          <p:cNvCxnSpPr>
            <a:cxnSpLocks/>
          </p:cNvCxnSpPr>
          <p:nvPr/>
        </p:nvCxnSpPr>
        <p:spPr>
          <a:xfrm flipV="1">
            <a:off x="6119235" y="2148359"/>
            <a:ext cx="0" cy="9964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370DA6-07AE-36BB-E5C8-2489D25E10B3}"/>
              </a:ext>
            </a:extLst>
          </p:cNvPr>
          <p:cNvCxnSpPr>
            <a:cxnSpLocks/>
          </p:cNvCxnSpPr>
          <p:nvPr/>
        </p:nvCxnSpPr>
        <p:spPr>
          <a:xfrm flipV="1">
            <a:off x="6486413" y="2122001"/>
            <a:ext cx="0" cy="9458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4B41F9-4D3C-71A1-11AE-3D180819C821}"/>
              </a:ext>
            </a:extLst>
          </p:cNvPr>
          <p:cNvCxnSpPr>
            <a:cxnSpLocks/>
          </p:cNvCxnSpPr>
          <p:nvPr/>
        </p:nvCxnSpPr>
        <p:spPr>
          <a:xfrm flipV="1">
            <a:off x="6527982" y="2148359"/>
            <a:ext cx="0" cy="69528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2B8D73-4B92-E075-37B0-67E11CF4A5A6}"/>
              </a:ext>
            </a:extLst>
          </p:cNvPr>
          <p:cNvCxnSpPr>
            <a:cxnSpLocks/>
          </p:cNvCxnSpPr>
          <p:nvPr/>
        </p:nvCxnSpPr>
        <p:spPr>
          <a:xfrm flipV="1">
            <a:off x="6431124" y="2171042"/>
            <a:ext cx="0" cy="5621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025185-8228-9BE3-7695-34C61F0BF32A}"/>
              </a:ext>
            </a:extLst>
          </p:cNvPr>
          <p:cNvCxnSpPr>
            <a:cxnSpLocks/>
          </p:cNvCxnSpPr>
          <p:nvPr/>
        </p:nvCxnSpPr>
        <p:spPr>
          <a:xfrm flipV="1">
            <a:off x="6773492" y="2198988"/>
            <a:ext cx="0" cy="636562"/>
          </a:xfrm>
          <a:prstGeom prst="line">
            <a:avLst/>
          </a:prstGeom>
          <a:ln w="38100">
            <a:solidFill>
              <a:srgbClr val="99999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E033FB9-DED5-A664-0E6C-523BE27ED2D3}"/>
              </a:ext>
            </a:extLst>
          </p:cNvPr>
          <p:cNvSpPr/>
          <p:nvPr/>
        </p:nvSpPr>
        <p:spPr>
          <a:xfrm>
            <a:off x="7508156" y="2369476"/>
            <a:ext cx="364883" cy="29558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6A56306-C4E2-275C-A711-5228F1F1889F}"/>
              </a:ext>
            </a:extLst>
          </p:cNvPr>
          <p:cNvSpPr/>
          <p:nvPr/>
        </p:nvSpPr>
        <p:spPr>
          <a:xfrm>
            <a:off x="7714193" y="2288848"/>
            <a:ext cx="278573" cy="72364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setup a buzzer on raspberry pi">
            <a:extLst>
              <a:ext uri="{FF2B5EF4-FFF2-40B4-BE49-F238E27FC236}">
                <a16:creationId xmlns:a16="http://schemas.microsoft.com/office/drawing/2014/main" id="{86A05F95-95AB-3B21-87F5-6C09507C4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6" r="59022" b="77227"/>
          <a:stretch/>
        </p:blipFill>
        <p:spPr bwMode="auto">
          <a:xfrm>
            <a:off x="5900207" y="3144854"/>
            <a:ext cx="340063" cy="26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EF84878-95BE-2305-0C9B-92E862DC7136}"/>
              </a:ext>
            </a:extLst>
          </p:cNvPr>
          <p:cNvSpPr/>
          <p:nvPr/>
        </p:nvSpPr>
        <p:spPr>
          <a:xfrm>
            <a:off x="6972757" y="1620144"/>
            <a:ext cx="791766" cy="457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EEF1E3-5294-19B8-CC6F-8322EC4269E4}"/>
              </a:ext>
            </a:extLst>
          </p:cNvPr>
          <p:cNvSpPr/>
          <p:nvPr/>
        </p:nvSpPr>
        <p:spPr>
          <a:xfrm>
            <a:off x="6972757" y="1675023"/>
            <a:ext cx="791766" cy="457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D534E2-B31F-D8EF-F3A3-937025749768}"/>
              </a:ext>
            </a:extLst>
          </p:cNvPr>
          <p:cNvSpPr/>
          <p:nvPr/>
        </p:nvSpPr>
        <p:spPr>
          <a:xfrm>
            <a:off x="6972757" y="1734357"/>
            <a:ext cx="791766" cy="457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193334-2A7D-72A2-E8F9-D41BC121C4A2}"/>
              </a:ext>
            </a:extLst>
          </p:cNvPr>
          <p:cNvSpPr/>
          <p:nvPr/>
        </p:nvSpPr>
        <p:spPr>
          <a:xfrm>
            <a:off x="6972757" y="1788340"/>
            <a:ext cx="791766" cy="457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oogle Shape;146;p31">
            <a:extLst>
              <a:ext uri="{FF2B5EF4-FFF2-40B4-BE49-F238E27FC236}">
                <a16:creationId xmlns:a16="http://schemas.microsoft.com/office/drawing/2014/main" id="{E3201E64-65B1-7748-2AF1-8AAD81C1268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28413" t="29827" r="49598" b="48114"/>
          <a:stretch/>
        </p:blipFill>
        <p:spPr>
          <a:xfrm flipH="1">
            <a:off x="7754995" y="1536830"/>
            <a:ext cx="413147" cy="3476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CD59FE-A63F-B1DD-3266-1F8B79EA4BFD}"/>
              </a:ext>
            </a:extLst>
          </p:cNvPr>
          <p:cNvCxnSpPr>
            <a:cxnSpLocks/>
          </p:cNvCxnSpPr>
          <p:nvPr/>
        </p:nvCxnSpPr>
        <p:spPr>
          <a:xfrm flipV="1">
            <a:off x="6527982" y="2641580"/>
            <a:ext cx="967153" cy="5032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556B39-9293-0E9C-05A3-6A10D99C2F98}"/>
              </a:ext>
            </a:extLst>
          </p:cNvPr>
          <p:cNvCxnSpPr>
            <a:cxnSpLocks/>
          </p:cNvCxnSpPr>
          <p:nvPr/>
        </p:nvCxnSpPr>
        <p:spPr>
          <a:xfrm flipV="1">
            <a:off x="6516162" y="2587597"/>
            <a:ext cx="978973" cy="49473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7A9280-6A44-E750-54F1-7F22A1938BDC}"/>
              </a:ext>
            </a:extLst>
          </p:cNvPr>
          <p:cNvCxnSpPr>
            <a:cxnSpLocks/>
          </p:cNvCxnSpPr>
          <p:nvPr/>
        </p:nvCxnSpPr>
        <p:spPr>
          <a:xfrm flipV="1">
            <a:off x="6529696" y="2520195"/>
            <a:ext cx="978973" cy="494733"/>
          </a:xfrm>
          <a:prstGeom prst="line">
            <a:avLst/>
          </a:prstGeom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F858D0D-9061-F187-4184-746380955A36}"/>
              </a:ext>
            </a:extLst>
          </p:cNvPr>
          <p:cNvSpPr/>
          <p:nvPr/>
        </p:nvSpPr>
        <p:spPr>
          <a:xfrm>
            <a:off x="7784338" y="2095135"/>
            <a:ext cx="88701" cy="89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7CBCC5-5A8D-9AEF-4B32-583862A626D0}"/>
              </a:ext>
            </a:extLst>
          </p:cNvPr>
          <p:cNvSpPr/>
          <p:nvPr/>
        </p:nvSpPr>
        <p:spPr>
          <a:xfrm>
            <a:off x="8218452" y="2103711"/>
            <a:ext cx="88701" cy="8929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 descr="Cube Png Jpg Black And White Download - Cube Black And White Icon,  Transparent Png , Transparent Png Image - PNGitem">
            <a:extLst>
              <a:ext uri="{FF2B5EF4-FFF2-40B4-BE49-F238E27FC236}">
                <a16:creationId xmlns:a16="http://schemas.microsoft.com/office/drawing/2014/main" id="{66D581B9-0866-F6A2-D22D-2F6F171FE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261" b="90217" l="5349" r="97442">
                        <a14:foregroundMark x1="10465" y1="24783" x2="5349" y2="23587"/>
                        <a14:foregroundMark x1="7326" y1="25543" x2="64884" y2="42717"/>
                        <a14:foregroundMark x1="60930" y1="40870" x2="61977" y2="55109"/>
                        <a14:foregroundMark x1="61977" y1="55109" x2="75465" y2="50978"/>
                        <a14:foregroundMark x1="75465" y1="50978" x2="71512" y2="60000"/>
                        <a14:foregroundMark x1="71512" y1="60000" x2="83953" y2="62500"/>
                        <a14:foregroundMark x1="72093" y1="54891" x2="68837" y2="65217"/>
                        <a14:foregroundMark x1="68837" y1="65217" x2="73721" y2="79674"/>
                        <a14:foregroundMark x1="73721" y1="79674" x2="82558" y2="77283"/>
                        <a14:foregroundMark x1="64186" y1="40652" x2="84535" y2="36196"/>
                        <a14:foregroundMark x1="84535" y1="36196" x2="94372" y2="44305"/>
                        <a14:foregroundMark x1="97395" y1="50644" x2="97558" y2="59891"/>
                        <a14:foregroundMark x1="97558" y1="59891" x2="97209" y2="60217"/>
                        <a14:foregroundMark x1="63721" y1="12717" x2="50000" y2="8261"/>
                        <a14:foregroundMark x1="50000" y1="8261" x2="36163" y2="11413"/>
                        <a14:foregroundMark x1="46512" y1="90217" x2="57326" y2="87935"/>
                        <a14:backgroundMark x1="98256" y1="43261" x2="98837" y2="50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7" y="-314608"/>
            <a:ext cx="5408708" cy="57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 descr="A picture containing text, table, worktable&#10;&#10;Description automatically generated">
            <a:extLst>
              <a:ext uri="{FF2B5EF4-FFF2-40B4-BE49-F238E27FC236}">
                <a16:creationId xmlns:a16="http://schemas.microsoft.com/office/drawing/2014/main" id="{91B652D9-7321-6CC1-0DE2-A49579305A2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6922" t="25423" r="5451" b="20968"/>
          <a:stretch/>
        </p:blipFill>
        <p:spPr>
          <a:xfrm>
            <a:off x="2120488" y="243973"/>
            <a:ext cx="5048400" cy="47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8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C2567A58-C9ED-ACF3-114D-C051A3D443C5}"/>
              </a:ext>
            </a:extLst>
          </p:cNvPr>
          <p:cNvSpPr/>
          <p:nvPr/>
        </p:nvSpPr>
        <p:spPr>
          <a:xfrm>
            <a:off x="1950307" y="468254"/>
            <a:ext cx="4836859" cy="4380642"/>
          </a:xfrm>
          <a:prstGeom prst="rect">
            <a:avLst/>
          </a:prstGeom>
          <a:noFill/>
          <a:ln w="2952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6CBF2C-5D3C-5955-6D05-0825834AE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98" t="28352" r="43200" b="42989"/>
          <a:stretch/>
        </p:blipFill>
        <p:spPr>
          <a:xfrm>
            <a:off x="5210605" y="2899351"/>
            <a:ext cx="1263070" cy="1775895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390F768-A24C-21F0-3A12-1198F2067A1B}"/>
              </a:ext>
            </a:extLst>
          </p:cNvPr>
          <p:cNvCxnSpPr>
            <a:cxnSpLocks/>
          </p:cNvCxnSpPr>
          <p:nvPr/>
        </p:nvCxnSpPr>
        <p:spPr>
          <a:xfrm>
            <a:off x="5985049" y="2565135"/>
            <a:ext cx="0" cy="297160"/>
          </a:xfrm>
          <a:prstGeom prst="line">
            <a:avLst/>
          </a:prstGeom>
          <a:ln w="57150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1A8DD1-800A-0BE2-672B-A796A7A36990}"/>
              </a:ext>
            </a:extLst>
          </p:cNvPr>
          <p:cNvCxnSpPr>
            <a:cxnSpLocks/>
          </p:cNvCxnSpPr>
          <p:nvPr/>
        </p:nvCxnSpPr>
        <p:spPr>
          <a:xfrm>
            <a:off x="5765436" y="2571750"/>
            <a:ext cx="0" cy="287986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01BFC1F-7775-7C1E-D8CC-6914AD32B978}"/>
              </a:ext>
            </a:extLst>
          </p:cNvPr>
          <p:cNvCxnSpPr>
            <a:cxnSpLocks/>
          </p:cNvCxnSpPr>
          <p:nvPr/>
        </p:nvCxnSpPr>
        <p:spPr>
          <a:xfrm>
            <a:off x="5842140" y="2564136"/>
            <a:ext cx="0" cy="29815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F781694-79BB-0E14-2034-07A0E6D7BEFD}"/>
              </a:ext>
            </a:extLst>
          </p:cNvPr>
          <p:cNvCxnSpPr>
            <a:cxnSpLocks/>
          </p:cNvCxnSpPr>
          <p:nvPr/>
        </p:nvCxnSpPr>
        <p:spPr>
          <a:xfrm>
            <a:off x="5909825" y="2564607"/>
            <a:ext cx="0" cy="29007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884FA9-6AF4-1F92-59AF-2C50FF83376C}"/>
              </a:ext>
            </a:extLst>
          </p:cNvPr>
          <p:cNvCxnSpPr>
            <a:cxnSpLocks/>
          </p:cNvCxnSpPr>
          <p:nvPr/>
        </p:nvCxnSpPr>
        <p:spPr>
          <a:xfrm>
            <a:off x="5693481" y="2571750"/>
            <a:ext cx="0" cy="28293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93BE3B8D-6F33-7B2F-AF89-877F2AAA9532}"/>
              </a:ext>
            </a:extLst>
          </p:cNvPr>
          <p:cNvSpPr/>
          <p:nvPr/>
        </p:nvSpPr>
        <p:spPr>
          <a:xfrm>
            <a:off x="5328800" y="2258173"/>
            <a:ext cx="100909" cy="103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ECFE3-F9E9-9040-DCAE-24F4C882D43E}"/>
              </a:ext>
            </a:extLst>
          </p:cNvPr>
          <p:cNvSpPr/>
          <p:nvPr/>
        </p:nvSpPr>
        <p:spPr>
          <a:xfrm>
            <a:off x="6181211" y="2293353"/>
            <a:ext cx="100909" cy="10378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oogle Shape;146;p31">
            <a:extLst>
              <a:ext uri="{FF2B5EF4-FFF2-40B4-BE49-F238E27FC236}">
                <a16:creationId xmlns:a16="http://schemas.microsoft.com/office/drawing/2014/main" id="{1E572FC1-EA2B-AEDA-FE8F-406DC856C7D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8413" t="29827" r="49598" b="48114"/>
          <a:stretch/>
        </p:blipFill>
        <p:spPr>
          <a:xfrm flipH="1">
            <a:off x="5488758" y="1108122"/>
            <a:ext cx="668787" cy="716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Picture 71" descr="A picture containing diagram&#10;&#10;Description automatically generated">
            <a:extLst>
              <a:ext uri="{FF2B5EF4-FFF2-40B4-BE49-F238E27FC236}">
                <a16:creationId xmlns:a16="http://schemas.microsoft.com/office/drawing/2014/main" id="{965919E6-00CD-1E29-4EB8-4265C3654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36" t="12835" r="11662" b="65613"/>
          <a:stretch/>
        </p:blipFill>
        <p:spPr>
          <a:xfrm>
            <a:off x="7484250" y="2917512"/>
            <a:ext cx="1113082" cy="117693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87665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5181600" y="2981400"/>
            <a:ext cx="3967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Proxima Nova"/>
                <a:ea typeface="Proxima Nova"/>
                <a:cs typeface="Proxima Nova"/>
                <a:sym typeface="Proxima Nova"/>
              </a:rPr>
              <a:t>🙇‍♀️🙇‍♂️</a:t>
            </a:r>
            <a:endParaRPr sz="10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4268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Security</a:t>
            </a:r>
            <a:endParaRPr/>
          </a:p>
        </p:txBody>
      </p:sp>
      <p:sp>
        <p:nvSpPr>
          <p:cNvPr id="117" name="Google Shape;117;p27"/>
          <p:cNvSpPr txBox="1"/>
          <p:nvPr/>
        </p:nvSpPr>
        <p:spPr>
          <a:xfrm>
            <a:off x="5330100" y="863075"/>
            <a:ext cx="30441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-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Sensors for any windows and doors around the house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-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Motion sensors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-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Glass sensors incase of glass breaking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-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Providing critical security about the home whether being inside the house or not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408225" y="361550"/>
            <a:ext cx="3055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Security cameras: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Tiny cameras anywhere and you can check through any monitor devices directly.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572300" y="2380050"/>
            <a:ext cx="3055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Alert system for entrances:  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a magnetic contact sensor will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monitor any door or window inside the house alarming as soon as anything happen via audible or visual indicators if a door, window  or any entry is breached.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5354225" y="361550"/>
            <a:ext cx="3055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Electronic Access: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Electronic door, door locks, intercoms, and many other systems of electronic devices can be installed.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8"/>
          <p:cNvSpPr txBox="1"/>
          <p:nvPr/>
        </p:nvSpPr>
        <p:spPr>
          <a:xfrm>
            <a:off x="5354225" y="2811000"/>
            <a:ext cx="3055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Fingerprint and keypad systems: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Can install door locks that can be unlocked by fingerprints and personal digit codes.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fid - Free communications icons">
            <a:extLst>
              <a:ext uri="{FF2B5EF4-FFF2-40B4-BE49-F238E27FC236}">
                <a16:creationId xmlns:a16="http://schemas.microsoft.com/office/drawing/2014/main" id="{CB26B999-12B4-A180-6BCA-C910C5FA6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87" y="1127169"/>
            <a:ext cx="2889161" cy="288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ector Hand Holding Credit Card PNG Image | PNG Mart">
            <a:extLst>
              <a:ext uri="{FF2B5EF4-FFF2-40B4-BE49-F238E27FC236}">
                <a16:creationId xmlns:a16="http://schemas.microsoft.com/office/drawing/2014/main" id="{81126272-633E-A89A-D8E6-B2D133F05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63453" y="1588375"/>
            <a:ext cx="3353268" cy="20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Badge Tick1 with solid fill">
            <a:extLst>
              <a:ext uri="{FF2B5EF4-FFF2-40B4-BE49-F238E27FC236}">
                <a16:creationId xmlns:a16="http://schemas.microsoft.com/office/drawing/2014/main" id="{AC5C69AB-2BA9-BCAB-086A-F3BD953AE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4325" y="1449022"/>
            <a:ext cx="1952446" cy="19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2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32099E-6 L -0.12379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le Head Silhouette Png Vector Black And White Stock - Male Silhouette  Head - 1801x2269 PNG Download - PNGkit">
            <a:extLst>
              <a:ext uri="{FF2B5EF4-FFF2-40B4-BE49-F238E27FC236}">
                <a16:creationId xmlns:a16="http://schemas.microsoft.com/office/drawing/2014/main" id="{11C5A906-2E13-512C-FD31-01BBC0F06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99" b="95247" l="1951" r="95732">
                        <a14:foregroundMark x1="10854" y1="41473" x2="8780" y2="54054"/>
                        <a14:foregroundMark x1="8780" y1="54054" x2="9024" y2="55172"/>
                        <a14:foregroundMark x1="25122" y1="12582" x2="43659" y2="10531"/>
                        <a14:foregroundMark x1="43659" y1="10531" x2="47561" y2="5499"/>
                        <a14:foregroundMark x1="74756" y1="85461" x2="90122" y2="90587"/>
                        <a14:foregroundMark x1="90122" y1="90587" x2="60244" y2="94781"/>
                        <a14:foregroundMark x1="60244" y1="94781" x2="40976" y2="93010"/>
                        <a14:foregroundMark x1="40976" y1="93010" x2="56098" y2="88630"/>
                        <a14:foregroundMark x1="91707" y1="94315" x2="95732" y2="95247"/>
                        <a14:foregroundMark x1="8902" y1="47437" x2="1951" y2="478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815" y="1178846"/>
            <a:ext cx="3104491" cy="406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B0BC185-CE5D-581E-6D26-7C3605CF5F8E}"/>
              </a:ext>
            </a:extLst>
          </p:cNvPr>
          <p:cNvSpPr/>
          <p:nvPr/>
        </p:nvSpPr>
        <p:spPr>
          <a:xfrm rot="16200000">
            <a:off x="2424673" y="1091962"/>
            <a:ext cx="3309534" cy="3646099"/>
          </a:xfrm>
          <a:prstGeom prst="triangle">
            <a:avLst/>
          </a:prstGeom>
          <a:solidFill>
            <a:schemeClr val="accent6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C8C9ED-0AE0-6F43-76AB-8EFF1F476A2E}"/>
              </a:ext>
            </a:extLst>
          </p:cNvPr>
          <p:cNvSpPr/>
          <p:nvPr/>
        </p:nvSpPr>
        <p:spPr>
          <a:xfrm>
            <a:off x="2038094" y="2747156"/>
            <a:ext cx="305549" cy="33571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C15288-1911-F08D-9A9F-8ED0AB6A016B}"/>
              </a:ext>
            </a:extLst>
          </p:cNvPr>
          <p:cNvSpPr/>
          <p:nvPr/>
        </p:nvSpPr>
        <p:spPr>
          <a:xfrm>
            <a:off x="1454748" y="2221664"/>
            <a:ext cx="736121" cy="13866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4AB0CC-C194-7B75-D85B-094388124C9B}"/>
              </a:ext>
            </a:extLst>
          </p:cNvPr>
          <p:cNvSpPr/>
          <p:nvPr/>
        </p:nvSpPr>
        <p:spPr>
          <a:xfrm>
            <a:off x="1236452" y="1759074"/>
            <a:ext cx="736121" cy="231187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A7ADE-A8A6-74BF-1BDF-A6F00F26B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925" y="1471265"/>
            <a:ext cx="2551782" cy="255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6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19C23652-B6DD-84B8-B3B0-8E6F5639E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199" y="1414610"/>
            <a:ext cx="2895125" cy="28951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838C02-DC7A-4D3A-DBDC-4D3F4AA47501}"/>
              </a:ext>
            </a:extLst>
          </p:cNvPr>
          <p:cNvSpPr/>
          <p:nvPr/>
        </p:nvSpPr>
        <p:spPr>
          <a:xfrm>
            <a:off x="2349735" y="555201"/>
            <a:ext cx="594748" cy="18403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12CAEB-553C-1D6E-09AC-5A013FA9F831}"/>
              </a:ext>
            </a:extLst>
          </p:cNvPr>
          <p:cNvSpPr/>
          <p:nvPr/>
        </p:nvSpPr>
        <p:spPr>
          <a:xfrm rot="5400000">
            <a:off x="3459313" y="1898291"/>
            <a:ext cx="418378" cy="15072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Door Open with solid fill">
            <a:extLst>
              <a:ext uri="{FF2B5EF4-FFF2-40B4-BE49-F238E27FC236}">
                <a16:creationId xmlns:a16="http://schemas.microsoft.com/office/drawing/2014/main" id="{4A4FB41E-8919-4506-898E-D3CE05ACF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9546" y="833765"/>
            <a:ext cx="2895125" cy="289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7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oor Closed with solid fill">
            <a:extLst>
              <a:ext uri="{FF2B5EF4-FFF2-40B4-BE49-F238E27FC236}">
                <a16:creationId xmlns:a16="http://schemas.microsoft.com/office/drawing/2014/main" id="{8B1684F9-F8EB-31C3-23B5-A7DCB476F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9547" y="964358"/>
            <a:ext cx="2895125" cy="2895125"/>
          </a:xfrm>
          <a:prstGeom prst="rect">
            <a:avLst/>
          </a:prstGeom>
        </p:spPr>
      </p:pic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19C23652-B6DD-84B8-B3B0-8E6F5639E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3199" y="1414610"/>
            <a:ext cx="2895125" cy="28951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838C02-DC7A-4D3A-DBDC-4D3F4AA47501}"/>
              </a:ext>
            </a:extLst>
          </p:cNvPr>
          <p:cNvSpPr/>
          <p:nvPr/>
        </p:nvSpPr>
        <p:spPr>
          <a:xfrm>
            <a:off x="2349735" y="555201"/>
            <a:ext cx="594748" cy="18403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12CAEB-553C-1D6E-09AC-5A013FA9F831}"/>
              </a:ext>
            </a:extLst>
          </p:cNvPr>
          <p:cNvSpPr/>
          <p:nvPr/>
        </p:nvSpPr>
        <p:spPr>
          <a:xfrm rot="5400000">
            <a:off x="3459313" y="1898291"/>
            <a:ext cx="418378" cy="15072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62F9002-6631-98CA-609C-CAED7E139331}"/>
              </a:ext>
            </a:extLst>
          </p:cNvPr>
          <p:cNvSpPr/>
          <p:nvPr/>
        </p:nvSpPr>
        <p:spPr>
          <a:xfrm>
            <a:off x="6030180" y="1938152"/>
            <a:ext cx="362929" cy="362928"/>
          </a:xfrm>
          <a:custGeom>
            <a:avLst/>
            <a:gdLst>
              <a:gd name="connsiteX0" fmla="*/ 181465 w 362929"/>
              <a:gd name="connsiteY0" fmla="*/ 362929 h 362928"/>
              <a:gd name="connsiteX1" fmla="*/ 362929 w 362929"/>
              <a:gd name="connsiteY1" fmla="*/ 181465 h 362928"/>
              <a:gd name="connsiteX2" fmla="*/ 181465 w 362929"/>
              <a:gd name="connsiteY2" fmla="*/ 0 h 362928"/>
              <a:gd name="connsiteX3" fmla="*/ 0 w 362929"/>
              <a:gd name="connsiteY3" fmla="*/ 181465 h 362928"/>
              <a:gd name="connsiteX4" fmla="*/ 181465 w 362929"/>
              <a:gd name="connsiteY4" fmla="*/ 362929 h 36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929" h="362928">
                <a:moveTo>
                  <a:pt x="181465" y="362929"/>
                </a:moveTo>
                <a:cubicBezTo>
                  <a:pt x="281684" y="362929"/>
                  <a:pt x="362929" y="281684"/>
                  <a:pt x="362929" y="181465"/>
                </a:cubicBezTo>
                <a:cubicBezTo>
                  <a:pt x="362929" y="81245"/>
                  <a:pt x="281684" y="0"/>
                  <a:pt x="181465" y="0"/>
                </a:cubicBezTo>
                <a:cubicBezTo>
                  <a:pt x="81245" y="0"/>
                  <a:pt x="0" y="81245"/>
                  <a:pt x="0" y="181465"/>
                </a:cubicBezTo>
                <a:cubicBezTo>
                  <a:pt x="0" y="281684"/>
                  <a:pt x="81245" y="362929"/>
                  <a:pt x="181465" y="362929"/>
                </a:cubicBezTo>
                <a:close/>
              </a:path>
            </a:pathLst>
          </a:custGeom>
          <a:solidFill>
            <a:srgbClr val="000000"/>
          </a:solidFill>
          <a:ln w="3621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E56725-984F-0076-1822-D1F3A4D88DD5}"/>
              </a:ext>
            </a:extLst>
          </p:cNvPr>
          <p:cNvSpPr/>
          <p:nvPr/>
        </p:nvSpPr>
        <p:spPr>
          <a:xfrm>
            <a:off x="6032692" y="2347933"/>
            <a:ext cx="814078" cy="1442246"/>
          </a:xfrm>
          <a:custGeom>
            <a:avLst/>
            <a:gdLst>
              <a:gd name="connsiteX0" fmla="*/ 415582 w 814078"/>
              <a:gd name="connsiteY0" fmla="*/ 364347 h 1442246"/>
              <a:gd name="connsiteX1" fmla="*/ 469296 w 814078"/>
              <a:gd name="connsiteY1" fmla="*/ 381767 h 1442246"/>
              <a:gd name="connsiteX2" fmla="*/ 723346 w 814078"/>
              <a:gd name="connsiteY2" fmla="*/ 381767 h 1442246"/>
              <a:gd name="connsiteX3" fmla="*/ 814079 w 814078"/>
              <a:gd name="connsiteY3" fmla="*/ 291035 h 1442246"/>
              <a:gd name="connsiteX4" fmla="*/ 723346 w 814078"/>
              <a:gd name="connsiteY4" fmla="*/ 200303 h 1442246"/>
              <a:gd name="connsiteX5" fmla="*/ 499056 w 814078"/>
              <a:gd name="connsiteY5" fmla="*/ 200303 h 1442246"/>
              <a:gd name="connsiteX6" fmla="*/ 326302 w 814078"/>
              <a:gd name="connsiteY6" fmla="*/ 73640 h 1442246"/>
              <a:gd name="connsiteX7" fmla="*/ 162258 w 814078"/>
              <a:gd name="connsiteY7" fmla="*/ 1055 h 1442246"/>
              <a:gd name="connsiteX8" fmla="*/ 29 w 814078"/>
              <a:gd name="connsiteY8" fmla="*/ 187963 h 1442246"/>
              <a:gd name="connsiteX9" fmla="*/ 29 w 814078"/>
              <a:gd name="connsiteY9" fmla="*/ 708403 h 1442246"/>
              <a:gd name="connsiteX10" fmla="*/ 181493 w 814078"/>
              <a:gd name="connsiteY10" fmla="*/ 889868 h 1442246"/>
              <a:gd name="connsiteX11" fmla="*/ 360417 w 814078"/>
              <a:gd name="connsiteY11" fmla="*/ 889868 h 1442246"/>
              <a:gd name="connsiteX12" fmla="*/ 360417 w 814078"/>
              <a:gd name="connsiteY12" fmla="*/ 889868 h 1442246"/>
              <a:gd name="connsiteX13" fmla="*/ 578175 w 814078"/>
              <a:gd name="connsiteY13" fmla="*/ 889868 h 1442246"/>
              <a:gd name="connsiteX14" fmla="*/ 578175 w 814078"/>
              <a:gd name="connsiteY14" fmla="*/ 1351514 h 1442246"/>
              <a:gd name="connsiteX15" fmla="*/ 668907 w 814078"/>
              <a:gd name="connsiteY15" fmla="*/ 1442246 h 1442246"/>
              <a:gd name="connsiteX16" fmla="*/ 759639 w 814078"/>
              <a:gd name="connsiteY16" fmla="*/ 1351514 h 1442246"/>
              <a:gd name="connsiteX17" fmla="*/ 759639 w 814078"/>
              <a:gd name="connsiteY17" fmla="*/ 798047 h 1442246"/>
              <a:gd name="connsiteX18" fmla="*/ 668907 w 814078"/>
              <a:gd name="connsiteY18" fmla="*/ 707315 h 1442246"/>
              <a:gd name="connsiteX19" fmla="*/ 360417 w 814078"/>
              <a:gd name="connsiteY19" fmla="*/ 707315 h 1442246"/>
              <a:gd name="connsiteX20" fmla="*/ 360417 w 814078"/>
              <a:gd name="connsiteY20" fmla="*/ 323336 h 144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14078" h="1442246">
                <a:moveTo>
                  <a:pt x="415582" y="364347"/>
                </a:moveTo>
                <a:cubicBezTo>
                  <a:pt x="431225" y="375630"/>
                  <a:pt x="450010" y="381724"/>
                  <a:pt x="469296" y="381767"/>
                </a:cubicBezTo>
                <a:lnTo>
                  <a:pt x="723346" y="381767"/>
                </a:lnTo>
                <a:cubicBezTo>
                  <a:pt x="773456" y="381767"/>
                  <a:pt x="814079" y="341145"/>
                  <a:pt x="814079" y="291035"/>
                </a:cubicBezTo>
                <a:cubicBezTo>
                  <a:pt x="814079" y="240925"/>
                  <a:pt x="773456" y="200303"/>
                  <a:pt x="723346" y="200303"/>
                </a:cubicBezTo>
                <a:lnTo>
                  <a:pt x="499056" y="200303"/>
                </a:lnTo>
                <a:lnTo>
                  <a:pt x="326302" y="73640"/>
                </a:lnTo>
                <a:cubicBezTo>
                  <a:pt x="288575" y="21803"/>
                  <a:pt x="225996" y="-5888"/>
                  <a:pt x="162258" y="1055"/>
                </a:cubicBezTo>
                <a:cubicBezTo>
                  <a:pt x="68354" y="12730"/>
                  <a:pt x="-1623" y="93351"/>
                  <a:pt x="29" y="187963"/>
                </a:cubicBezTo>
                <a:lnTo>
                  <a:pt x="29" y="708403"/>
                </a:lnTo>
                <a:cubicBezTo>
                  <a:pt x="29" y="808623"/>
                  <a:pt x="81274" y="889868"/>
                  <a:pt x="181493" y="889868"/>
                </a:cubicBezTo>
                <a:lnTo>
                  <a:pt x="360417" y="889868"/>
                </a:lnTo>
                <a:lnTo>
                  <a:pt x="360417" y="889868"/>
                </a:lnTo>
                <a:lnTo>
                  <a:pt x="578175" y="889868"/>
                </a:lnTo>
                <a:lnTo>
                  <a:pt x="578175" y="1351514"/>
                </a:lnTo>
                <a:cubicBezTo>
                  <a:pt x="578175" y="1401623"/>
                  <a:pt x="618797" y="1442246"/>
                  <a:pt x="668907" y="1442246"/>
                </a:cubicBezTo>
                <a:cubicBezTo>
                  <a:pt x="719017" y="1442246"/>
                  <a:pt x="759639" y="1401623"/>
                  <a:pt x="759639" y="1351514"/>
                </a:cubicBezTo>
                <a:lnTo>
                  <a:pt x="759639" y="798047"/>
                </a:lnTo>
                <a:cubicBezTo>
                  <a:pt x="759639" y="747937"/>
                  <a:pt x="719017" y="707315"/>
                  <a:pt x="668907" y="707315"/>
                </a:cubicBezTo>
                <a:lnTo>
                  <a:pt x="360417" y="707315"/>
                </a:lnTo>
                <a:lnTo>
                  <a:pt x="360417" y="323336"/>
                </a:lnTo>
                <a:close/>
              </a:path>
            </a:pathLst>
          </a:custGeom>
          <a:solidFill>
            <a:srgbClr val="000000"/>
          </a:solidFill>
          <a:ln w="3621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393972B-11C5-4929-DCE1-98DA5A2BB7D0}"/>
              </a:ext>
            </a:extLst>
          </p:cNvPr>
          <p:cNvSpPr/>
          <p:nvPr/>
        </p:nvSpPr>
        <p:spPr>
          <a:xfrm>
            <a:off x="6501988" y="2802286"/>
            <a:ext cx="1379130" cy="1016201"/>
          </a:xfrm>
          <a:custGeom>
            <a:avLst/>
            <a:gdLst>
              <a:gd name="connsiteX0" fmla="*/ 1306545 w 1379130"/>
              <a:gd name="connsiteY0" fmla="*/ 0 h 1016201"/>
              <a:gd name="connsiteX1" fmla="*/ 72586 w 1379130"/>
              <a:gd name="connsiteY1" fmla="*/ 0 h 1016201"/>
              <a:gd name="connsiteX2" fmla="*/ 0 w 1379130"/>
              <a:gd name="connsiteY2" fmla="*/ 72586 h 1016201"/>
              <a:gd name="connsiteX3" fmla="*/ 72586 w 1379130"/>
              <a:gd name="connsiteY3" fmla="*/ 145172 h 1016201"/>
              <a:gd name="connsiteX4" fmla="*/ 616979 w 1379130"/>
              <a:gd name="connsiteY4" fmla="*/ 145172 h 1016201"/>
              <a:gd name="connsiteX5" fmla="*/ 616979 w 1379130"/>
              <a:gd name="connsiteY5" fmla="*/ 871030 h 1016201"/>
              <a:gd name="connsiteX6" fmla="*/ 399222 w 1379130"/>
              <a:gd name="connsiteY6" fmla="*/ 871030 h 1016201"/>
              <a:gd name="connsiteX7" fmla="*/ 399222 w 1379130"/>
              <a:gd name="connsiteY7" fmla="*/ 1016201 h 1016201"/>
              <a:gd name="connsiteX8" fmla="*/ 979909 w 1379130"/>
              <a:gd name="connsiteY8" fmla="*/ 1016201 h 1016201"/>
              <a:gd name="connsiteX9" fmla="*/ 979909 w 1379130"/>
              <a:gd name="connsiteY9" fmla="*/ 871030 h 1016201"/>
              <a:gd name="connsiteX10" fmla="*/ 762151 w 1379130"/>
              <a:gd name="connsiteY10" fmla="*/ 871030 h 1016201"/>
              <a:gd name="connsiteX11" fmla="*/ 762151 w 1379130"/>
              <a:gd name="connsiteY11" fmla="*/ 145172 h 1016201"/>
              <a:gd name="connsiteX12" fmla="*/ 1306545 w 1379130"/>
              <a:gd name="connsiteY12" fmla="*/ 145172 h 1016201"/>
              <a:gd name="connsiteX13" fmla="*/ 1379131 w 1379130"/>
              <a:gd name="connsiteY13" fmla="*/ 72586 h 1016201"/>
              <a:gd name="connsiteX14" fmla="*/ 1306545 w 1379130"/>
              <a:gd name="connsiteY14" fmla="*/ 0 h 101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79130" h="1016201">
                <a:moveTo>
                  <a:pt x="1306545" y="0"/>
                </a:moveTo>
                <a:lnTo>
                  <a:pt x="72586" y="0"/>
                </a:lnTo>
                <a:cubicBezTo>
                  <a:pt x="32497" y="0"/>
                  <a:pt x="0" y="32497"/>
                  <a:pt x="0" y="72586"/>
                </a:cubicBezTo>
                <a:cubicBezTo>
                  <a:pt x="0" y="112675"/>
                  <a:pt x="32497" y="145172"/>
                  <a:pt x="72586" y="145172"/>
                </a:cubicBezTo>
                <a:lnTo>
                  <a:pt x="616979" y="145172"/>
                </a:lnTo>
                <a:lnTo>
                  <a:pt x="616979" y="871030"/>
                </a:lnTo>
                <a:lnTo>
                  <a:pt x="399222" y="871030"/>
                </a:lnTo>
                <a:lnTo>
                  <a:pt x="399222" y="1016201"/>
                </a:lnTo>
                <a:lnTo>
                  <a:pt x="979909" y="1016201"/>
                </a:lnTo>
                <a:lnTo>
                  <a:pt x="979909" y="871030"/>
                </a:lnTo>
                <a:lnTo>
                  <a:pt x="762151" y="871030"/>
                </a:lnTo>
                <a:lnTo>
                  <a:pt x="762151" y="145172"/>
                </a:lnTo>
                <a:lnTo>
                  <a:pt x="1306545" y="145172"/>
                </a:lnTo>
                <a:cubicBezTo>
                  <a:pt x="1346634" y="145172"/>
                  <a:pt x="1379131" y="112675"/>
                  <a:pt x="1379131" y="72586"/>
                </a:cubicBezTo>
                <a:cubicBezTo>
                  <a:pt x="1379131" y="32497"/>
                  <a:pt x="1346634" y="0"/>
                  <a:pt x="1306545" y="0"/>
                </a:cubicBezTo>
                <a:close/>
              </a:path>
            </a:pathLst>
          </a:custGeom>
          <a:solidFill>
            <a:srgbClr val="000000"/>
          </a:solidFill>
          <a:ln w="3621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B1235E-5384-D74F-4BAB-16AB5201A715}"/>
              </a:ext>
            </a:extLst>
          </p:cNvPr>
          <p:cNvSpPr/>
          <p:nvPr/>
        </p:nvSpPr>
        <p:spPr>
          <a:xfrm>
            <a:off x="5812423" y="2511943"/>
            <a:ext cx="725858" cy="1306544"/>
          </a:xfrm>
          <a:custGeom>
            <a:avLst/>
            <a:gdLst>
              <a:gd name="connsiteX0" fmla="*/ 653272 w 725858"/>
              <a:gd name="connsiteY0" fmla="*/ 798444 h 1306544"/>
              <a:gd name="connsiteX1" fmla="*/ 145172 w 725858"/>
              <a:gd name="connsiteY1" fmla="*/ 798444 h 1306544"/>
              <a:gd name="connsiteX2" fmla="*/ 145172 w 725858"/>
              <a:gd name="connsiteY2" fmla="*/ 72586 h 1306544"/>
              <a:gd name="connsiteX3" fmla="*/ 72586 w 725858"/>
              <a:gd name="connsiteY3" fmla="*/ 0 h 1306544"/>
              <a:gd name="connsiteX4" fmla="*/ 0 w 725858"/>
              <a:gd name="connsiteY4" fmla="*/ 72586 h 1306544"/>
              <a:gd name="connsiteX5" fmla="*/ 0 w 725858"/>
              <a:gd name="connsiteY5" fmla="*/ 871030 h 1306544"/>
              <a:gd name="connsiteX6" fmla="*/ 72586 w 725858"/>
              <a:gd name="connsiteY6" fmla="*/ 943616 h 1306544"/>
              <a:gd name="connsiteX7" fmla="*/ 290343 w 725858"/>
              <a:gd name="connsiteY7" fmla="*/ 943616 h 1306544"/>
              <a:gd name="connsiteX8" fmla="*/ 290343 w 725858"/>
              <a:gd name="connsiteY8" fmla="*/ 1161373 h 1306544"/>
              <a:gd name="connsiteX9" fmla="*/ 145172 w 725858"/>
              <a:gd name="connsiteY9" fmla="*/ 1161373 h 1306544"/>
              <a:gd name="connsiteX10" fmla="*/ 145172 w 725858"/>
              <a:gd name="connsiteY10" fmla="*/ 1306545 h 1306544"/>
              <a:gd name="connsiteX11" fmla="*/ 580687 w 725858"/>
              <a:gd name="connsiteY11" fmla="*/ 1306545 h 1306544"/>
              <a:gd name="connsiteX12" fmla="*/ 580687 w 725858"/>
              <a:gd name="connsiteY12" fmla="*/ 1161373 h 1306544"/>
              <a:gd name="connsiteX13" fmla="*/ 435515 w 725858"/>
              <a:gd name="connsiteY13" fmla="*/ 1161373 h 1306544"/>
              <a:gd name="connsiteX14" fmla="*/ 435515 w 725858"/>
              <a:gd name="connsiteY14" fmla="*/ 943616 h 1306544"/>
              <a:gd name="connsiteX15" fmla="*/ 653272 w 725858"/>
              <a:gd name="connsiteY15" fmla="*/ 943616 h 1306544"/>
              <a:gd name="connsiteX16" fmla="*/ 725858 w 725858"/>
              <a:gd name="connsiteY16" fmla="*/ 871030 h 1306544"/>
              <a:gd name="connsiteX17" fmla="*/ 653272 w 725858"/>
              <a:gd name="connsiteY17" fmla="*/ 798444 h 130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25858" h="1306544">
                <a:moveTo>
                  <a:pt x="653272" y="798444"/>
                </a:moveTo>
                <a:lnTo>
                  <a:pt x="145172" y="798444"/>
                </a:lnTo>
                <a:lnTo>
                  <a:pt x="145172" y="72586"/>
                </a:lnTo>
                <a:cubicBezTo>
                  <a:pt x="145172" y="32497"/>
                  <a:pt x="112675" y="0"/>
                  <a:pt x="72586" y="0"/>
                </a:cubicBezTo>
                <a:cubicBezTo>
                  <a:pt x="32497" y="0"/>
                  <a:pt x="0" y="32497"/>
                  <a:pt x="0" y="72586"/>
                </a:cubicBezTo>
                <a:lnTo>
                  <a:pt x="0" y="871030"/>
                </a:lnTo>
                <a:cubicBezTo>
                  <a:pt x="0" y="911119"/>
                  <a:pt x="32497" y="943616"/>
                  <a:pt x="72586" y="943616"/>
                </a:cubicBezTo>
                <a:lnTo>
                  <a:pt x="290343" y="943616"/>
                </a:lnTo>
                <a:lnTo>
                  <a:pt x="290343" y="1161373"/>
                </a:lnTo>
                <a:lnTo>
                  <a:pt x="145172" y="1161373"/>
                </a:lnTo>
                <a:lnTo>
                  <a:pt x="145172" y="1306545"/>
                </a:lnTo>
                <a:lnTo>
                  <a:pt x="580687" y="1306545"/>
                </a:lnTo>
                <a:lnTo>
                  <a:pt x="580687" y="1161373"/>
                </a:lnTo>
                <a:lnTo>
                  <a:pt x="435515" y="1161373"/>
                </a:lnTo>
                <a:lnTo>
                  <a:pt x="435515" y="943616"/>
                </a:lnTo>
                <a:lnTo>
                  <a:pt x="653272" y="943616"/>
                </a:lnTo>
                <a:cubicBezTo>
                  <a:pt x="693362" y="943616"/>
                  <a:pt x="725858" y="911119"/>
                  <a:pt x="725858" y="871030"/>
                </a:cubicBezTo>
                <a:cubicBezTo>
                  <a:pt x="725858" y="830941"/>
                  <a:pt x="693362" y="798444"/>
                  <a:pt x="653272" y="798444"/>
                </a:cubicBezTo>
                <a:close/>
              </a:path>
            </a:pathLst>
          </a:custGeom>
          <a:solidFill>
            <a:srgbClr val="000000"/>
          </a:solidFill>
          <a:ln w="3621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42BD5A-4D40-B671-52DE-2DBC8AEAA947}"/>
              </a:ext>
            </a:extLst>
          </p:cNvPr>
          <p:cNvSpPr/>
          <p:nvPr/>
        </p:nvSpPr>
        <p:spPr>
          <a:xfrm rot="1905250">
            <a:off x="6836124" y="2193678"/>
            <a:ext cx="53913" cy="485594"/>
          </a:xfrm>
          <a:prstGeom prst="rect">
            <a:avLst/>
          </a:prstGeom>
          <a:solidFill>
            <a:srgbClr val="00000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Wireless router with solid fill">
            <a:extLst>
              <a:ext uri="{FF2B5EF4-FFF2-40B4-BE49-F238E27FC236}">
                <a16:creationId xmlns:a16="http://schemas.microsoft.com/office/drawing/2014/main" id="{1BF68EAD-A8AA-7B44-A067-35AA6BEA5E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099972" y="-100300"/>
            <a:ext cx="914400" cy="914400"/>
          </a:xfrm>
          <a:prstGeom prst="rect">
            <a:avLst/>
          </a:prstGeom>
        </p:spPr>
      </p:pic>
      <p:pic>
        <p:nvPicPr>
          <p:cNvPr id="23" name="Graphic 22" descr="Envelope with solid fill">
            <a:extLst>
              <a:ext uri="{FF2B5EF4-FFF2-40B4-BE49-F238E27FC236}">
                <a16:creationId xmlns:a16="http://schemas.microsoft.com/office/drawing/2014/main" id="{0A070D12-29F0-71F4-E318-ED735A1DB4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0121" y="1201390"/>
            <a:ext cx="736762" cy="7367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8F2B0E-927A-D3DF-D5C2-492AAB0576C5}"/>
              </a:ext>
            </a:extLst>
          </p:cNvPr>
          <p:cNvSpPr/>
          <p:nvPr/>
        </p:nvSpPr>
        <p:spPr>
          <a:xfrm>
            <a:off x="4899353" y="0"/>
            <a:ext cx="4249947" cy="51435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0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2376 L 0.09791 -0.05402 C 0.11857 -0.09383 0.1493 -0.11513 0.18125 -0.11513 C 0.21788 -0.11513 0.24704 -0.09383 0.2677 -0.05402 L 0.36579 0.12376 " pathEditMode="relative" rAng="0" ptsTypes="AAAAA">
                                      <p:cBhvr>
                                        <p:cTn id="20" dur="1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mart Phone with solid fill">
            <a:extLst>
              <a:ext uri="{FF2B5EF4-FFF2-40B4-BE49-F238E27FC236}">
                <a16:creationId xmlns:a16="http://schemas.microsoft.com/office/drawing/2014/main" id="{92C6F6B2-5ECA-D761-5F4F-66E9D3812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9188" y="469090"/>
            <a:ext cx="4385624" cy="4385624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0EE1D5-C27D-1723-0393-FC0AE0B9941F}"/>
              </a:ext>
            </a:extLst>
          </p:cNvPr>
          <p:cNvSpPr/>
          <p:nvPr/>
        </p:nvSpPr>
        <p:spPr>
          <a:xfrm>
            <a:off x="3907435" y="1847995"/>
            <a:ext cx="1329130" cy="934662"/>
          </a:xfrm>
          <a:custGeom>
            <a:avLst/>
            <a:gdLst>
              <a:gd name="connsiteX0" fmla="*/ 157436 w 2099140"/>
              <a:gd name="connsiteY0" fmla="*/ 1469398 h 1626833"/>
              <a:gd name="connsiteX1" fmla="*/ 157436 w 2099140"/>
              <a:gd name="connsiteY1" fmla="*/ 157436 h 1626833"/>
              <a:gd name="connsiteX2" fmla="*/ 1941705 w 2099140"/>
              <a:gd name="connsiteY2" fmla="*/ 157436 h 1626833"/>
              <a:gd name="connsiteX3" fmla="*/ 1941705 w 2099140"/>
              <a:gd name="connsiteY3" fmla="*/ 1469398 h 1626833"/>
              <a:gd name="connsiteX4" fmla="*/ 2099140 w 2099140"/>
              <a:gd name="connsiteY4" fmla="*/ 1626834 h 1626833"/>
              <a:gd name="connsiteX5" fmla="*/ 2099140 w 2099140"/>
              <a:gd name="connsiteY5" fmla="*/ 0 h 1626833"/>
              <a:gd name="connsiteX6" fmla="*/ 0 w 2099140"/>
              <a:gd name="connsiteY6" fmla="*/ 0 h 1626833"/>
              <a:gd name="connsiteX7" fmla="*/ 0 w 2099140"/>
              <a:gd name="connsiteY7" fmla="*/ 1626834 h 162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140" h="1626833">
                <a:moveTo>
                  <a:pt x="157436" y="1469398"/>
                </a:moveTo>
                <a:lnTo>
                  <a:pt x="157436" y="157436"/>
                </a:lnTo>
                <a:lnTo>
                  <a:pt x="1941705" y="157436"/>
                </a:lnTo>
                <a:lnTo>
                  <a:pt x="1941705" y="1469398"/>
                </a:lnTo>
                <a:close/>
                <a:moveTo>
                  <a:pt x="2099140" y="1626834"/>
                </a:moveTo>
                <a:lnTo>
                  <a:pt x="2099140" y="0"/>
                </a:lnTo>
                <a:lnTo>
                  <a:pt x="0" y="0"/>
                </a:lnTo>
                <a:lnTo>
                  <a:pt x="0" y="1626834"/>
                </a:lnTo>
                <a:close/>
              </a:path>
            </a:pathLst>
          </a:custGeom>
          <a:solidFill>
            <a:srgbClr val="000000"/>
          </a:solidFill>
          <a:ln w="261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A40D5E72-58DE-0B1E-A81B-057CBC5F7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4669" y="1916399"/>
            <a:ext cx="934662" cy="93466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3B29C73-8CFF-7288-6765-9038449C35E8}"/>
              </a:ext>
            </a:extLst>
          </p:cNvPr>
          <p:cNvSpPr txBox="1"/>
          <p:nvPr/>
        </p:nvSpPr>
        <p:spPr>
          <a:xfrm>
            <a:off x="3532031" y="1396687"/>
            <a:ext cx="20799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Picture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Time </a:t>
            </a:r>
          </a:p>
          <a:p>
            <a:pPr algn="ctr"/>
            <a:r>
              <a:rPr lang="en-US" sz="2000" dirty="0"/>
              <a:t>Date  </a:t>
            </a:r>
          </a:p>
        </p:txBody>
      </p:sp>
    </p:spTree>
    <p:extLst>
      <p:ext uri="{BB962C8B-B14F-4D97-AF65-F5344CB8AC3E}">
        <p14:creationId xmlns:p14="http://schemas.microsoft.com/office/powerpoint/2010/main" val="20098780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486</Words>
  <Application>Microsoft Office PowerPoint</Application>
  <PresentationFormat>On-screen Show (16:9)</PresentationFormat>
  <Paragraphs>90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Proxima Nova</vt:lpstr>
      <vt:lpstr>Arial</vt:lpstr>
      <vt:lpstr>Simple Dark</vt:lpstr>
      <vt:lpstr>Spearmint</vt:lpstr>
      <vt:lpstr>IoT based Smart Security and Home Automation</vt:lpstr>
      <vt:lpstr>PowerPoint Presentation</vt:lpstr>
      <vt:lpstr>Home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Related Work</vt:lpstr>
      <vt:lpstr>Implementation Tools and IoT Devices</vt:lpstr>
      <vt:lpstr>IoT Devices and Tools</vt:lpstr>
      <vt:lpstr>Group Members and Responsibilities</vt:lpstr>
      <vt:lpstr>Group Members and Responsibilities</vt:lpstr>
      <vt:lpstr>Expected Outcome</vt:lpstr>
      <vt:lpstr>Ideal Outcome</vt:lpstr>
      <vt:lpstr>Outcome </vt:lpstr>
      <vt:lpstr>Result </vt:lpstr>
      <vt:lpstr>PowerPoint Presentation</vt:lpstr>
      <vt:lpstr>PowerPoint Presentation</vt:lpstr>
      <vt:lpstr>Any question?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Smart Security and Home Automation</dc:title>
  <dc:creator>Abrar Sami Alabdulwahab</dc:creator>
  <cp:lastModifiedBy>Eui An</cp:lastModifiedBy>
  <cp:revision>4</cp:revision>
  <dcterms:modified xsi:type="dcterms:W3CDTF">2022-06-06T02:51:55Z</dcterms:modified>
</cp:coreProperties>
</file>