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62668daf61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62668daf6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62668daf61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62668daf6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62668daf61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62668daf61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62668daf61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62668daf61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2668daf61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62668daf6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62668daf61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62668daf61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2668daf61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62668daf61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62668daf61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62668daf6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62668daf61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62668daf61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62668daf61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62668daf61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2668daf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2668daf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2668daf6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2668daf6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62668daf6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62668daf6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62668daf6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62668daf6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62668daf6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62668daf6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62668daf6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62668daf6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62668daf6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62668daf6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2668daf6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62668daf6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4.png"/><Relationship Id="rId5"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1.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990"/>
              <a:buFont typeface="Arial"/>
              <a:buNone/>
            </a:pPr>
            <a:r>
              <a:rPr lang="zh-CN" sz="3380"/>
              <a:t>Lab 12</a:t>
            </a:r>
            <a:endParaRPr sz="3380"/>
          </a:p>
          <a:p>
            <a:pPr indent="0" lvl="0" marL="0" rtl="0" algn="ctr">
              <a:spcBef>
                <a:spcPts val="0"/>
              </a:spcBef>
              <a:spcAft>
                <a:spcPts val="0"/>
              </a:spcAft>
              <a:buNone/>
            </a:pPr>
            <a:r>
              <a:rPr lang="zh-CN" sz="3380"/>
              <a:t>Assignment 2</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Task6 Solution</a:t>
            </a:r>
            <a:endParaRPr/>
          </a:p>
        </p:txBody>
      </p:sp>
      <p:sp>
        <p:nvSpPr>
          <p:cNvPr id="120" name="Google Shape;120;p22"/>
          <p:cNvSpPr txBox="1"/>
          <p:nvPr>
            <p:ph idx="1" type="body"/>
          </p:nvPr>
        </p:nvSpPr>
        <p:spPr>
          <a:xfrm>
            <a:off x="171625" y="572700"/>
            <a:ext cx="3999300" cy="4362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zh-CN"/>
              <a:t>Code:</a:t>
            </a:r>
            <a:endParaRPr/>
          </a:p>
          <a:p>
            <a:pPr indent="0" lvl="0" marL="457200" rtl="0" algn="l">
              <a:spcBef>
                <a:spcPts val="1200"/>
              </a:spcBef>
              <a:spcAft>
                <a:spcPts val="0"/>
              </a:spcAft>
              <a:buNone/>
            </a:pPr>
            <a:r>
              <a:rPr b="1" lang="zh-CN" sz="1400"/>
              <a:t>hero = new Warrior("Thor"); </a:t>
            </a:r>
            <a:endParaRPr b="1" sz="1400"/>
          </a:p>
          <a:p>
            <a:pPr indent="0" lvl="0" marL="457200" rtl="0" algn="l">
              <a:spcBef>
                <a:spcPts val="1200"/>
              </a:spcBef>
              <a:spcAft>
                <a:spcPts val="0"/>
              </a:spcAft>
              <a:buNone/>
            </a:pPr>
            <a:r>
              <a:rPr b="1" lang="zh-CN" sz="1400"/>
              <a:t>hero.doAction(hero); </a:t>
            </a:r>
            <a:endParaRPr b="1" sz="1400"/>
          </a:p>
          <a:p>
            <a:pPr indent="0" lvl="0" marL="457200" rtl="0" algn="l">
              <a:spcBef>
                <a:spcPts val="1200"/>
              </a:spcBef>
              <a:spcAft>
                <a:spcPts val="0"/>
              </a:spcAft>
              <a:buNone/>
            </a:pPr>
            <a:r>
              <a:rPr b="1" lang="zh-CN" sz="1400">
                <a:solidFill>
                  <a:schemeClr val="dk1"/>
                </a:solidFill>
                <a:highlight>
                  <a:schemeClr val="accent6"/>
                </a:highlight>
              </a:rPr>
              <a:t>hero = new Healer("Althea"); </a:t>
            </a:r>
            <a:endParaRPr b="1" sz="1400">
              <a:solidFill>
                <a:schemeClr val="dk1"/>
              </a:solidFill>
              <a:highlight>
                <a:schemeClr val="accent6"/>
              </a:highlight>
            </a:endParaRPr>
          </a:p>
          <a:p>
            <a:pPr indent="0" lvl="0" marL="457200" rtl="0" algn="l">
              <a:spcBef>
                <a:spcPts val="1200"/>
              </a:spcBef>
              <a:spcAft>
                <a:spcPts val="0"/>
              </a:spcAft>
              <a:buNone/>
            </a:pPr>
            <a:r>
              <a:rPr b="1" lang="zh-CN" sz="1400"/>
              <a:t>hero.doAction(hero);</a:t>
            </a:r>
            <a:endParaRPr b="1" sz="1400"/>
          </a:p>
          <a:p>
            <a:pPr indent="0" lvl="0" marL="0" rtl="0" algn="l">
              <a:spcBef>
                <a:spcPts val="1200"/>
              </a:spcBef>
              <a:spcAft>
                <a:spcPts val="0"/>
              </a:spcAft>
              <a:buNone/>
            </a:pPr>
            <a:r>
              <a:rPr lang="zh-CN"/>
              <a:t>Result:</a:t>
            </a:r>
            <a:endParaRPr/>
          </a:p>
          <a:p>
            <a:pPr indent="0" lvl="0" marL="0" rtl="0" algn="l">
              <a:spcBef>
                <a:spcPts val="1200"/>
              </a:spcBef>
              <a:spcAft>
                <a:spcPts val="0"/>
              </a:spcAft>
              <a:buNone/>
            </a:pPr>
            <a:r>
              <a:rPr lang="zh-CN"/>
              <a:t>Yes.</a:t>
            </a:r>
            <a:endParaRPr/>
          </a:p>
          <a:p>
            <a:pPr indent="0" lvl="0" marL="0" rtl="0" algn="l">
              <a:spcBef>
                <a:spcPts val="1200"/>
              </a:spcBef>
              <a:spcAft>
                <a:spcPts val="0"/>
              </a:spcAft>
              <a:buNone/>
            </a:pPr>
            <a:r>
              <a:rPr lang="zh-CN"/>
              <a:t>Thor attacks Thor. Does 5 damage.</a:t>
            </a:r>
            <a:endParaRPr/>
          </a:p>
          <a:p>
            <a:pPr indent="0" lvl="0" marL="0" rtl="0" algn="l">
              <a:spcBef>
                <a:spcPts val="1200"/>
              </a:spcBef>
              <a:spcAft>
                <a:spcPts val="0"/>
              </a:spcAft>
              <a:buNone/>
            </a:pPr>
            <a:r>
              <a:rPr lang="zh-CN"/>
              <a:t>Althea heals Althea by 0 points.</a:t>
            </a:r>
            <a:endParaRPr/>
          </a:p>
          <a:p>
            <a:pPr indent="0" lvl="0" marL="0" rtl="0" algn="l">
              <a:spcBef>
                <a:spcPts val="1200"/>
              </a:spcBef>
              <a:spcAft>
                <a:spcPts val="1200"/>
              </a:spcAft>
              <a:buNone/>
            </a:pPr>
            <a:r>
              <a:t/>
            </a:r>
            <a:endParaRPr/>
          </a:p>
        </p:txBody>
      </p:sp>
      <p:pic>
        <p:nvPicPr>
          <p:cNvPr id="121" name="Google Shape;121;p22"/>
          <p:cNvPicPr preferRelativeResize="0"/>
          <p:nvPr/>
        </p:nvPicPr>
        <p:blipFill>
          <a:blip r:embed="rId3">
            <a:alphaModFix/>
          </a:blip>
          <a:stretch>
            <a:fillRect/>
          </a:stretch>
        </p:blipFill>
        <p:spPr>
          <a:xfrm>
            <a:off x="4267300" y="142375"/>
            <a:ext cx="4668275" cy="1928456"/>
          </a:xfrm>
          <a:prstGeom prst="rect">
            <a:avLst/>
          </a:prstGeom>
          <a:noFill/>
          <a:ln>
            <a:noFill/>
          </a:ln>
        </p:spPr>
      </p:pic>
      <p:pic>
        <p:nvPicPr>
          <p:cNvPr id="122" name="Google Shape;122;p22"/>
          <p:cNvPicPr preferRelativeResize="0"/>
          <p:nvPr/>
        </p:nvPicPr>
        <p:blipFill>
          <a:blip r:embed="rId4">
            <a:alphaModFix/>
          </a:blip>
          <a:stretch>
            <a:fillRect/>
          </a:stretch>
        </p:blipFill>
        <p:spPr>
          <a:xfrm>
            <a:off x="3995488" y="2571750"/>
            <a:ext cx="3224475" cy="311750"/>
          </a:xfrm>
          <a:prstGeom prst="rect">
            <a:avLst/>
          </a:prstGeom>
          <a:noFill/>
          <a:ln>
            <a:noFill/>
          </a:ln>
        </p:spPr>
      </p:pic>
      <p:pic>
        <p:nvPicPr>
          <p:cNvPr id="123" name="Google Shape;123;p22"/>
          <p:cNvPicPr preferRelativeResize="0"/>
          <p:nvPr/>
        </p:nvPicPr>
        <p:blipFill rotWithShape="1">
          <a:blip r:embed="rId5">
            <a:alphaModFix/>
          </a:blip>
          <a:srcRect b="18603" l="0" r="0" t="20140"/>
          <a:stretch/>
        </p:blipFill>
        <p:spPr>
          <a:xfrm>
            <a:off x="3964650" y="2890025"/>
            <a:ext cx="3192000" cy="226625"/>
          </a:xfrm>
          <a:prstGeom prst="rect">
            <a:avLst/>
          </a:prstGeom>
          <a:noFill/>
          <a:ln>
            <a:noFill/>
          </a:ln>
        </p:spPr>
      </p:pic>
      <p:pic>
        <p:nvPicPr>
          <p:cNvPr id="124" name="Google Shape;124;p22"/>
          <p:cNvPicPr preferRelativeResize="0"/>
          <p:nvPr/>
        </p:nvPicPr>
        <p:blipFill rotWithShape="1">
          <a:blip r:embed="rId6">
            <a:alphaModFix/>
          </a:blip>
          <a:srcRect b="0" l="0" r="0" t="1941"/>
          <a:stretch/>
        </p:blipFill>
        <p:spPr>
          <a:xfrm>
            <a:off x="3964650" y="3101800"/>
            <a:ext cx="5273574" cy="1928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Task7 Solution</a:t>
            </a:r>
            <a:endParaRPr/>
          </a:p>
        </p:txBody>
      </p:sp>
      <p:sp>
        <p:nvSpPr>
          <p:cNvPr id="130" name="Google Shape;130;p23"/>
          <p:cNvSpPr txBox="1"/>
          <p:nvPr>
            <p:ph idx="1" type="body"/>
          </p:nvPr>
        </p:nvSpPr>
        <p:spPr>
          <a:xfrm>
            <a:off x="171625" y="572700"/>
            <a:ext cx="3999300" cy="436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Code:</a:t>
            </a:r>
            <a:endParaRPr/>
          </a:p>
          <a:p>
            <a:pPr indent="0" lvl="0" marL="457200" rtl="0" algn="l">
              <a:spcBef>
                <a:spcPts val="1200"/>
              </a:spcBef>
              <a:spcAft>
                <a:spcPts val="0"/>
              </a:spcAft>
              <a:buNone/>
            </a:pPr>
            <a:r>
              <a:rPr b="1" lang="zh-CN" sz="1400"/>
              <a:t>hero = new Warrior("Thor");</a:t>
            </a:r>
            <a:endParaRPr b="1" sz="1400"/>
          </a:p>
          <a:p>
            <a:pPr indent="0" lvl="0" marL="457200" rtl="0" algn="l">
              <a:spcBef>
                <a:spcPts val="1200"/>
              </a:spcBef>
              <a:spcAft>
                <a:spcPts val="0"/>
              </a:spcAft>
              <a:buNone/>
            </a:pPr>
            <a:r>
              <a:rPr b="1" lang="zh-CN" sz="1400"/>
              <a:t>warrior = hero;</a:t>
            </a:r>
            <a:endParaRPr b="1" sz="1400"/>
          </a:p>
          <a:p>
            <a:pPr indent="0" lvl="0" marL="457200" rtl="0" algn="l">
              <a:spcBef>
                <a:spcPts val="1200"/>
              </a:spcBef>
              <a:spcAft>
                <a:spcPts val="0"/>
              </a:spcAft>
              <a:buNone/>
            </a:pPr>
            <a:r>
              <a:rPr b="1" lang="zh-CN" sz="1400"/>
              <a:t>warrior.doAction(hero);</a:t>
            </a:r>
            <a:endParaRPr b="1" sz="1400"/>
          </a:p>
          <a:p>
            <a:pPr indent="0" lvl="0" marL="0" rtl="0" algn="l">
              <a:spcBef>
                <a:spcPts val="1200"/>
              </a:spcBef>
              <a:spcAft>
                <a:spcPts val="0"/>
              </a:spcAft>
              <a:buNone/>
            </a:pPr>
            <a:r>
              <a:rPr lang="zh-CN"/>
              <a:t>Result:</a:t>
            </a:r>
            <a:endParaRPr/>
          </a:p>
          <a:p>
            <a:pPr indent="0" lvl="0" marL="0" rtl="0" algn="l">
              <a:spcBef>
                <a:spcPts val="1200"/>
              </a:spcBef>
              <a:spcAft>
                <a:spcPts val="0"/>
              </a:spcAft>
              <a:buNone/>
            </a:pPr>
            <a:r>
              <a:rPr lang="zh-CN"/>
              <a:t>No.</a:t>
            </a:r>
            <a:endParaRPr/>
          </a:p>
          <a:p>
            <a:pPr indent="0" lvl="0" marL="0" rtl="0" algn="l">
              <a:spcBef>
                <a:spcPts val="1200"/>
              </a:spcBef>
              <a:spcAft>
                <a:spcPts val="0"/>
              </a:spcAft>
              <a:buClr>
                <a:schemeClr val="dk1"/>
              </a:buClr>
              <a:buSzPts val="1100"/>
              <a:buFont typeface="Arial"/>
              <a:buNone/>
            </a:pPr>
            <a:r>
              <a:rPr lang="zh-CN"/>
              <a:t>Type narrowing is not always safe. Needs explicit type casting.</a:t>
            </a:r>
            <a:endParaRPr/>
          </a:p>
          <a:p>
            <a:pPr indent="0" lvl="0" marL="0" rtl="0" algn="l">
              <a:spcBef>
                <a:spcPts val="1200"/>
              </a:spcBef>
              <a:spcAft>
                <a:spcPts val="1200"/>
              </a:spcAft>
              <a:buNone/>
            </a:pPr>
            <a:r>
              <a:t/>
            </a:r>
            <a:endParaRPr/>
          </a:p>
        </p:txBody>
      </p:sp>
      <p:pic>
        <p:nvPicPr>
          <p:cNvPr id="131" name="Google Shape;131;p23"/>
          <p:cNvPicPr preferRelativeResize="0"/>
          <p:nvPr/>
        </p:nvPicPr>
        <p:blipFill>
          <a:blip r:embed="rId3">
            <a:alphaModFix/>
          </a:blip>
          <a:stretch>
            <a:fillRect/>
          </a:stretch>
        </p:blipFill>
        <p:spPr>
          <a:xfrm>
            <a:off x="4625875" y="572700"/>
            <a:ext cx="4181475" cy="1514475"/>
          </a:xfrm>
          <a:prstGeom prst="rect">
            <a:avLst/>
          </a:prstGeom>
          <a:noFill/>
          <a:ln>
            <a:noFill/>
          </a:ln>
        </p:spPr>
      </p:pic>
      <p:sp>
        <p:nvSpPr>
          <p:cNvPr id="132" name="Google Shape;132;p23"/>
          <p:cNvSpPr txBox="1"/>
          <p:nvPr/>
        </p:nvSpPr>
        <p:spPr>
          <a:xfrm>
            <a:off x="4669600" y="2168350"/>
            <a:ext cx="3000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1800">
                <a:highlight>
                  <a:schemeClr val="accent6"/>
                </a:highlight>
              </a:rPr>
              <a:t>warrior = (Warrior) hero;</a:t>
            </a:r>
            <a:endParaRPr b="1" sz="1800">
              <a:highlight>
                <a:schemeClr val="accent6"/>
              </a:highlight>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3. </a:t>
            </a:r>
            <a:r>
              <a:rPr lang="zh-CN"/>
              <a:t>Generic Set (20 points)</a:t>
            </a:r>
            <a:endParaRPr/>
          </a:p>
        </p:txBody>
      </p:sp>
      <p:sp>
        <p:nvSpPr>
          <p:cNvPr id="138" name="Google Shape;13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CN"/>
              <a:t>Read and complete the class so that all requirements expressed in both CompSetTest.java and the code comments are satisfied. Note that you are not allowed to add new fields to class CompSet.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4" name="Google Shape;14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5" name="Google Shape;145;p25"/>
          <p:cNvPicPr preferRelativeResize="0"/>
          <p:nvPr/>
        </p:nvPicPr>
        <p:blipFill>
          <a:blip r:embed="rId3">
            <a:alphaModFix/>
          </a:blip>
          <a:stretch>
            <a:fillRect/>
          </a:stretch>
        </p:blipFill>
        <p:spPr>
          <a:xfrm>
            <a:off x="785822" y="1400447"/>
            <a:ext cx="5956774" cy="3214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1" name="Google Shape;15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2" name="Google Shape;152;p26"/>
          <p:cNvPicPr preferRelativeResize="0"/>
          <p:nvPr/>
        </p:nvPicPr>
        <p:blipFill>
          <a:blip r:embed="rId3">
            <a:alphaModFix/>
          </a:blip>
          <a:stretch>
            <a:fillRect/>
          </a:stretch>
        </p:blipFill>
        <p:spPr>
          <a:xfrm>
            <a:off x="932597" y="1283050"/>
            <a:ext cx="5075975" cy="3061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8" name="Google Shape;15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9" name="Google Shape;159;p27"/>
          <p:cNvPicPr preferRelativeResize="0"/>
          <p:nvPr/>
        </p:nvPicPr>
        <p:blipFill>
          <a:blip r:embed="rId3">
            <a:alphaModFix/>
          </a:blip>
          <a:stretch>
            <a:fillRect/>
          </a:stretch>
        </p:blipFill>
        <p:spPr>
          <a:xfrm>
            <a:off x="838200" y="1121225"/>
            <a:ext cx="6122901" cy="37174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5" name="Google Shape;16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6" name="Google Shape;166;p28"/>
          <p:cNvPicPr preferRelativeResize="0"/>
          <p:nvPr/>
        </p:nvPicPr>
        <p:blipFill>
          <a:blip r:embed="rId3">
            <a:alphaModFix/>
          </a:blip>
          <a:stretch>
            <a:fillRect/>
          </a:stretch>
        </p:blipFill>
        <p:spPr>
          <a:xfrm>
            <a:off x="1298498" y="940200"/>
            <a:ext cx="5350250" cy="4203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2" name="Google Shape;17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3" name="Google Shape;173;p29"/>
          <p:cNvPicPr preferRelativeResize="0"/>
          <p:nvPr/>
        </p:nvPicPr>
        <p:blipFill>
          <a:blip r:embed="rId3">
            <a:alphaModFix/>
          </a:blip>
          <a:stretch>
            <a:fillRect/>
          </a:stretch>
        </p:blipFill>
        <p:spPr>
          <a:xfrm>
            <a:off x="672900" y="835688"/>
            <a:ext cx="7753350" cy="3819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4. BankAccount Using Monitor Operations (10 points)</a:t>
            </a:r>
            <a:endParaRPr/>
          </a:p>
        </p:txBody>
      </p:sp>
      <p:sp>
        <p:nvSpPr>
          <p:cNvPr id="179" name="Google Shape;179;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CN"/>
              <a:t>In this task, you will need to use synchronized methods/statements and operations like wait, notify, and notifyAll to coordinate the withdraw and deposite operations on a shared bank account.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5" name="Google Shape;18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6" name="Google Shape;186;p31"/>
          <p:cNvPicPr preferRelativeResize="0"/>
          <p:nvPr/>
        </p:nvPicPr>
        <p:blipFill>
          <a:blip r:embed="rId3">
            <a:alphaModFix/>
          </a:blip>
          <a:stretch>
            <a:fillRect/>
          </a:stretch>
        </p:blipFill>
        <p:spPr>
          <a:xfrm>
            <a:off x="90500" y="51487"/>
            <a:ext cx="5783626" cy="4872375"/>
          </a:xfrm>
          <a:prstGeom prst="rect">
            <a:avLst/>
          </a:prstGeom>
          <a:noFill/>
          <a:ln>
            <a:noFill/>
          </a:ln>
        </p:spPr>
      </p:pic>
      <p:pic>
        <p:nvPicPr>
          <p:cNvPr id="187" name="Google Shape;187;p31"/>
          <p:cNvPicPr preferRelativeResize="0"/>
          <p:nvPr/>
        </p:nvPicPr>
        <p:blipFill rotWithShape="1">
          <a:blip r:embed="rId4">
            <a:alphaModFix/>
          </a:blip>
          <a:srcRect b="2567" l="3554" r="33090" t="33884"/>
          <a:stretch/>
        </p:blipFill>
        <p:spPr>
          <a:xfrm>
            <a:off x="5367650" y="2413750"/>
            <a:ext cx="3910851" cy="26330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zh-CN"/>
              <a:t>Employee and Manager (10 points)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CN"/>
              <a:t>Read files SalaryLevel.java, Employee.java, and Manager.java in the assignment project, then add the missing code so that 1) the tests in EmployeeTest.java and ManagerTest.java will all pass and 2) the classes meet all the requirements specified in the Java files.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Employee Solution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8" name="Google Shape;68;p15"/>
          <p:cNvPicPr preferRelativeResize="0"/>
          <p:nvPr/>
        </p:nvPicPr>
        <p:blipFill>
          <a:blip r:embed="rId3">
            <a:alphaModFix/>
          </a:blip>
          <a:stretch>
            <a:fillRect/>
          </a:stretch>
        </p:blipFill>
        <p:spPr>
          <a:xfrm>
            <a:off x="369800" y="1290227"/>
            <a:ext cx="6353651" cy="3140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Manager Solution</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5" name="Google Shape;75;p16"/>
          <p:cNvPicPr preferRelativeResize="0"/>
          <p:nvPr/>
        </p:nvPicPr>
        <p:blipFill>
          <a:blip r:embed="rId3">
            <a:alphaModFix/>
          </a:blip>
          <a:stretch>
            <a:fillRect/>
          </a:stretch>
        </p:blipFill>
        <p:spPr>
          <a:xfrm>
            <a:off x="444925" y="1057850"/>
            <a:ext cx="5658025" cy="40352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2. Polymorphism and Dynamic Binding (12 points)</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For each of the code fragment below, </a:t>
            </a:r>
            <a:endParaRPr/>
          </a:p>
          <a:p>
            <a:pPr indent="0" lvl="0" marL="0" rtl="0" algn="l">
              <a:spcBef>
                <a:spcPts val="1200"/>
              </a:spcBef>
              <a:spcAft>
                <a:spcPts val="0"/>
              </a:spcAft>
              <a:buNone/>
            </a:pPr>
            <a:r>
              <a:rPr lang="zh-CN"/>
              <a:t>1) indicate whether it compiles, and </a:t>
            </a:r>
            <a:endParaRPr/>
          </a:p>
          <a:p>
            <a:pPr indent="0" lvl="0" marL="0" rtl="0" algn="l">
              <a:spcBef>
                <a:spcPts val="1200"/>
              </a:spcBef>
              <a:spcAft>
                <a:spcPts val="0"/>
              </a:spcAft>
              <a:buNone/>
            </a:pPr>
            <a:r>
              <a:rPr lang="zh-CN"/>
              <a:t>2) explain why the code fragment does not compile, if that’s the case, or </a:t>
            </a:r>
            <a:endParaRPr/>
          </a:p>
          <a:p>
            <a:pPr indent="0" lvl="0" marL="0" rtl="0" algn="l">
              <a:spcBef>
                <a:spcPts val="1200"/>
              </a:spcBef>
              <a:spcAft>
                <a:spcPts val="1200"/>
              </a:spcAft>
              <a:buNone/>
            </a:pPr>
            <a:r>
              <a:rPr lang="zh-CN"/>
              <a:t>3) specify the output of the code fragment, if it compiles and is executed.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Task2 Solution</a:t>
            </a:r>
            <a:endParaRPr/>
          </a:p>
        </p:txBody>
      </p:sp>
      <p:sp>
        <p:nvSpPr>
          <p:cNvPr id="87" name="Google Shape;87;p18"/>
          <p:cNvSpPr txBox="1"/>
          <p:nvPr>
            <p:ph idx="1" type="body"/>
          </p:nvPr>
        </p:nvSpPr>
        <p:spPr>
          <a:xfrm>
            <a:off x="171625" y="572700"/>
            <a:ext cx="3259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Code:</a:t>
            </a:r>
            <a:endParaRPr/>
          </a:p>
          <a:p>
            <a:pPr indent="0" lvl="0" marL="457200" rtl="0" algn="l">
              <a:spcBef>
                <a:spcPts val="1200"/>
              </a:spcBef>
              <a:spcAft>
                <a:spcPts val="0"/>
              </a:spcAft>
              <a:buNone/>
            </a:pPr>
            <a:r>
              <a:rPr b="1" lang="zh-CN" sz="1400"/>
              <a:t>warrior = new Warrior("Thor"); </a:t>
            </a:r>
            <a:endParaRPr b="1" sz="1400"/>
          </a:p>
          <a:p>
            <a:pPr indent="0" lvl="0" marL="457200" rtl="0" algn="l">
              <a:spcBef>
                <a:spcPts val="1200"/>
              </a:spcBef>
              <a:spcAft>
                <a:spcPts val="0"/>
              </a:spcAft>
              <a:buNone/>
            </a:pPr>
            <a:r>
              <a:rPr b="1" lang="zh-CN" sz="1400"/>
              <a:t>warrior.levelUp();</a:t>
            </a:r>
            <a:endParaRPr b="1" sz="1400"/>
          </a:p>
          <a:p>
            <a:pPr indent="0" lvl="0" marL="0" rtl="0" algn="l">
              <a:spcBef>
                <a:spcPts val="1200"/>
              </a:spcBef>
              <a:spcAft>
                <a:spcPts val="0"/>
              </a:spcAft>
              <a:buNone/>
            </a:pPr>
            <a:r>
              <a:rPr lang="zh-CN"/>
              <a:t>Result:</a:t>
            </a:r>
            <a:endParaRPr/>
          </a:p>
          <a:p>
            <a:pPr indent="0" lvl="0" marL="0" rtl="0" algn="l">
              <a:spcBef>
                <a:spcPts val="1200"/>
              </a:spcBef>
              <a:spcAft>
                <a:spcPts val="0"/>
              </a:spcAft>
              <a:buNone/>
            </a:pPr>
            <a:r>
              <a:rPr lang="zh-CN"/>
              <a:t>Yes.</a:t>
            </a:r>
            <a:endParaRPr/>
          </a:p>
          <a:p>
            <a:pPr indent="0" lvl="0" marL="0" rtl="0" algn="l">
              <a:spcBef>
                <a:spcPts val="1200"/>
              </a:spcBef>
              <a:spcAft>
                <a:spcPts val="0"/>
              </a:spcAft>
              <a:buNone/>
            </a:pPr>
            <a:r>
              <a:rPr lang="zh-CN"/>
              <a:t>Thor is now a level 2 </a:t>
            </a:r>
            <a:endParaRPr/>
          </a:p>
          <a:p>
            <a:pPr indent="0" lvl="0" marL="0" rtl="0" algn="l">
              <a:spcBef>
                <a:spcPts val="1200"/>
              </a:spcBef>
              <a:spcAft>
                <a:spcPts val="1200"/>
              </a:spcAft>
              <a:buNone/>
            </a:pPr>
            <a:r>
              <a:rPr lang="zh-CN"/>
              <a:t>warrior.</a:t>
            </a:r>
            <a:endParaRPr/>
          </a:p>
        </p:txBody>
      </p:sp>
      <p:grpSp>
        <p:nvGrpSpPr>
          <p:cNvPr id="88" name="Google Shape;88;p18"/>
          <p:cNvGrpSpPr/>
          <p:nvPr/>
        </p:nvGrpSpPr>
        <p:grpSpPr>
          <a:xfrm>
            <a:off x="3124825" y="2027213"/>
            <a:ext cx="6019163" cy="2675388"/>
            <a:chOff x="2384775" y="2021613"/>
            <a:chExt cx="6019163" cy="2675388"/>
          </a:xfrm>
        </p:grpSpPr>
        <p:pic>
          <p:nvPicPr>
            <p:cNvPr id="89" name="Google Shape;89;p18"/>
            <p:cNvPicPr preferRelativeResize="0"/>
            <p:nvPr/>
          </p:nvPicPr>
          <p:blipFill>
            <a:blip r:embed="rId3">
              <a:alphaModFix/>
            </a:blip>
            <a:stretch>
              <a:fillRect/>
            </a:stretch>
          </p:blipFill>
          <p:spPr>
            <a:xfrm>
              <a:off x="2384775" y="2021625"/>
              <a:ext cx="4485650" cy="2675375"/>
            </a:xfrm>
            <a:prstGeom prst="rect">
              <a:avLst/>
            </a:prstGeom>
            <a:noFill/>
            <a:ln>
              <a:noFill/>
            </a:ln>
          </p:spPr>
        </p:pic>
        <p:pic>
          <p:nvPicPr>
            <p:cNvPr id="90" name="Google Shape;90;p18"/>
            <p:cNvPicPr preferRelativeResize="0"/>
            <p:nvPr/>
          </p:nvPicPr>
          <p:blipFill>
            <a:blip r:embed="rId4">
              <a:alphaModFix/>
            </a:blip>
            <a:stretch>
              <a:fillRect/>
            </a:stretch>
          </p:blipFill>
          <p:spPr>
            <a:xfrm>
              <a:off x="6870413" y="3830213"/>
              <a:ext cx="1514475" cy="866775"/>
            </a:xfrm>
            <a:prstGeom prst="rect">
              <a:avLst/>
            </a:prstGeom>
            <a:noFill/>
            <a:ln>
              <a:noFill/>
            </a:ln>
          </p:spPr>
        </p:pic>
        <p:pic>
          <p:nvPicPr>
            <p:cNvPr id="91" name="Google Shape;91;p18"/>
            <p:cNvPicPr preferRelativeResize="0"/>
            <p:nvPr/>
          </p:nvPicPr>
          <p:blipFill>
            <a:blip r:embed="rId5">
              <a:alphaModFix/>
            </a:blip>
            <a:stretch>
              <a:fillRect/>
            </a:stretch>
          </p:blipFill>
          <p:spPr>
            <a:xfrm>
              <a:off x="6870413" y="2021613"/>
              <a:ext cx="1533525" cy="1152525"/>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Task3 Solution</a:t>
            </a:r>
            <a:endParaRPr/>
          </a:p>
        </p:txBody>
      </p:sp>
      <p:sp>
        <p:nvSpPr>
          <p:cNvPr id="97" name="Google Shape;97;p19"/>
          <p:cNvSpPr txBox="1"/>
          <p:nvPr>
            <p:ph idx="1" type="body"/>
          </p:nvPr>
        </p:nvSpPr>
        <p:spPr>
          <a:xfrm>
            <a:off x="171625" y="572700"/>
            <a:ext cx="3635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Code:</a:t>
            </a:r>
            <a:endParaRPr/>
          </a:p>
          <a:p>
            <a:pPr indent="0" lvl="0" marL="457200" rtl="0" algn="l">
              <a:spcBef>
                <a:spcPts val="1200"/>
              </a:spcBef>
              <a:spcAft>
                <a:spcPts val="0"/>
              </a:spcAft>
              <a:buNone/>
            </a:pPr>
            <a:r>
              <a:rPr b="1" lang="zh-CN" sz="1400"/>
              <a:t>hero = new Hero("Althea"); hero.levelUp();</a:t>
            </a:r>
            <a:endParaRPr b="1" sz="1400"/>
          </a:p>
          <a:p>
            <a:pPr indent="0" lvl="0" marL="0" rtl="0" algn="l">
              <a:spcBef>
                <a:spcPts val="1200"/>
              </a:spcBef>
              <a:spcAft>
                <a:spcPts val="0"/>
              </a:spcAft>
              <a:buNone/>
            </a:pPr>
            <a:r>
              <a:rPr lang="zh-CN"/>
              <a:t>Result:</a:t>
            </a:r>
            <a:endParaRPr/>
          </a:p>
          <a:p>
            <a:pPr indent="0" lvl="0" marL="0" rtl="0" algn="l">
              <a:spcBef>
                <a:spcPts val="1200"/>
              </a:spcBef>
              <a:spcAft>
                <a:spcPts val="0"/>
              </a:spcAft>
              <a:buNone/>
            </a:pPr>
            <a:r>
              <a:rPr lang="zh-CN"/>
              <a:t>No.</a:t>
            </a:r>
            <a:endParaRPr/>
          </a:p>
          <a:p>
            <a:pPr indent="0" lvl="0" marL="0" rtl="0" algn="l">
              <a:spcBef>
                <a:spcPts val="1200"/>
              </a:spcBef>
              <a:spcAft>
                <a:spcPts val="1200"/>
              </a:spcAft>
              <a:buNone/>
            </a:pPr>
            <a:r>
              <a:rPr lang="zh-CN"/>
              <a:t>Hero is abstract. Cannot create instances from an abstract class.</a:t>
            </a:r>
            <a:endParaRPr/>
          </a:p>
        </p:txBody>
      </p:sp>
      <p:pic>
        <p:nvPicPr>
          <p:cNvPr id="98" name="Google Shape;98;p19"/>
          <p:cNvPicPr preferRelativeResize="0"/>
          <p:nvPr/>
        </p:nvPicPr>
        <p:blipFill>
          <a:blip r:embed="rId3">
            <a:alphaModFix/>
          </a:blip>
          <a:stretch>
            <a:fillRect/>
          </a:stretch>
        </p:blipFill>
        <p:spPr>
          <a:xfrm>
            <a:off x="4394425" y="1655175"/>
            <a:ext cx="2796400" cy="3154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Task4 Solution</a:t>
            </a:r>
            <a:endParaRPr/>
          </a:p>
        </p:txBody>
      </p:sp>
      <p:sp>
        <p:nvSpPr>
          <p:cNvPr id="104" name="Google Shape;104;p20"/>
          <p:cNvSpPr txBox="1"/>
          <p:nvPr>
            <p:ph idx="1" type="body"/>
          </p:nvPr>
        </p:nvSpPr>
        <p:spPr>
          <a:xfrm>
            <a:off x="171625" y="572700"/>
            <a:ext cx="3999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Code:</a:t>
            </a:r>
            <a:endParaRPr/>
          </a:p>
          <a:p>
            <a:pPr indent="0" lvl="0" marL="457200" rtl="0" algn="l">
              <a:spcBef>
                <a:spcPts val="1200"/>
              </a:spcBef>
              <a:spcAft>
                <a:spcPts val="0"/>
              </a:spcAft>
              <a:buNone/>
            </a:pPr>
            <a:r>
              <a:rPr b="1" lang="zh-CN" sz="1400"/>
              <a:t>warrior = new Warrior("Thor");</a:t>
            </a:r>
            <a:endParaRPr b="1" sz="1400"/>
          </a:p>
          <a:p>
            <a:pPr indent="0" lvl="0" marL="457200" rtl="0" algn="l">
              <a:spcBef>
                <a:spcPts val="1200"/>
              </a:spcBef>
              <a:spcAft>
                <a:spcPts val="0"/>
              </a:spcAft>
              <a:buNone/>
            </a:pPr>
            <a:r>
              <a:rPr b="1" lang="zh-CN" sz="1400"/>
              <a:t>healer = new Healer("Althea");</a:t>
            </a:r>
            <a:endParaRPr b="1" sz="1400"/>
          </a:p>
          <a:p>
            <a:pPr indent="0" lvl="0" marL="457200" rtl="0" algn="l">
              <a:spcBef>
                <a:spcPts val="1200"/>
              </a:spcBef>
              <a:spcAft>
                <a:spcPts val="0"/>
              </a:spcAft>
              <a:buNone/>
            </a:pPr>
            <a:r>
              <a:rPr b="1" lang="zh-CN" sz="1400"/>
              <a:t>warrior.doAction(healer); </a:t>
            </a:r>
            <a:endParaRPr b="1" sz="1400"/>
          </a:p>
          <a:p>
            <a:pPr indent="0" lvl="0" marL="0" rtl="0" algn="l">
              <a:spcBef>
                <a:spcPts val="1200"/>
              </a:spcBef>
              <a:spcAft>
                <a:spcPts val="0"/>
              </a:spcAft>
              <a:buNone/>
            </a:pPr>
            <a:r>
              <a:rPr lang="zh-CN"/>
              <a:t>Result:</a:t>
            </a:r>
            <a:endParaRPr/>
          </a:p>
          <a:p>
            <a:pPr indent="0" lvl="0" marL="0" rtl="0" algn="l">
              <a:spcBef>
                <a:spcPts val="1200"/>
              </a:spcBef>
              <a:spcAft>
                <a:spcPts val="0"/>
              </a:spcAft>
              <a:buNone/>
            </a:pPr>
            <a:r>
              <a:rPr lang="zh-CN"/>
              <a:t>Yes.</a:t>
            </a:r>
            <a:endParaRPr/>
          </a:p>
          <a:p>
            <a:pPr indent="0" lvl="0" marL="0" rtl="0" algn="l">
              <a:spcBef>
                <a:spcPts val="1200"/>
              </a:spcBef>
              <a:spcAft>
                <a:spcPts val="1200"/>
              </a:spcAft>
              <a:buNone/>
            </a:pPr>
            <a:r>
              <a:rPr lang="zh-CN"/>
              <a:t>Thor attacks Althea. Does 5 damage.</a:t>
            </a:r>
            <a:endParaRPr/>
          </a:p>
        </p:txBody>
      </p:sp>
      <p:pic>
        <p:nvPicPr>
          <p:cNvPr id="105" name="Google Shape;105;p20"/>
          <p:cNvPicPr preferRelativeResize="0"/>
          <p:nvPr/>
        </p:nvPicPr>
        <p:blipFill>
          <a:blip r:embed="rId3">
            <a:alphaModFix/>
          </a:blip>
          <a:stretch>
            <a:fillRect/>
          </a:stretch>
        </p:blipFill>
        <p:spPr>
          <a:xfrm>
            <a:off x="4435400" y="2697350"/>
            <a:ext cx="4668276" cy="1885798"/>
          </a:xfrm>
          <a:prstGeom prst="rect">
            <a:avLst/>
          </a:prstGeom>
          <a:noFill/>
          <a:ln>
            <a:noFill/>
          </a:ln>
        </p:spPr>
      </p:pic>
      <p:pic>
        <p:nvPicPr>
          <p:cNvPr id="106" name="Google Shape;106;p20"/>
          <p:cNvPicPr preferRelativeResize="0"/>
          <p:nvPr/>
        </p:nvPicPr>
        <p:blipFill>
          <a:blip r:embed="rId4">
            <a:alphaModFix/>
          </a:blip>
          <a:stretch>
            <a:fillRect/>
          </a:stretch>
        </p:blipFill>
        <p:spPr>
          <a:xfrm>
            <a:off x="7532038" y="439913"/>
            <a:ext cx="1571625" cy="2257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Task5 Solution</a:t>
            </a:r>
            <a:endParaRPr/>
          </a:p>
        </p:txBody>
      </p:sp>
      <p:sp>
        <p:nvSpPr>
          <p:cNvPr id="112" name="Google Shape;112;p21"/>
          <p:cNvSpPr txBox="1"/>
          <p:nvPr>
            <p:ph idx="1" type="body"/>
          </p:nvPr>
        </p:nvSpPr>
        <p:spPr>
          <a:xfrm>
            <a:off x="171625" y="572700"/>
            <a:ext cx="3999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Code:</a:t>
            </a:r>
            <a:endParaRPr/>
          </a:p>
          <a:p>
            <a:pPr indent="0" lvl="0" marL="457200" rtl="0" algn="l">
              <a:spcBef>
                <a:spcPts val="1200"/>
              </a:spcBef>
              <a:spcAft>
                <a:spcPts val="0"/>
              </a:spcAft>
              <a:buNone/>
            </a:pPr>
            <a:r>
              <a:rPr b="1" lang="zh-CN" sz="1400"/>
              <a:t>warrior = new Healer("Diana");</a:t>
            </a:r>
            <a:endParaRPr b="1" sz="1400"/>
          </a:p>
          <a:p>
            <a:pPr indent="0" lvl="0" marL="457200" rtl="0" algn="l">
              <a:spcBef>
                <a:spcPts val="1200"/>
              </a:spcBef>
              <a:spcAft>
                <a:spcPts val="0"/>
              </a:spcAft>
              <a:buNone/>
            </a:pPr>
            <a:r>
              <a:rPr b="1" lang="zh-CN" sz="1400"/>
              <a:t>warrior.levelUp();</a:t>
            </a:r>
            <a:endParaRPr b="1" sz="1400"/>
          </a:p>
          <a:p>
            <a:pPr indent="0" lvl="0" marL="0" rtl="0" algn="l">
              <a:spcBef>
                <a:spcPts val="1200"/>
              </a:spcBef>
              <a:spcAft>
                <a:spcPts val="0"/>
              </a:spcAft>
              <a:buNone/>
            </a:pPr>
            <a:r>
              <a:rPr lang="zh-CN"/>
              <a:t>Result:</a:t>
            </a:r>
            <a:endParaRPr/>
          </a:p>
          <a:p>
            <a:pPr indent="0" lvl="0" marL="0" rtl="0" algn="l">
              <a:spcBef>
                <a:spcPts val="1200"/>
              </a:spcBef>
              <a:spcAft>
                <a:spcPts val="0"/>
              </a:spcAft>
              <a:buNone/>
            </a:pPr>
            <a:r>
              <a:rPr lang="zh-CN"/>
              <a:t>No</a:t>
            </a:r>
            <a:r>
              <a:rPr lang="zh-CN"/>
              <a:t>.</a:t>
            </a:r>
            <a:endParaRPr/>
          </a:p>
          <a:p>
            <a:pPr indent="0" lvl="0" marL="0" rtl="0" algn="l">
              <a:spcBef>
                <a:spcPts val="1200"/>
              </a:spcBef>
              <a:spcAft>
                <a:spcPts val="1200"/>
              </a:spcAft>
              <a:buNone/>
            </a:pPr>
            <a:r>
              <a:rPr lang="zh-CN"/>
              <a:t>Healer is not a subtype of Warrior</a:t>
            </a:r>
            <a:r>
              <a:rPr lang="zh-CN"/>
              <a:t>.</a:t>
            </a:r>
            <a:endParaRPr/>
          </a:p>
        </p:txBody>
      </p:sp>
      <p:pic>
        <p:nvPicPr>
          <p:cNvPr id="113" name="Google Shape;113;p21"/>
          <p:cNvPicPr preferRelativeResize="0"/>
          <p:nvPr/>
        </p:nvPicPr>
        <p:blipFill>
          <a:blip r:embed="rId3">
            <a:alphaModFix/>
          </a:blip>
          <a:stretch>
            <a:fillRect/>
          </a:stretch>
        </p:blipFill>
        <p:spPr>
          <a:xfrm>
            <a:off x="5748825" y="388925"/>
            <a:ext cx="2771775" cy="962025"/>
          </a:xfrm>
          <a:prstGeom prst="rect">
            <a:avLst/>
          </a:prstGeom>
          <a:noFill/>
          <a:ln>
            <a:noFill/>
          </a:ln>
        </p:spPr>
      </p:pic>
      <p:pic>
        <p:nvPicPr>
          <p:cNvPr id="114" name="Google Shape;114;p21"/>
          <p:cNvPicPr preferRelativeResize="0"/>
          <p:nvPr/>
        </p:nvPicPr>
        <p:blipFill>
          <a:blip r:embed="rId4">
            <a:alphaModFix/>
          </a:blip>
          <a:stretch>
            <a:fillRect/>
          </a:stretch>
        </p:blipFill>
        <p:spPr>
          <a:xfrm>
            <a:off x="5000376" y="1658776"/>
            <a:ext cx="3406300" cy="3241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