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7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0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77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5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7572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26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94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6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9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07-Jul-20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2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2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4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07-Jul-20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9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7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3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102911A-60B9-4A2E-A592-03BD36376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 Extraction for Multi-Layer Graph Link Prediction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0483F31-963C-425F-A54A-962A20E21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Dimitris Vogiatzidakis</a:t>
            </a:r>
          </a:p>
        </p:txBody>
      </p:sp>
    </p:spTree>
    <p:extLst>
      <p:ext uri="{BB962C8B-B14F-4D97-AF65-F5344CB8AC3E}">
        <p14:creationId xmlns:p14="http://schemas.microsoft.com/office/powerpoint/2010/main" val="2376345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B98BA95B-9542-4C47-91C6-77D6713C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Flink-Mancer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Design</a:t>
            </a: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A5D11413-18FD-4B5E-ACBC-24090596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Reason to go with the specific design:</a:t>
            </a:r>
          </a:p>
          <a:p>
            <a:pPr lvl="1"/>
            <a:r>
              <a:rPr lang="en-US" sz="2200" dirty="0">
                <a:latin typeface="Rockwell" panose="02060603020205020403" pitchFamily="18" charset="0"/>
              </a:rPr>
              <a:t>The final Dataset before the feature extraction contains the Id of the Node, and a List of Sets for all of its neighbors. </a:t>
            </a:r>
          </a:p>
          <a:p>
            <a:pPr lvl="1"/>
            <a:r>
              <a:rPr lang="en-US" sz="2200" dirty="0">
                <a:latin typeface="Rockwell" panose="02060603020205020403" pitchFamily="18" charset="0"/>
              </a:rPr>
              <a:t>Set intersection is a very fast computation. </a:t>
            </a:r>
          </a:p>
          <a:p>
            <a:pPr lvl="1"/>
            <a:r>
              <a:rPr lang="en-US" sz="2200" dirty="0">
                <a:latin typeface="Rockwell" panose="02060603020205020403" pitchFamily="18" charset="0"/>
              </a:rPr>
              <a:t>Extracting features out of a U – V edge, becomes really simple and fast when every Node knows its neighbors.</a:t>
            </a:r>
          </a:p>
        </p:txBody>
      </p:sp>
    </p:spTree>
    <p:extLst>
      <p:ext uri="{BB962C8B-B14F-4D97-AF65-F5344CB8AC3E}">
        <p14:creationId xmlns:p14="http://schemas.microsoft.com/office/powerpoint/2010/main" val="357683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B98BA95B-9542-4C47-91C6-77D6713C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Flink-Mancer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Scalability</a:t>
            </a: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A5D11413-18FD-4B5E-ACBC-24090596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Rockwell" panose="02060603020205020403" pitchFamily="18" charset="0"/>
              </a:rPr>
              <a:t>When it comes to DRAM and Cores, </a:t>
            </a:r>
            <a:r>
              <a:rPr lang="en-US" sz="2200" dirty="0" err="1">
                <a:latin typeface="Rockwell" panose="02060603020205020403" pitchFamily="18" charset="0"/>
              </a:rPr>
              <a:t>Flink</a:t>
            </a:r>
            <a:r>
              <a:rPr lang="en-US" sz="2200" dirty="0">
                <a:latin typeface="Rockwell" panose="02060603020205020403" pitchFamily="18" charset="0"/>
              </a:rPr>
              <a:t> allows us to use as many as we have. </a:t>
            </a:r>
          </a:p>
          <a:p>
            <a:r>
              <a:rPr lang="en-US" sz="2200" dirty="0">
                <a:latin typeface="Rockwell" panose="02060603020205020403" pitchFamily="18" charset="0"/>
              </a:rPr>
              <a:t>This means that the system can scale as long as we add new machines to the cluster.</a:t>
            </a:r>
          </a:p>
          <a:p>
            <a:r>
              <a:rPr lang="en-US" sz="2200" dirty="0">
                <a:latin typeface="Rockwell" panose="02060603020205020403" pitchFamily="18" charset="0"/>
              </a:rPr>
              <a:t>Parallel Computing with </a:t>
            </a:r>
            <a:r>
              <a:rPr lang="en-US" sz="2200" dirty="0" err="1">
                <a:latin typeface="Rockwell" panose="02060603020205020403" pitchFamily="18" charset="0"/>
              </a:rPr>
              <a:t>Flink</a:t>
            </a:r>
            <a:r>
              <a:rPr lang="en-US" sz="2200" dirty="0">
                <a:latin typeface="Rockwell" panose="02060603020205020403" pitchFamily="18" charset="0"/>
              </a:rPr>
              <a:t> allows us to process larger data that were previously not possible because of time or Dram limitation.</a:t>
            </a:r>
          </a:p>
          <a:p>
            <a:r>
              <a:rPr lang="en-US" sz="2200" dirty="0" err="1">
                <a:latin typeface="Rockwell" panose="02060603020205020403" pitchFamily="18" charset="0"/>
              </a:rPr>
              <a:t>Flink-mancer</a:t>
            </a:r>
            <a:r>
              <a:rPr lang="en-US" sz="2200" dirty="0">
                <a:latin typeface="Rockwell" panose="02060603020205020403" pitchFamily="18" charset="0"/>
              </a:rPr>
              <a:t> is currently -hardcoded- to 4 layers but with a few simple steps you can increase the number of layers it can receive as input. </a:t>
            </a:r>
          </a:p>
        </p:txBody>
      </p:sp>
    </p:spTree>
    <p:extLst>
      <p:ext uri="{BB962C8B-B14F-4D97-AF65-F5344CB8AC3E}">
        <p14:creationId xmlns:p14="http://schemas.microsoft.com/office/powerpoint/2010/main" val="382395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B98BA95B-9542-4C47-91C6-77D6713C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Flink-Mancer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Limitations</a:t>
            </a: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A5D11413-18FD-4B5E-ACBC-24090596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Rockwell" panose="02060603020205020403" pitchFamily="18" charset="0"/>
              </a:rPr>
              <a:t>Currently </a:t>
            </a:r>
            <a:r>
              <a:rPr lang="en-US" sz="2200" dirty="0" err="1">
                <a:latin typeface="Rockwell" panose="02060603020205020403" pitchFamily="18" charset="0"/>
              </a:rPr>
              <a:t>Flink</a:t>
            </a:r>
            <a:r>
              <a:rPr lang="en-US" sz="2200" dirty="0">
                <a:latin typeface="Rockwell" panose="02060603020205020403" pitchFamily="18" charset="0"/>
              </a:rPr>
              <a:t> does not support a ML library.</a:t>
            </a:r>
          </a:p>
          <a:p>
            <a:r>
              <a:rPr lang="en-US" sz="2200" dirty="0">
                <a:latin typeface="Rockwell" panose="02060603020205020403" pitchFamily="18" charset="0"/>
              </a:rPr>
              <a:t>That means we cannot fully replicate the </a:t>
            </a:r>
            <a:r>
              <a:rPr lang="en-US" sz="2200" dirty="0" err="1">
                <a:latin typeface="Rockwell" panose="02060603020205020403" pitchFamily="18" charset="0"/>
              </a:rPr>
              <a:t>TwitterMancer</a:t>
            </a:r>
            <a:r>
              <a:rPr lang="en-US" sz="2200" dirty="0">
                <a:latin typeface="Rockwell" panose="02060603020205020403" pitchFamily="18" charset="0"/>
              </a:rPr>
              <a:t> using </a:t>
            </a:r>
            <a:r>
              <a:rPr lang="en-US" sz="2200" dirty="0" err="1">
                <a:latin typeface="Rockwell" panose="02060603020205020403" pitchFamily="18" charset="0"/>
              </a:rPr>
              <a:t>flink</a:t>
            </a:r>
            <a:r>
              <a:rPr lang="en-US" sz="2200" dirty="0">
                <a:latin typeface="Rockwell" panose="02060603020205020403" pitchFamily="18" charset="0"/>
              </a:rPr>
              <a:t>. </a:t>
            </a:r>
          </a:p>
          <a:p>
            <a:r>
              <a:rPr lang="en-US" sz="2200" dirty="0">
                <a:latin typeface="Rockwell" panose="02060603020205020403" pitchFamily="18" charset="0"/>
              </a:rPr>
              <a:t>Our current state , produces a csv with all the features</a:t>
            </a:r>
          </a:p>
          <a:p>
            <a:r>
              <a:rPr lang="en-US" sz="2200" dirty="0">
                <a:latin typeface="Rockwell" panose="02060603020205020403" pitchFamily="18" charset="0"/>
              </a:rPr>
              <a:t>Since we are creating a </a:t>
            </a:r>
            <a:r>
              <a:rPr lang="en-US" sz="2200" dirty="0" err="1">
                <a:latin typeface="Rockwell" panose="02060603020205020403" pitchFamily="18" charset="0"/>
              </a:rPr>
              <a:t>crossproduct</a:t>
            </a:r>
            <a:r>
              <a:rPr lang="en-US" sz="2200" dirty="0">
                <a:latin typeface="Rockwell" panose="02060603020205020403" pitchFamily="18" charset="0"/>
              </a:rPr>
              <a:t> we have a n*n*102*4 bytes </a:t>
            </a:r>
            <a:r>
              <a:rPr lang="en-US" sz="2200" dirty="0" err="1">
                <a:latin typeface="Rockwell" panose="02060603020205020403" pitchFamily="18" charset="0"/>
              </a:rPr>
              <a:t>filesize</a:t>
            </a:r>
            <a:r>
              <a:rPr lang="en-US" sz="2200" dirty="0">
                <a:latin typeface="Rockwell" panose="02060603020205020403" pitchFamily="18" charset="0"/>
              </a:rPr>
              <a:t> and the hard drives run out of space.</a:t>
            </a:r>
          </a:p>
          <a:p>
            <a:r>
              <a:rPr lang="en-US" sz="2200" dirty="0">
                <a:latin typeface="Rockwell" panose="02060603020205020403" pitchFamily="18" charset="0"/>
              </a:rPr>
              <a:t>One solution is to use Kafka to redirect the features to Spark to train a logistic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315343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B98BA95B-9542-4C47-91C6-77D6713C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Flink-Mancer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Results (incomplete)</a:t>
            </a:r>
          </a:p>
        </p:txBody>
      </p:sp>
      <p:pic>
        <p:nvPicPr>
          <p:cNvPr id="3" name="Θέση περιεχομένου 2">
            <a:extLst>
              <a:ext uri="{FF2B5EF4-FFF2-40B4-BE49-F238E27FC236}">
                <a16:creationId xmlns:a16="http://schemas.microsoft.com/office/drawing/2014/main" id="{E780B236-0C75-48F8-A865-4BE97A03E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873" y="1657249"/>
            <a:ext cx="8119859" cy="435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2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B98BA95B-9542-4C47-91C6-77D6713C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Flink-Mancer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A5D11413-18FD-4B5E-ACBC-24090596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Rockwell" panose="02060603020205020403" pitchFamily="18" charset="0"/>
              </a:rPr>
              <a:t>Flink-mancer</a:t>
            </a:r>
            <a:r>
              <a:rPr lang="en-US" sz="2400" dirty="0">
                <a:latin typeface="Rockwell" panose="02060603020205020403" pitchFamily="18" charset="0"/>
              </a:rPr>
              <a:t> is an attempt to replicate the work of </a:t>
            </a:r>
            <a:r>
              <a:rPr lang="en-US" sz="2400" dirty="0" err="1">
                <a:latin typeface="Rockwell" panose="02060603020205020403" pitchFamily="18" charset="0"/>
              </a:rPr>
              <a:t>TwitterMancer</a:t>
            </a:r>
            <a:r>
              <a:rPr lang="en-US" sz="2400" dirty="0">
                <a:latin typeface="Rockwell" panose="02060603020205020403" pitchFamily="18" charset="0"/>
              </a:rPr>
              <a:t> using parallel computation.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We used the Apache </a:t>
            </a:r>
            <a:r>
              <a:rPr lang="en-US" sz="2400" dirty="0" err="1">
                <a:latin typeface="Rockwell" panose="02060603020205020403" pitchFamily="18" charset="0"/>
              </a:rPr>
              <a:t>Flink</a:t>
            </a:r>
            <a:r>
              <a:rPr lang="en-US" sz="2400" dirty="0">
                <a:latin typeface="Rockwell" panose="02060603020205020403" pitchFamily="18" charset="0"/>
              </a:rPr>
              <a:t> Framework to achieve this.</a:t>
            </a:r>
          </a:p>
          <a:p>
            <a:endParaRPr lang="en-US" sz="2400" dirty="0">
              <a:latin typeface="Rockwell" panose="02060603020205020403" pitchFamily="18" charset="0"/>
            </a:endParaRPr>
          </a:p>
          <a:p>
            <a:endParaRPr lang="en-US" sz="2400" dirty="0">
              <a:latin typeface="Rockwell" panose="02060603020205020403" pitchFamily="18" charset="0"/>
            </a:endParaRPr>
          </a:p>
          <a:p>
            <a:endParaRPr lang="en-US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47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B98BA95B-9542-4C47-91C6-77D6713C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TwitterMancer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A5D11413-18FD-4B5E-ACBC-24090596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Twitter </a:t>
            </a:r>
            <a:r>
              <a:rPr lang="en-US" sz="2400" dirty="0" err="1">
                <a:latin typeface="Rockwell" panose="02060603020205020403" pitchFamily="18" charset="0"/>
              </a:rPr>
              <a:t>Mancer</a:t>
            </a:r>
            <a:r>
              <a:rPr lang="en-US" sz="2400" dirty="0">
                <a:latin typeface="Rockwell" panose="02060603020205020403" pitchFamily="18" charset="0"/>
              </a:rPr>
              <a:t> tries to answer the following question:</a:t>
            </a:r>
          </a:p>
          <a:p>
            <a:pPr lvl="1"/>
            <a:r>
              <a:rPr lang="en-US" dirty="0"/>
              <a:t>Given two Twitter users u; v, and the Twitter multilayer interactions, can we predict what type of interactions will take place between u; v?</a:t>
            </a:r>
          </a:p>
          <a:p>
            <a:r>
              <a:rPr lang="en-US" sz="2600" dirty="0">
                <a:latin typeface="Rockwell" panose="02060603020205020403" pitchFamily="18" charset="0"/>
              </a:rPr>
              <a:t>The answer is yes.</a:t>
            </a:r>
          </a:p>
          <a:p>
            <a:r>
              <a:rPr lang="en-US" sz="2600" dirty="0">
                <a:latin typeface="Rockwell" panose="02060603020205020403" pitchFamily="18" charset="0"/>
              </a:rPr>
              <a:t>They achieved this by extracting Features out of datasets.</a:t>
            </a:r>
          </a:p>
          <a:p>
            <a:r>
              <a:rPr lang="en-US" sz="2600" dirty="0">
                <a:latin typeface="Rockwell" panose="02060603020205020403" pitchFamily="18" charset="0"/>
              </a:rPr>
              <a:t>They used those features to train a logistic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272896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B98BA95B-9542-4C47-91C6-77D6713C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TwitterMancer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Features</a:t>
            </a: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A5D11413-18FD-4B5E-ACBC-24090596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>
                <a:latin typeface="Rockwell" panose="02060603020205020403" pitchFamily="18" charset="0"/>
              </a:rPr>
              <a:t>Twitter </a:t>
            </a:r>
            <a:r>
              <a:rPr lang="en-US" sz="2600" dirty="0" err="1">
                <a:latin typeface="Rockwell" panose="02060603020205020403" pitchFamily="18" charset="0"/>
              </a:rPr>
              <a:t>Mancer</a:t>
            </a:r>
            <a:r>
              <a:rPr lang="en-US" sz="2600" dirty="0">
                <a:latin typeface="Rockwell" panose="02060603020205020403" pitchFamily="18" charset="0"/>
              </a:rPr>
              <a:t> used 4 layers </a:t>
            </a:r>
          </a:p>
          <a:p>
            <a:pPr lvl="1"/>
            <a:r>
              <a:rPr lang="en-US" sz="2400" dirty="0">
                <a:latin typeface="Rockwell" panose="02060603020205020403" pitchFamily="18" charset="0"/>
              </a:rPr>
              <a:t>reply, follow, retweet, quote</a:t>
            </a:r>
          </a:p>
          <a:p>
            <a:r>
              <a:rPr lang="en-US" sz="2600" dirty="0">
                <a:latin typeface="Rockwell" panose="02060603020205020403" pitchFamily="18" charset="0"/>
              </a:rPr>
              <a:t>They extracted 100 features in total. </a:t>
            </a:r>
          </a:p>
          <a:p>
            <a:r>
              <a:rPr lang="en-US" sz="2600" dirty="0">
                <a:latin typeface="Rockwell" panose="02060603020205020403" pitchFamily="18" charset="0"/>
              </a:rPr>
              <a:t>10 directed degree features:</a:t>
            </a:r>
          </a:p>
          <a:p>
            <a:pPr lvl="1"/>
            <a:r>
              <a:rPr lang="en-US" sz="2400" dirty="0">
                <a:latin typeface="Rockwell" panose="02060603020205020403" pitchFamily="18" charset="0"/>
              </a:rPr>
              <a:t>4 outdegree of u (1 for each layer)</a:t>
            </a:r>
          </a:p>
          <a:p>
            <a:pPr lvl="1"/>
            <a:r>
              <a:rPr lang="en-US" sz="2400" dirty="0">
                <a:latin typeface="Rockwell" panose="02060603020205020403" pitchFamily="18" charset="0"/>
              </a:rPr>
              <a:t>4 indegree of v</a:t>
            </a:r>
          </a:p>
          <a:p>
            <a:pPr lvl="1"/>
            <a:r>
              <a:rPr lang="en-US" sz="2400" dirty="0">
                <a:latin typeface="Rockwell" panose="02060603020205020403" pitchFamily="18" charset="0"/>
              </a:rPr>
              <a:t>1 for Number of different interactions u initiated </a:t>
            </a:r>
          </a:p>
          <a:p>
            <a:pPr lvl="1"/>
            <a:r>
              <a:rPr lang="en-US" sz="2400" dirty="0">
                <a:latin typeface="Rockwell" panose="02060603020205020403" pitchFamily="18" charset="0"/>
              </a:rPr>
              <a:t>1 for Number of different interactions v received </a:t>
            </a:r>
          </a:p>
        </p:txBody>
      </p:sp>
    </p:spTree>
    <p:extLst>
      <p:ext uri="{BB962C8B-B14F-4D97-AF65-F5344CB8AC3E}">
        <p14:creationId xmlns:p14="http://schemas.microsoft.com/office/powerpoint/2010/main" val="116294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B98BA95B-9542-4C47-91C6-77D6713C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TwitterMancer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Features</a:t>
            </a: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A5D11413-18FD-4B5E-ACBC-24090596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Rockwell" panose="02060603020205020403" pitchFamily="18" charset="0"/>
              </a:rPr>
              <a:t>36 features considering a common neighbor t</a:t>
            </a:r>
          </a:p>
          <a:p>
            <a:pPr lvl="1"/>
            <a:r>
              <a:rPr lang="en-US" sz="2400" dirty="0">
                <a:latin typeface="Rockwell" panose="02060603020205020403" pitchFamily="18" charset="0"/>
              </a:rPr>
              <a:t>9 for each possible way t interacted with both u and v</a:t>
            </a:r>
          </a:p>
          <a:p>
            <a:pPr lvl="1"/>
            <a:r>
              <a:rPr lang="en-US" sz="2400" dirty="0">
                <a:latin typeface="Rockwell" panose="02060603020205020403" pitchFamily="18" charset="0"/>
              </a:rPr>
              <a:t>Multiplied by 4 for each layer 9x4= 36</a:t>
            </a: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B7CCC501-AC8E-4B78-B109-432694809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45" y="4197541"/>
            <a:ext cx="9282549" cy="122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8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B98BA95B-9542-4C47-91C6-77D6713C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TwitterMancer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Features</a:t>
            </a: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A5D11413-18FD-4B5E-ACBC-24090596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Rockwell" panose="02060603020205020403" pitchFamily="18" charset="0"/>
              </a:rPr>
              <a:t>54 similar features involving the interplay between pairs of interactions</a:t>
            </a:r>
          </a:p>
          <a:p>
            <a:pPr lvl="1"/>
            <a:r>
              <a:rPr lang="en-US" sz="2400" dirty="0">
                <a:latin typeface="Rockwell" panose="02060603020205020403" pitchFamily="18" charset="0"/>
              </a:rPr>
              <a:t>9 for each possible way t interacted with both u and v</a:t>
            </a:r>
          </a:p>
          <a:p>
            <a:pPr lvl="1"/>
            <a:r>
              <a:rPr lang="en-US" sz="2400" dirty="0">
                <a:latin typeface="Rockwell" panose="02060603020205020403" pitchFamily="18" charset="0"/>
              </a:rPr>
              <a:t>Multiplied by 6 ( n(n-1)/2 , n=layers) 9x6=54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E2DF8D9C-E84A-41BB-BEB8-DC11359D9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67" y="4381235"/>
            <a:ext cx="9129905" cy="9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B98BA95B-9542-4C47-91C6-77D6713C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Flink-Mancer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Design</a:t>
            </a: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A5D11413-18FD-4B5E-ACBC-24090596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We created 2 adjacent lists for every layer, one for incoming neighbors and one for outgoing. 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We used outer join to combine them and have an ‘empty’ slot for every missing link.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For example Node1 has incoming [2,3] and outgoing [3,4]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By using outer </a:t>
            </a:r>
            <a:r>
              <a:rPr lang="en-US" sz="2400" dirty="0" err="1">
                <a:latin typeface="Rockwell" panose="02060603020205020403" pitchFamily="18" charset="0"/>
              </a:rPr>
              <a:t>joing</a:t>
            </a:r>
            <a:r>
              <a:rPr lang="en-US" sz="2400" dirty="0">
                <a:latin typeface="Rockwell" panose="02060603020205020403" pitchFamily="18" charset="0"/>
              </a:rPr>
              <a:t> we have a result of {[2,3,[]],[[],3,4]} instead of {[2,3],[3,4]}. </a:t>
            </a:r>
          </a:p>
          <a:p>
            <a:endParaRPr lang="en-US" sz="2400" dirty="0">
              <a:latin typeface="Rockwell" panose="02060603020205020403" pitchFamily="18" charset="0"/>
            </a:endParaRPr>
          </a:p>
          <a:p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2" name="Οβάλ 1">
            <a:extLst>
              <a:ext uri="{FF2B5EF4-FFF2-40B4-BE49-F238E27FC236}">
                <a16:creationId xmlns:a16="http://schemas.microsoft.com/office/drawing/2014/main" id="{334F3006-852A-4D9A-8D25-3F5FB983AE12}"/>
              </a:ext>
            </a:extLst>
          </p:cNvPr>
          <p:cNvSpPr/>
          <p:nvPr/>
        </p:nvSpPr>
        <p:spPr>
          <a:xfrm>
            <a:off x="6778305" y="545284"/>
            <a:ext cx="369115" cy="369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Οβάλ 5">
            <a:extLst>
              <a:ext uri="{FF2B5EF4-FFF2-40B4-BE49-F238E27FC236}">
                <a16:creationId xmlns:a16="http://schemas.microsoft.com/office/drawing/2014/main" id="{03570D5C-8EB4-42C6-83E2-DE08D20F847F}"/>
              </a:ext>
            </a:extLst>
          </p:cNvPr>
          <p:cNvSpPr/>
          <p:nvPr/>
        </p:nvSpPr>
        <p:spPr>
          <a:xfrm>
            <a:off x="7657038" y="176169"/>
            <a:ext cx="369115" cy="369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F5483BE7-062B-4E09-934B-D3390B89F249}"/>
              </a:ext>
            </a:extLst>
          </p:cNvPr>
          <p:cNvSpPr/>
          <p:nvPr/>
        </p:nvSpPr>
        <p:spPr>
          <a:xfrm>
            <a:off x="7594063" y="1013909"/>
            <a:ext cx="369115" cy="369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Οβάλ 7">
            <a:extLst>
              <a:ext uri="{FF2B5EF4-FFF2-40B4-BE49-F238E27FC236}">
                <a16:creationId xmlns:a16="http://schemas.microsoft.com/office/drawing/2014/main" id="{A2465535-FB90-4EAD-9D4D-C2851EBF4341}"/>
              </a:ext>
            </a:extLst>
          </p:cNvPr>
          <p:cNvSpPr/>
          <p:nvPr/>
        </p:nvSpPr>
        <p:spPr>
          <a:xfrm>
            <a:off x="6512664" y="1307523"/>
            <a:ext cx="369115" cy="369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B0826EB5-BF61-4191-B1BA-4D23ACF287C3}"/>
              </a:ext>
            </a:extLst>
          </p:cNvPr>
          <p:cNvCxnSpPr>
            <a:cxnSpLocks/>
            <a:stCxn id="6" idx="2"/>
            <a:endCxn id="2" idx="7"/>
          </p:cNvCxnSpPr>
          <p:nvPr/>
        </p:nvCxnSpPr>
        <p:spPr>
          <a:xfrm flipH="1">
            <a:off x="7093364" y="360727"/>
            <a:ext cx="563674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C67A19EA-9DDE-4C6F-B885-28A8DDFA933A}"/>
              </a:ext>
            </a:extLst>
          </p:cNvPr>
          <p:cNvCxnSpPr>
            <a:cxnSpLocks/>
            <a:stCxn id="7" idx="1"/>
            <a:endCxn id="2" idx="6"/>
          </p:cNvCxnSpPr>
          <p:nvPr/>
        </p:nvCxnSpPr>
        <p:spPr>
          <a:xfrm flipH="1" flipV="1">
            <a:off x="7147420" y="729842"/>
            <a:ext cx="500699" cy="33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699177E3-A18F-4D00-BF62-9552B1F67039}"/>
              </a:ext>
            </a:extLst>
          </p:cNvPr>
          <p:cNvCxnSpPr>
            <a:cxnSpLocks/>
            <a:stCxn id="2" idx="5"/>
            <a:endCxn id="7" idx="2"/>
          </p:cNvCxnSpPr>
          <p:nvPr/>
        </p:nvCxnSpPr>
        <p:spPr>
          <a:xfrm>
            <a:off x="7093364" y="860343"/>
            <a:ext cx="500699" cy="33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Ευθύγραμμο βέλος σύνδεσης 15">
            <a:extLst>
              <a:ext uri="{FF2B5EF4-FFF2-40B4-BE49-F238E27FC236}">
                <a16:creationId xmlns:a16="http://schemas.microsoft.com/office/drawing/2014/main" id="{67F184F5-38B6-4D50-A4E1-49AF00615E70}"/>
              </a:ext>
            </a:extLst>
          </p:cNvPr>
          <p:cNvCxnSpPr>
            <a:stCxn id="2" idx="3"/>
            <a:endCxn id="8" idx="0"/>
          </p:cNvCxnSpPr>
          <p:nvPr/>
        </p:nvCxnSpPr>
        <p:spPr>
          <a:xfrm flipH="1">
            <a:off x="6697222" y="860343"/>
            <a:ext cx="135139" cy="44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7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B98BA95B-9542-4C47-91C6-77D6713C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Flink-Mancer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Design</a:t>
            </a: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A5D11413-18FD-4B5E-ACBC-24090596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We used the same technique for every Dataset created on previous step and combined them in a final Tuple8. 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The final result was a Dataset of  Tuple2&lt;id,Tuple8&lt;&gt;&gt;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We transformed those into “Nodes”. </a:t>
            </a:r>
            <a:br>
              <a:rPr lang="en-US" sz="2400" dirty="0">
                <a:latin typeface="Rockwell" panose="02060603020205020403" pitchFamily="18" charset="0"/>
              </a:rPr>
            </a:br>
            <a:r>
              <a:rPr lang="en-US" sz="2400" dirty="0">
                <a:latin typeface="Rockwell" panose="02060603020205020403" pitchFamily="18" charset="0"/>
              </a:rPr>
              <a:t>	</a:t>
            </a:r>
            <a:r>
              <a:rPr lang="en-US" dirty="0">
                <a:latin typeface="Rockwell" panose="02060603020205020403" pitchFamily="18" charset="0"/>
              </a:rPr>
              <a:t>Node is a POJO with 2 variables, an ID and a List of Sets.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We created a cross product of those Nodes with themselves. This creates every possible edge given our known ids. 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Our final </a:t>
            </a:r>
            <a:r>
              <a:rPr lang="en-US" sz="2400" dirty="0" err="1">
                <a:latin typeface="Rockwell" panose="02060603020205020403" pitchFamily="18" charset="0"/>
              </a:rPr>
              <a:t>DataSet</a:t>
            </a:r>
            <a:r>
              <a:rPr lang="en-US" sz="2400" dirty="0">
                <a:latin typeface="Rockwell" panose="02060603020205020403" pitchFamily="18" charset="0"/>
              </a:rPr>
              <a:t> consists of Tuple2&lt;</a:t>
            </a:r>
            <a:r>
              <a:rPr lang="en-US" sz="2400" dirty="0" err="1">
                <a:latin typeface="Rockwell" panose="02060603020205020403" pitchFamily="18" charset="0"/>
              </a:rPr>
              <a:t>Node,Node</a:t>
            </a:r>
            <a:r>
              <a:rPr lang="en-US" sz="2400" dirty="0">
                <a:latin typeface="Rockwell" panose="02060603020205020403" pitchFamily="18" charset="0"/>
              </a:rPr>
              <a:t>&gt;.</a:t>
            </a:r>
          </a:p>
          <a:p>
            <a:endParaRPr lang="en-US" sz="2400" dirty="0">
              <a:latin typeface="Rockwell" panose="02060603020205020403" pitchFamily="18" charset="0"/>
            </a:endParaRPr>
          </a:p>
          <a:p>
            <a:endParaRPr lang="en-US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8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B98BA95B-9542-4C47-91C6-77D6713C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Flink-Mancer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Design</a:t>
            </a: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A5D11413-18FD-4B5E-ACBC-24090596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We apply function Feat() to every Edge in our Dataset which extracts all the features needed.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The result is a Dataset which contains every possible edge, and 100 features for every one of them.</a:t>
            </a:r>
          </a:p>
        </p:txBody>
      </p:sp>
    </p:spTree>
    <p:extLst>
      <p:ext uri="{BB962C8B-B14F-4D97-AF65-F5344CB8AC3E}">
        <p14:creationId xmlns:p14="http://schemas.microsoft.com/office/powerpoint/2010/main" val="776916139"/>
      </p:ext>
    </p:extLst>
  </p:cSld>
  <p:clrMapOvr>
    <a:masterClrMapping/>
  </p:clrMapOvr>
</p:sld>
</file>

<file path=ppt/theme/theme1.xml><?xml version="1.0" encoding="utf-8"?>
<a:theme xmlns:a="http://schemas.openxmlformats.org/drawingml/2006/main" name="Όψη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Όψη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Όψ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TM02900688[[fn=Όψη]]</Template>
  <TotalTime>73</TotalTime>
  <Words>669</Words>
  <Application>Microsoft Office PowerPoint</Application>
  <PresentationFormat>Ευρεία οθόνη</PresentationFormat>
  <Paragraphs>64</Paragraphs>
  <Slides>13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9" baseType="lpstr">
      <vt:lpstr>Arial</vt:lpstr>
      <vt:lpstr>Calibri Light</vt:lpstr>
      <vt:lpstr>Rockwell</vt:lpstr>
      <vt:lpstr>Trebuchet MS</vt:lpstr>
      <vt:lpstr>Wingdings 3</vt:lpstr>
      <vt:lpstr>Όψη</vt:lpstr>
      <vt:lpstr>Feature Extraction for Multi-Layer Graph Link Prediction</vt:lpstr>
      <vt:lpstr>Flink-Mancer </vt:lpstr>
      <vt:lpstr>TwitterMancer</vt:lpstr>
      <vt:lpstr>TwitterMancer Features</vt:lpstr>
      <vt:lpstr>TwitterMancer Features</vt:lpstr>
      <vt:lpstr>TwitterMancer Features</vt:lpstr>
      <vt:lpstr>Flink-Mancer Design</vt:lpstr>
      <vt:lpstr>Flink-Mancer Design</vt:lpstr>
      <vt:lpstr>Flink-Mancer Design</vt:lpstr>
      <vt:lpstr>Flink-Mancer Design</vt:lpstr>
      <vt:lpstr>Flink-Mancer Scalability</vt:lpstr>
      <vt:lpstr>Flink-Mancer Limitations</vt:lpstr>
      <vt:lpstr>Flink-Mancer Results (incomplete)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Flink-mancer</dc:title>
  <dc:creator>Dimitris Andreas Vogiatzidakis</dc:creator>
  <cp:lastModifiedBy>Dimitris Andreas Vogiatzidakis</cp:lastModifiedBy>
  <cp:revision>9</cp:revision>
  <dcterms:created xsi:type="dcterms:W3CDTF">2020-07-07T20:42:31Z</dcterms:created>
  <dcterms:modified xsi:type="dcterms:W3CDTF">2020-07-07T21:56:24Z</dcterms:modified>
</cp:coreProperties>
</file>