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notesMasterIdLst>
    <p:notesMasterId r:id="rId19"/>
  </p:notesMasterIdLst>
  <p:handoutMasterIdLst>
    <p:handoutMasterId r:id="rId20"/>
  </p:handoutMasterIdLst>
  <p:sldIdLst>
    <p:sldId id="257" r:id="rId2"/>
    <p:sldId id="260" r:id="rId3"/>
    <p:sldId id="261" r:id="rId4"/>
    <p:sldId id="263" r:id="rId5"/>
    <p:sldId id="264" r:id="rId6"/>
    <p:sldId id="266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6" r:id="rId16"/>
    <p:sldId id="274" r:id="rId17"/>
    <p:sldId id="275" r:id="rId18"/>
  </p:sldIdLst>
  <p:sldSz cx="12192000" cy="6858000"/>
  <p:notesSz cx="6858000" cy="9144000"/>
  <p:defaultTextStyle>
    <a:defPPr rtl="0"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4961038-E69E-4522-97BB-EB99858856DE}" type="datetime1">
              <a:rPr lang="el-GR" smtClean="0"/>
              <a:t>7/7/2020</a:t>
            </a:fld>
            <a:endParaRPr lang="en-US" dirty="0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7126FDC-224F-40D9-BC14-B335420DDF09}" type="datetime1">
              <a:rPr lang="el-GR" smtClean="0"/>
              <a:t>7/7/2020</a:t>
            </a:fld>
            <a:endParaRPr lang="en-US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l"/>
              <a:t>Κάντε κλικ για επεξεργασία των στυλ κειμένου του υποδείγματος</a:t>
            </a:r>
            <a:endParaRPr lang="en-US"/>
          </a:p>
          <a:p>
            <a:pPr lvl="1" rtl="0"/>
            <a:r>
              <a:rPr lang="el"/>
              <a:t>Δεύτερου επιπέδου</a:t>
            </a:r>
          </a:p>
          <a:p>
            <a:pPr lvl="2" rtl="0"/>
            <a:r>
              <a:rPr lang="el"/>
              <a:t>Τρίτου επιπέδου</a:t>
            </a:r>
          </a:p>
          <a:p>
            <a:pPr lvl="3" rtl="0"/>
            <a:r>
              <a:rPr lang="el"/>
              <a:t>Τέταρτου επιπέδου</a:t>
            </a:r>
          </a:p>
          <a:p>
            <a:pPr lvl="4" rtl="0"/>
            <a:r>
              <a:rPr lang="el"/>
              <a:t>Πέμπτου επιπέδου</a:t>
            </a:r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Ορθογώνιο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cxnSp>
        <p:nvCxnSpPr>
          <p:cNvPr id="9" name="Ευθεία γραμμή σύνδεσης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D63439-1CC6-4094-85D0-A1C74227DFA2}" type="datetime1">
              <a:rPr lang="el-GR" smtClean="0"/>
              <a:t>7/7/2020</a:t>
            </a:fld>
            <a:endParaRPr lang="en-US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Ορθογώνιο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Θέση εικόνας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1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35900B07-A939-46A1-95E3-F4BF6E48AFB2}" type="datetime1">
              <a:rPr lang="el-GR" smtClean="0"/>
              <a:t>7/7/2020</a:t>
            </a:fld>
            <a:endParaRPr lang="en-US" dirty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6170DA-EBCE-4415-B782-844B757DAABC}" type="datetime1">
              <a:rPr lang="el-GR" smtClean="0"/>
              <a:t>7/7/2020</a:t>
            </a:fld>
            <a:endParaRPr lang="en-US" dirty="0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Ορθογώνιο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AA9FC3-E810-4E41-B008-8F840F53EEA3}" type="datetime1">
              <a:rPr lang="el-GR" smtClean="0"/>
              <a:t>7/7/2020</a:t>
            </a:fld>
            <a:endParaRPr lang="en-US" dirty="0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Θέση αριθμού διαφάνειας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245FF9-7D03-49CA-B48F-5C3E6E4538BB}" type="datetime1">
              <a:rPr lang="el-GR" smtClean="0"/>
              <a:t>7/7/2020</a:t>
            </a:fld>
            <a:endParaRPr lang="en-US" dirty="0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097280" y="528688"/>
            <a:ext cx="4998720" cy="1579513"/>
          </a:xfrm>
        </p:spPr>
        <p:txBody>
          <a:bodyPr rtlCol="0"/>
          <a:lstStyle/>
          <a:p>
            <a:pPr rtl="0"/>
            <a:r>
              <a:rPr lang="el-GR" dirty="0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6096000" y="2108201"/>
            <a:ext cx="5059680" cy="3760891"/>
          </a:xfrm>
        </p:spPr>
        <p:txBody>
          <a:bodyPr rtlCol="0"/>
          <a:lstStyle/>
          <a:p>
            <a:pPr lvl="0" rtl="0"/>
            <a:r>
              <a:rPr lang="el-GR" dirty="0"/>
              <a:t>Στυλ κειμένου υποδείγματος</a:t>
            </a:r>
          </a:p>
          <a:p>
            <a:pPr lvl="1" rtl="0"/>
            <a:r>
              <a:rPr lang="el-GR" dirty="0"/>
              <a:t>Δεύτερο επίπεδο</a:t>
            </a:r>
          </a:p>
          <a:p>
            <a:pPr lvl="2" rtl="0"/>
            <a:r>
              <a:rPr lang="el-GR" dirty="0"/>
              <a:t>Τρίτο επίπεδο</a:t>
            </a:r>
          </a:p>
          <a:p>
            <a:pPr lvl="3" rtl="0"/>
            <a:r>
              <a:rPr lang="el-GR" dirty="0"/>
              <a:t>Τέταρτο επίπεδο</a:t>
            </a:r>
          </a:p>
          <a:p>
            <a:pPr lvl="4" rtl="0"/>
            <a:r>
              <a:rPr lang="el-GR" dirty="0"/>
              <a:t>Πέμπτο επίπεδο</a:t>
            </a:r>
            <a:endParaRPr lang="en-US" dirty="0"/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245FF9-7D03-49CA-B48F-5C3E6E4538BB}" type="datetime1">
              <a:rPr lang="el-GR" smtClean="0"/>
              <a:t>7/7/2020</a:t>
            </a:fld>
            <a:endParaRPr lang="en-US" dirty="0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627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Κεφαλίδα ενότητα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Ορθογώνιο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cxnSp>
        <p:nvCxnSpPr>
          <p:cNvPr id="9" name="Ευθεία γραμμή σύνδεσης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35135B-71ED-4DAD-A0D4-F956DC504FD7}" type="datetime1">
              <a:rPr lang="el-GR" smtClean="0"/>
              <a:t>7/7/2020</a:t>
            </a:fld>
            <a:endParaRPr lang="en-US" dirty="0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Θέση αριθμού διαφάνειας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ομένω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Τίτλος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A4A3C6-2769-4B8E-B4CD-8638D980537F}" type="datetime1">
              <a:rPr lang="el-GR" smtClean="0"/>
              <a:t>7/7/2020</a:t>
            </a:fld>
            <a:endParaRPr lang="en-US" dirty="0"/>
          </a:p>
        </p:txBody>
      </p:sp>
      <p:sp>
        <p:nvSpPr>
          <p:cNvPr id="9" name="Θέση υποσέλιδου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Θέση αριθμού διαφάνειας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Τίτλος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1AFD62-81D8-460C-9A40-4B19744AFB4A}" type="datetime1">
              <a:rPr lang="el-GR" smtClean="0"/>
              <a:t>7/7/2020</a:t>
            </a:fld>
            <a:endParaRPr lang="en-US" dirty="0"/>
          </a:p>
        </p:txBody>
      </p:sp>
      <p:sp>
        <p:nvSpPr>
          <p:cNvPr id="11" name="Θέση υποσέλιδου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Θέση αριθμού διαφάνειας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6" name="Θέση ημερομηνίας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F9DDFC-3711-4385-89BD-93ACC588C7FA}" type="datetime1">
              <a:rPr lang="el-GR" smtClean="0"/>
              <a:t>7/7/2020</a:t>
            </a:fld>
            <a:endParaRPr lang="en-US" dirty="0"/>
          </a:p>
        </p:txBody>
      </p:sp>
      <p:sp>
        <p:nvSpPr>
          <p:cNvPr id="7" name="Θέση υποσέλιδου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Θέση αριθμού διαφάνειας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Ορθογώνιο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B6C2DE-AD7D-4301-AF66-F299BAC0F051}" type="datetime1">
              <a:rPr lang="el-GR" smtClean="0"/>
              <a:t>7/7/2020</a:t>
            </a:fld>
            <a:endParaRPr lang="en-US" dirty="0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Ορθογώνιο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Τίτλος 1"/>
          <p:cNvSpPr>
            <a:spLocks noGrp="1"/>
          </p:cNvSpPr>
          <p:nvPr>
            <p:ph type="title" hasCustomPrompt="1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Autofit/>
          </a:bodyPr>
          <a:lstStyle>
            <a:lvl1pPr>
              <a:lnSpc>
                <a:spcPct val="90000"/>
              </a:lnSpc>
              <a:defRPr sz="32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l" dirty="0"/>
              <a:t>Κάντε κλικ για να</a:t>
            </a:r>
            <a:r>
              <a:rPr lang="en-US" dirty="0"/>
              <a:t> </a:t>
            </a:r>
            <a:r>
              <a:rPr lang="el" dirty="0"/>
              <a:t>επεξεργαστείτε το</a:t>
            </a:r>
            <a:r>
              <a:rPr lang="en-US" dirty="0"/>
              <a:t> </a:t>
            </a:r>
            <a:r>
              <a:rPr lang="el" dirty="0"/>
              <a:t>Στυλ κύριου τίτλου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9934E474-51DB-4149-80D1-F3A9A7563EB9}" type="datetime1">
              <a:rPr lang="el-GR" smtClean="0"/>
              <a:t>7/7/2020</a:t>
            </a:fld>
            <a:endParaRPr lang="en-US" dirty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l"/>
              <a:t>Κάντε κλικ για να επεξεργαστείτε το Στυλ κύριου τίτλου</a:t>
            </a:r>
            <a:endParaRPr lang="en-US" dirty="0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l"/>
              <a:t>Κάντε κλικ για επεξεργασία των στυλ κειμένου του υποδείγματος</a:t>
            </a:r>
          </a:p>
          <a:p>
            <a:pPr lvl="1" rtl="0"/>
            <a:r>
              <a:rPr lang="el"/>
              <a:t>Δεύτερου επιπέδου</a:t>
            </a:r>
          </a:p>
          <a:p>
            <a:pPr lvl="2" rtl="0"/>
            <a:r>
              <a:rPr lang="el"/>
              <a:t>Τρίτου επιπέδου</a:t>
            </a:r>
          </a:p>
          <a:p>
            <a:pPr lvl="3" rtl="0"/>
            <a:r>
              <a:rPr lang="el"/>
              <a:t>Τέταρτου επιπέδου</a:t>
            </a:r>
          </a:p>
          <a:p>
            <a:pPr lvl="4" rtl="0"/>
            <a:r>
              <a:rPr lang="el"/>
              <a:t>Πέμπτου επιπέδου</a:t>
            </a:r>
            <a:endParaRPr lang="en-US" dirty="0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86D902E8-EFEB-49E0-A81E-5B9E8C2EA99F}" type="datetime1">
              <a:rPr lang="el-GR" smtClean="0"/>
              <a:t>7/7/2020</a:t>
            </a:fld>
            <a:endParaRPr lang="en-US" dirty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Ευθεία γραμμή σύνδεσης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12520" y="2869968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47" r:id="rId4"/>
    <p:sldLayoutId id="2147483743" r:id="rId5"/>
    <p:sldLayoutId id="2147483738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Ορθογώνιο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en-US" dirty="0"/>
              <a:t>Apache </a:t>
            </a:r>
            <a:r>
              <a:rPr lang="en-US" dirty="0" err="1"/>
              <a:t>Flink</a:t>
            </a:r>
            <a:endParaRPr lang="el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9915" y="4672739"/>
            <a:ext cx="5844889" cy="905894"/>
          </a:xfrm>
        </p:spPr>
        <p:txBody>
          <a:bodyPr rtlCol="0">
            <a:normAutofit/>
          </a:bodyPr>
          <a:lstStyle/>
          <a:p>
            <a:pPr algn="r" rtl="0"/>
            <a:r>
              <a:rPr lang="en-US" sz="180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1.10.0 version</a:t>
            </a:r>
          </a:p>
          <a:p>
            <a:pPr algn="r" rtl="0"/>
            <a:endParaRPr lang="el" sz="1800" cap="non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5" name="Εικόνα 4" descr="Μια εικόνα που περιέχει κτίριο, κάθισμα, παγκάκι, πλευρά&#10;&#10;Αυτόματη δημιουργία περιγραφής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09" y="1"/>
            <a:ext cx="4635315" cy="6857999"/>
          </a:xfrm>
          <a:prstGeom prst="rect">
            <a:avLst/>
          </a:prstGeom>
        </p:spPr>
      </p:pic>
      <p:cxnSp>
        <p:nvCxnSpPr>
          <p:cNvPr id="24" name="Ευθεία γραμμή σύνδεσης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E8ED613-8F3B-4BA6-B8F4-2B7CBA5CB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318444"/>
            <a:ext cx="4998720" cy="1579513"/>
          </a:xfrm>
        </p:spPr>
        <p:txBody>
          <a:bodyPr/>
          <a:lstStyle/>
          <a:p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In-Memory Performance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7E6990AF-15F9-47BD-AA03-5A8CB535C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D245FF9-7D03-49CA-B48F-5C3E6E4538BB}" type="datetime1">
              <a:rPr lang="el-GR" smtClean="0"/>
              <a:t>7/7/2020</a:t>
            </a:fld>
            <a:endParaRPr lang="en-US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C69E0686-2F59-464D-BA98-33A3B4930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876" y="3279006"/>
            <a:ext cx="66294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649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05F760B-4927-493F-809B-50476A362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1183030"/>
            <a:ext cx="4998720" cy="1579513"/>
          </a:xfrm>
        </p:spPr>
        <p:txBody>
          <a:bodyPr/>
          <a:lstStyle/>
          <a:p>
            <a:r>
              <a:rPr lang="en-US" dirty="0" err="1"/>
              <a:t>Flink</a:t>
            </a:r>
            <a:r>
              <a:rPr lang="en-US" dirty="0"/>
              <a:t> Setup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CAA54BC-D91F-4BF8-B768-361D14A27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0976" y="3097109"/>
            <a:ext cx="6934899" cy="3760891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latin typeface="Rockwell" panose="02060603020205020403" pitchFamily="18" charset="0"/>
              </a:rPr>
              <a:t>Java 8 or 11 installed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latin typeface="Rockwell" panose="02060603020205020403" pitchFamily="18" charset="0"/>
              </a:rPr>
              <a:t>Apache Maven installed (if you need to build a project)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latin typeface="Rockwell" panose="02060603020205020403" pitchFamily="18" charset="0"/>
              </a:rPr>
              <a:t>Apache </a:t>
            </a:r>
            <a:r>
              <a:rPr lang="en-US" sz="1700" dirty="0" err="1">
                <a:latin typeface="Rockwell" panose="02060603020205020403" pitchFamily="18" charset="0"/>
              </a:rPr>
              <a:t>Flink</a:t>
            </a:r>
            <a:r>
              <a:rPr lang="en-US" sz="1700" dirty="0">
                <a:latin typeface="Rockwell" panose="02060603020205020403" pitchFamily="18" charset="0"/>
              </a:rPr>
              <a:t> 1.10.0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700" dirty="0">
              <a:latin typeface="Rockwell" panose="02060603020205020403" pitchFamily="18" charset="0"/>
            </a:endParaRP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700" dirty="0">
              <a:latin typeface="Rockwell" panose="02060603020205020403" pitchFamily="18" charset="0"/>
            </a:endParaRP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700" dirty="0">
              <a:latin typeface="Rockwell" panose="02060603020205020403" pitchFamily="18" charset="0"/>
            </a:endParaRP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C1387C01-F949-48AB-A5A6-CD7E3EB95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D245FF9-7D03-49CA-B48F-5C3E6E4538BB}" type="datetime1">
              <a:rPr lang="el-GR" smtClean="0"/>
              <a:t>7/7/2020</a:t>
            </a:fld>
            <a:endParaRPr lang="en-US" dirty="0"/>
          </a:p>
        </p:txBody>
      </p:sp>
      <p:sp>
        <p:nvSpPr>
          <p:cNvPr id="5" name="Θέση περιεχομένου 2">
            <a:extLst>
              <a:ext uri="{FF2B5EF4-FFF2-40B4-BE49-F238E27FC236}">
                <a16:creationId xmlns:a16="http://schemas.microsoft.com/office/drawing/2014/main" id="{747BF38C-E1BA-4BF0-8396-91B5AF2CAB65}"/>
              </a:ext>
            </a:extLst>
          </p:cNvPr>
          <p:cNvSpPr txBox="1">
            <a:spLocks/>
          </p:cNvSpPr>
          <p:nvPr/>
        </p:nvSpPr>
        <p:spPr>
          <a:xfrm>
            <a:off x="4317534" y="2868509"/>
            <a:ext cx="505968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6" name="Θέση περιεχομένου 2">
            <a:extLst>
              <a:ext uri="{FF2B5EF4-FFF2-40B4-BE49-F238E27FC236}">
                <a16:creationId xmlns:a16="http://schemas.microsoft.com/office/drawing/2014/main" id="{6126EDC2-F32A-4D3C-AFB1-26435758835F}"/>
              </a:ext>
            </a:extLst>
          </p:cNvPr>
          <p:cNvSpPr txBox="1">
            <a:spLocks/>
          </p:cNvSpPr>
          <p:nvPr/>
        </p:nvSpPr>
        <p:spPr>
          <a:xfrm>
            <a:off x="3979112" y="2868509"/>
            <a:ext cx="505968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7" name="Θέση περιεχομένου 2">
            <a:extLst>
              <a:ext uri="{FF2B5EF4-FFF2-40B4-BE49-F238E27FC236}">
                <a16:creationId xmlns:a16="http://schemas.microsoft.com/office/drawing/2014/main" id="{5581A269-9E86-4CC4-9364-FDEAF2E38027}"/>
              </a:ext>
            </a:extLst>
          </p:cNvPr>
          <p:cNvSpPr txBox="1">
            <a:spLocks/>
          </p:cNvSpPr>
          <p:nvPr/>
        </p:nvSpPr>
        <p:spPr>
          <a:xfrm>
            <a:off x="1232551" y="2974474"/>
            <a:ext cx="3180003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Rockwell" panose="02060603020205020403" pitchFamily="18" charset="0"/>
              </a:rPr>
              <a:t>Requirements:</a:t>
            </a:r>
          </a:p>
        </p:txBody>
      </p:sp>
    </p:spTree>
    <p:extLst>
      <p:ext uri="{BB962C8B-B14F-4D97-AF65-F5344CB8AC3E}">
        <p14:creationId xmlns:p14="http://schemas.microsoft.com/office/powerpoint/2010/main" val="1610215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05F760B-4927-493F-809B-50476A362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1183030"/>
            <a:ext cx="4998720" cy="1579513"/>
          </a:xfrm>
        </p:spPr>
        <p:txBody>
          <a:bodyPr/>
          <a:lstStyle/>
          <a:p>
            <a:r>
              <a:rPr lang="en-US" dirty="0" err="1"/>
              <a:t>Flink</a:t>
            </a:r>
            <a:r>
              <a:rPr lang="en-US" dirty="0"/>
              <a:t> Setup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CAA54BC-D91F-4BF8-B768-361D14A27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7534" y="3071943"/>
            <a:ext cx="7368341" cy="31671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latin typeface="Rockwell" panose="02060603020205020403" pitchFamily="18" charset="0"/>
              </a:rPr>
              <a:t>Go to the unpacked directory and enter the following commands:</a:t>
            </a:r>
            <a:endParaRPr lang="en-US" dirty="0">
              <a:latin typeface="Rockwell" panose="02060603020205020403" pitchFamily="18" charset="0"/>
            </a:endParaRPr>
          </a:p>
          <a:p>
            <a:pPr lvl="1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latin typeface="Rockwell" panose="02060603020205020403" pitchFamily="18" charset="0"/>
              </a:rPr>
              <a:t>./bin/start_cluster.sh  		#to start the cluster</a:t>
            </a:r>
          </a:p>
          <a:p>
            <a:pPr lvl="1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500" dirty="0" err="1">
                <a:latin typeface="Rockwell" panose="02060603020205020403" pitchFamily="18" charset="0"/>
              </a:rPr>
              <a:t>nc</a:t>
            </a:r>
            <a:r>
              <a:rPr lang="en-US" sz="1500" dirty="0">
                <a:latin typeface="Rockwell" panose="02060603020205020403" pitchFamily="18" charset="0"/>
              </a:rPr>
              <a:t> –l 9000 			# to start a local server 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latin typeface="Rockwell" panose="02060603020205020403" pitchFamily="18" charset="0"/>
              </a:rPr>
              <a:t>Submit a </a:t>
            </a:r>
            <a:r>
              <a:rPr lang="en-US" sz="1700" dirty="0" err="1">
                <a:latin typeface="Rockwell" panose="02060603020205020403" pitchFamily="18" charset="0"/>
              </a:rPr>
              <a:t>flink</a:t>
            </a:r>
            <a:r>
              <a:rPr lang="en-US" sz="1700" dirty="0">
                <a:latin typeface="Rockwell" panose="02060603020205020403" pitchFamily="18" charset="0"/>
              </a:rPr>
              <a:t> example program:</a:t>
            </a:r>
          </a:p>
          <a:p>
            <a:pPr lvl="1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latin typeface="Rockwell" panose="02060603020205020403" pitchFamily="18" charset="0"/>
              </a:rPr>
              <a:t>./bin/</a:t>
            </a:r>
            <a:r>
              <a:rPr lang="en-US" sz="1500" dirty="0" err="1">
                <a:latin typeface="Rockwell" panose="02060603020205020403" pitchFamily="18" charset="0"/>
              </a:rPr>
              <a:t>flink</a:t>
            </a:r>
            <a:r>
              <a:rPr lang="en-US" sz="1500" dirty="0">
                <a:latin typeface="Rockwell" panose="02060603020205020403" pitchFamily="18" charset="0"/>
              </a:rPr>
              <a:t> run examples/streaming/SocketWindowWordCount.jar --port 9000</a:t>
            </a:r>
          </a:p>
          <a:p>
            <a:pPr lvl="1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latin typeface="Rockwell" panose="02060603020205020403" pitchFamily="18" charset="0"/>
              </a:rPr>
              <a:t>Write some text to </a:t>
            </a:r>
            <a:r>
              <a:rPr lang="en-US" sz="1500" dirty="0" err="1">
                <a:latin typeface="Rockwell" panose="02060603020205020403" pitchFamily="18" charset="0"/>
              </a:rPr>
              <a:t>nc</a:t>
            </a:r>
            <a:r>
              <a:rPr lang="en-US" sz="1500" dirty="0">
                <a:latin typeface="Rockwell" panose="02060603020205020403" pitchFamily="18" charset="0"/>
              </a:rPr>
              <a:t>: lorem ipsum </a:t>
            </a:r>
            <a:r>
              <a:rPr lang="en-US" sz="1500" dirty="0" err="1">
                <a:latin typeface="Rockwell" panose="02060603020205020403" pitchFamily="18" charset="0"/>
              </a:rPr>
              <a:t>ipsum</a:t>
            </a:r>
            <a:r>
              <a:rPr lang="en-US" sz="1500" dirty="0">
                <a:latin typeface="Rockwell" panose="02060603020205020403" pitchFamily="18" charset="0"/>
              </a:rPr>
              <a:t> </a:t>
            </a:r>
            <a:r>
              <a:rPr lang="en-US" sz="1500" dirty="0" err="1">
                <a:latin typeface="Rockwell" panose="02060603020205020403" pitchFamily="18" charset="0"/>
              </a:rPr>
              <a:t>ipsum</a:t>
            </a:r>
            <a:r>
              <a:rPr lang="en-US" sz="1500" dirty="0">
                <a:latin typeface="Rockwell" panose="02060603020205020403" pitchFamily="18" charset="0"/>
              </a:rPr>
              <a:t> lorem</a:t>
            </a:r>
          </a:p>
          <a:p>
            <a:pPr lvl="1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latin typeface="Rockwell" panose="02060603020205020403" pitchFamily="18" charset="0"/>
              </a:rPr>
              <a:t>tail –f log/</a:t>
            </a:r>
            <a:r>
              <a:rPr lang="en-US" sz="1500" dirty="0" err="1">
                <a:latin typeface="Rockwell" panose="02060603020205020403" pitchFamily="18" charset="0"/>
              </a:rPr>
              <a:t>flink</a:t>
            </a:r>
            <a:r>
              <a:rPr lang="en-US" sz="1500" dirty="0">
                <a:latin typeface="Rockwell" panose="02060603020205020403" pitchFamily="18" charset="0"/>
              </a:rPr>
              <a:t>*-</a:t>
            </a:r>
            <a:r>
              <a:rPr lang="en-US" sz="1500" dirty="0" err="1">
                <a:latin typeface="Rockwell" panose="02060603020205020403" pitchFamily="18" charset="0"/>
              </a:rPr>
              <a:t>taskexecutor</a:t>
            </a:r>
            <a:r>
              <a:rPr lang="en-US" sz="1500" dirty="0">
                <a:latin typeface="Rockwell" panose="02060603020205020403" pitchFamily="18" charset="0"/>
              </a:rPr>
              <a:t>-*.out 	#to monitor the output</a:t>
            </a:r>
          </a:p>
          <a:p>
            <a:pPr lvl="1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latin typeface="Rockwell" panose="02060603020205020403" pitchFamily="18" charset="0"/>
              </a:rPr>
              <a:t>./bin/stop-cluster.sh		#to stop the cluster</a:t>
            </a:r>
          </a:p>
          <a:p>
            <a:pPr lvl="1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500" dirty="0">
              <a:latin typeface="Rockwell" panose="02060603020205020403" pitchFamily="18" charset="0"/>
            </a:endParaRP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C1387C01-F949-48AB-A5A6-CD7E3EB95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D245FF9-7D03-49CA-B48F-5C3E6E4538BB}" type="datetime1">
              <a:rPr lang="el-GR" smtClean="0"/>
              <a:t>7/7/2020</a:t>
            </a:fld>
            <a:endParaRPr lang="en-US" dirty="0"/>
          </a:p>
        </p:txBody>
      </p:sp>
      <p:sp>
        <p:nvSpPr>
          <p:cNvPr id="5" name="Θέση περιεχομένου 2">
            <a:extLst>
              <a:ext uri="{FF2B5EF4-FFF2-40B4-BE49-F238E27FC236}">
                <a16:creationId xmlns:a16="http://schemas.microsoft.com/office/drawing/2014/main" id="{747BF38C-E1BA-4BF0-8396-91B5AF2CAB65}"/>
              </a:ext>
            </a:extLst>
          </p:cNvPr>
          <p:cNvSpPr txBox="1">
            <a:spLocks/>
          </p:cNvSpPr>
          <p:nvPr/>
        </p:nvSpPr>
        <p:spPr>
          <a:xfrm>
            <a:off x="4317534" y="2868509"/>
            <a:ext cx="505968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6" name="Θέση περιεχομένου 2">
            <a:extLst>
              <a:ext uri="{FF2B5EF4-FFF2-40B4-BE49-F238E27FC236}">
                <a16:creationId xmlns:a16="http://schemas.microsoft.com/office/drawing/2014/main" id="{6126EDC2-F32A-4D3C-AFB1-26435758835F}"/>
              </a:ext>
            </a:extLst>
          </p:cNvPr>
          <p:cNvSpPr txBox="1">
            <a:spLocks/>
          </p:cNvSpPr>
          <p:nvPr/>
        </p:nvSpPr>
        <p:spPr>
          <a:xfrm>
            <a:off x="3979112" y="2868509"/>
            <a:ext cx="505968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7" name="Θέση περιεχομένου 2">
            <a:extLst>
              <a:ext uri="{FF2B5EF4-FFF2-40B4-BE49-F238E27FC236}">
                <a16:creationId xmlns:a16="http://schemas.microsoft.com/office/drawing/2014/main" id="{5581A269-9E86-4CC4-9364-FDEAF2E38027}"/>
              </a:ext>
            </a:extLst>
          </p:cNvPr>
          <p:cNvSpPr txBox="1">
            <a:spLocks/>
          </p:cNvSpPr>
          <p:nvPr/>
        </p:nvSpPr>
        <p:spPr>
          <a:xfrm>
            <a:off x="1232551" y="2974474"/>
            <a:ext cx="3180003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Rockwell" panose="02060603020205020403" pitchFamily="18" charset="0"/>
              </a:rPr>
              <a:t>Getting Started:</a:t>
            </a:r>
          </a:p>
        </p:txBody>
      </p:sp>
    </p:spTree>
    <p:extLst>
      <p:ext uri="{BB962C8B-B14F-4D97-AF65-F5344CB8AC3E}">
        <p14:creationId xmlns:p14="http://schemas.microsoft.com/office/powerpoint/2010/main" val="366668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05F760B-4927-493F-809B-50476A362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1183030"/>
            <a:ext cx="4998720" cy="1579513"/>
          </a:xfrm>
        </p:spPr>
        <p:txBody>
          <a:bodyPr/>
          <a:lstStyle/>
          <a:p>
            <a:r>
              <a:rPr lang="en-US" dirty="0" err="1"/>
              <a:t>Flink</a:t>
            </a:r>
            <a:r>
              <a:rPr lang="en-US" dirty="0"/>
              <a:t> Setup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CAA54BC-D91F-4BF8-B768-361D14A27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9803" y="3031772"/>
            <a:ext cx="6140752" cy="3760891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latin typeface="Rockwell" panose="02060603020205020403" pitchFamily="18" charset="0"/>
              </a:rPr>
              <a:t>Configure ./conf/</a:t>
            </a:r>
            <a:r>
              <a:rPr lang="en-US" sz="1700" dirty="0" err="1">
                <a:latin typeface="Rockwell" panose="02060603020205020403" pitchFamily="18" charset="0"/>
              </a:rPr>
              <a:t>flink-conf.yaml</a:t>
            </a:r>
            <a:r>
              <a:rPr lang="en-US" sz="1700" dirty="0">
                <a:latin typeface="Rockwell" panose="02060603020205020403" pitchFamily="18" charset="0"/>
              </a:rPr>
              <a:t> :</a:t>
            </a:r>
          </a:p>
          <a:p>
            <a:pPr lvl="1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500" dirty="0" err="1">
                <a:latin typeface="Rockwell" panose="02060603020205020403" pitchFamily="18" charset="0"/>
              </a:rPr>
              <a:t>jobmanager.rpc.address</a:t>
            </a:r>
            <a:r>
              <a:rPr lang="en-US" sz="1500" dirty="0">
                <a:latin typeface="Rockwell" panose="02060603020205020403" pitchFamily="18" charset="0"/>
              </a:rPr>
              <a:t>: 10.0.0.1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latin typeface="Rockwell" panose="02060603020205020403" pitchFamily="18" charset="0"/>
              </a:rPr>
              <a:t>Configure ./conf/slaves:</a:t>
            </a:r>
          </a:p>
          <a:p>
            <a:pPr lvl="1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latin typeface="Rockwell" panose="02060603020205020403" pitchFamily="18" charset="0"/>
              </a:rPr>
              <a:t>10.0.0.2</a:t>
            </a:r>
          </a:p>
          <a:p>
            <a:pPr lvl="1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latin typeface="Rockwell" panose="02060603020205020403" pitchFamily="18" charset="0"/>
              </a:rPr>
              <a:t>10.0.0.3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latin typeface="Rockwell" panose="02060603020205020403" pitchFamily="18" charset="0"/>
              </a:rPr>
              <a:t>Start cluster:</a:t>
            </a:r>
          </a:p>
          <a:p>
            <a:pPr lvl="1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latin typeface="Rockwell" panose="02060603020205020403" pitchFamily="18" charset="0"/>
              </a:rPr>
              <a:t>./bin/start-cluster.sh	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latin typeface="Rockwell" panose="02060603020205020403" pitchFamily="18" charset="0"/>
              </a:rPr>
              <a:t>Add additional Task Manager to running cluster:</a:t>
            </a:r>
          </a:p>
          <a:p>
            <a:pPr lvl="1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latin typeface="Rockwell" panose="02060603020205020403" pitchFamily="18" charset="0"/>
              </a:rPr>
              <a:t>./bin/taskmanager.sh </a:t>
            </a:r>
            <a:r>
              <a:rPr lang="en-US" sz="1500" dirty="0" err="1">
                <a:latin typeface="Rockwell" panose="02060603020205020403" pitchFamily="18" charset="0"/>
              </a:rPr>
              <a:t>start|start-foreground|stop|stop-all</a:t>
            </a:r>
            <a:endParaRPr lang="en-US" sz="1500" dirty="0">
              <a:latin typeface="Rockwell" panose="02060603020205020403" pitchFamily="18" charset="0"/>
            </a:endParaRP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700" dirty="0">
              <a:latin typeface="Rockwell" panose="02060603020205020403" pitchFamily="18" charset="0"/>
            </a:endParaRP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C1387C01-F949-48AB-A5A6-CD7E3EB95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D245FF9-7D03-49CA-B48F-5C3E6E4538BB}" type="datetime1">
              <a:rPr lang="el-GR" smtClean="0"/>
              <a:t>7/7/2020</a:t>
            </a:fld>
            <a:endParaRPr lang="en-US" dirty="0"/>
          </a:p>
        </p:txBody>
      </p:sp>
      <p:sp>
        <p:nvSpPr>
          <p:cNvPr id="5" name="Θέση περιεχομένου 2">
            <a:extLst>
              <a:ext uri="{FF2B5EF4-FFF2-40B4-BE49-F238E27FC236}">
                <a16:creationId xmlns:a16="http://schemas.microsoft.com/office/drawing/2014/main" id="{747BF38C-E1BA-4BF0-8396-91B5AF2CAB65}"/>
              </a:ext>
            </a:extLst>
          </p:cNvPr>
          <p:cNvSpPr txBox="1">
            <a:spLocks/>
          </p:cNvSpPr>
          <p:nvPr/>
        </p:nvSpPr>
        <p:spPr>
          <a:xfrm>
            <a:off x="4317534" y="2868509"/>
            <a:ext cx="505968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6" name="Θέση περιεχομένου 2">
            <a:extLst>
              <a:ext uri="{FF2B5EF4-FFF2-40B4-BE49-F238E27FC236}">
                <a16:creationId xmlns:a16="http://schemas.microsoft.com/office/drawing/2014/main" id="{6126EDC2-F32A-4D3C-AFB1-26435758835F}"/>
              </a:ext>
            </a:extLst>
          </p:cNvPr>
          <p:cNvSpPr txBox="1">
            <a:spLocks/>
          </p:cNvSpPr>
          <p:nvPr/>
        </p:nvSpPr>
        <p:spPr>
          <a:xfrm>
            <a:off x="3979112" y="2868509"/>
            <a:ext cx="505968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7" name="Θέση περιεχομένου 2">
            <a:extLst>
              <a:ext uri="{FF2B5EF4-FFF2-40B4-BE49-F238E27FC236}">
                <a16:creationId xmlns:a16="http://schemas.microsoft.com/office/drawing/2014/main" id="{5581A269-9E86-4CC4-9364-FDEAF2E38027}"/>
              </a:ext>
            </a:extLst>
          </p:cNvPr>
          <p:cNvSpPr txBox="1">
            <a:spLocks/>
          </p:cNvSpPr>
          <p:nvPr/>
        </p:nvSpPr>
        <p:spPr>
          <a:xfrm>
            <a:off x="1253094" y="3031773"/>
            <a:ext cx="3276756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Rockwell" panose="02060603020205020403" pitchFamily="18" charset="0"/>
              </a:rPr>
              <a:t>Standalone Cluster:</a:t>
            </a:r>
          </a:p>
        </p:txBody>
      </p:sp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EE2215AA-484D-460D-AA8E-809C83490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472" y="3718223"/>
            <a:ext cx="2224015" cy="206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991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05F760B-4927-493F-809B-50476A362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1183030"/>
            <a:ext cx="4998720" cy="1579513"/>
          </a:xfrm>
        </p:spPr>
        <p:txBody>
          <a:bodyPr/>
          <a:lstStyle/>
          <a:p>
            <a:r>
              <a:rPr lang="en-US" dirty="0" err="1"/>
              <a:t>Flink</a:t>
            </a:r>
            <a:r>
              <a:rPr lang="en-US" dirty="0"/>
              <a:t> Setup</a:t>
            </a:r>
          </a:p>
        </p:txBody>
      </p:sp>
      <p:pic>
        <p:nvPicPr>
          <p:cNvPr id="8" name="Θέση περιεχομένου 7">
            <a:extLst>
              <a:ext uri="{FF2B5EF4-FFF2-40B4-BE49-F238E27FC236}">
                <a16:creationId xmlns:a16="http://schemas.microsoft.com/office/drawing/2014/main" id="{D0F20807-9C01-4E74-B791-CD3BC60D70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7081" y="590520"/>
            <a:ext cx="3647539" cy="5084450"/>
          </a:xfrm>
          <a:prstGeom prst="rect">
            <a:avLst/>
          </a:prstGeom>
        </p:spPr>
      </p:pic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C1387C01-F949-48AB-A5A6-CD7E3EB95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D245FF9-7D03-49CA-B48F-5C3E6E4538BB}" type="datetime1">
              <a:rPr lang="el-GR" smtClean="0"/>
              <a:t>7/7/2020</a:t>
            </a:fld>
            <a:endParaRPr lang="en-US" dirty="0"/>
          </a:p>
        </p:txBody>
      </p:sp>
      <p:sp>
        <p:nvSpPr>
          <p:cNvPr id="5" name="Θέση περιεχομένου 2">
            <a:extLst>
              <a:ext uri="{FF2B5EF4-FFF2-40B4-BE49-F238E27FC236}">
                <a16:creationId xmlns:a16="http://schemas.microsoft.com/office/drawing/2014/main" id="{747BF38C-E1BA-4BF0-8396-91B5AF2CAB65}"/>
              </a:ext>
            </a:extLst>
          </p:cNvPr>
          <p:cNvSpPr txBox="1">
            <a:spLocks/>
          </p:cNvSpPr>
          <p:nvPr/>
        </p:nvSpPr>
        <p:spPr>
          <a:xfrm>
            <a:off x="4317534" y="2868509"/>
            <a:ext cx="505968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6" name="Θέση περιεχομένου 2">
            <a:extLst>
              <a:ext uri="{FF2B5EF4-FFF2-40B4-BE49-F238E27FC236}">
                <a16:creationId xmlns:a16="http://schemas.microsoft.com/office/drawing/2014/main" id="{6126EDC2-F32A-4D3C-AFB1-26435758835F}"/>
              </a:ext>
            </a:extLst>
          </p:cNvPr>
          <p:cNvSpPr txBox="1">
            <a:spLocks/>
          </p:cNvSpPr>
          <p:nvPr/>
        </p:nvSpPr>
        <p:spPr>
          <a:xfrm>
            <a:off x="3979112" y="2868509"/>
            <a:ext cx="505968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7" name="Θέση περιεχομένου 2">
            <a:extLst>
              <a:ext uri="{FF2B5EF4-FFF2-40B4-BE49-F238E27FC236}">
                <a16:creationId xmlns:a16="http://schemas.microsoft.com/office/drawing/2014/main" id="{5581A269-9E86-4CC4-9364-FDEAF2E38027}"/>
              </a:ext>
            </a:extLst>
          </p:cNvPr>
          <p:cNvSpPr txBox="1">
            <a:spLocks/>
          </p:cNvSpPr>
          <p:nvPr/>
        </p:nvSpPr>
        <p:spPr>
          <a:xfrm>
            <a:off x="1232551" y="2974474"/>
            <a:ext cx="3180003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Rockwell" panose="02060603020205020403" pitchFamily="18" charset="0"/>
              </a:rPr>
              <a:t>Memory Configuration:</a:t>
            </a:r>
          </a:p>
        </p:txBody>
      </p:sp>
    </p:spTree>
    <p:extLst>
      <p:ext uri="{BB962C8B-B14F-4D97-AF65-F5344CB8AC3E}">
        <p14:creationId xmlns:p14="http://schemas.microsoft.com/office/powerpoint/2010/main" val="116441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05F760B-4927-493F-809B-50476A362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1183030"/>
            <a:ext cx="4998720" cy="1579513"/>
          </a:xfrm>
        </p:spPr>
        <p:txBody>
          <a:bodyPr/>
          <a:lstStyle/>
          <a:p>
            <a:r>
              <a:rPr lang="en-US" dirty="0" err="1"/>
              <a:t>Flink</a:t>
            </a:r>
            <a:r>
              <a:rPr lang="en-US" dirty="0"/>
              <a:t> Setup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CAA54BC-D91F-4BF8-B768-361D14A27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0976" y="3097109"/>
            <a:ext cx="6934899" cy="3760891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latin typeface="Rockwell" panose="02060603020205020403" pitchFamily="18" charset="0"/>
              </a:rPr>
              <a:t>Configuring ./conf/</a:t>
            </a:r>
            <a:r>
              <a:rPr lang="en-US" sz="1700" dirty="0" err="1">
                <a:latin typeface="Rockwell" panose="02060603020205020403" pitchFamily="18" charset="0"/>
              </a:rPr>
              <a:t>flink-conf.yaml</a:t>
            </a:r>
            <a:r>
              <a:rPr lang="en-US" sz="1700" dirty="0">
                <a:latin typeface="Rockwell" panose="02060603020205020403" pitchFamily="18" charset="0"/>
              </a:rPr>
              <a:t>: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700" dirty="0" err="1">
                <a:latin typeface="Rockwell" panose="02060603020205020403" pitchFamily="18" charset="0"/>
              </a:rPr>
              <a:t>taskmanager.memory.flink.size</a:t>
            </a:r>
            <a:endParaRPr lang="en-US" sz="1700" dirty="0">
              <a:latin typeface="Rockwell" panose="02060603020205020403" pitchFamily="18" charset="0"/>
            </a:endParaRPr>
          </a:p>
          <a:p>
            <a:pPr lvl="1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latin typeface="Rockwell" panose="02060603020205020403" pitchFamily="18" charset="0"/>
              </a:rPr>
              <a:t>This includes all the memory a Task Executor consumes, except JVM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700" dirty="0" err="1">
                <a:latin typeface="Rockwell" panose="02060603020205020403" pitchFamily="18" charset="0"/>
              </a:rPr>
              <a:t>taskmanager.memory.process.size</a:t>
            </a:r>
            <a:endParaRPr lang="en-US" sz="1700" dirty="0">
              <a:latin typeface="Rockwell" panose="02060603020205020403" pitchFamily="18" charset="0"/>
            </a:endParaRPr>
          </a:p>
          <a:p>
            <a:pPr lvl="1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latin typeface="Rockwell" panose="02060603020205020403" pitchFamily="18" charset="0"/>
              </a:rPr>
              <a:t>This includes all the memory a Task Executor consumes, including JVM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en-US" sz="1700" dirty="0">
                <a:latin typeface="Rockwell" panose="02060603020205020403" pitchFamily="18" charset="0"/>
              </a:rPr>
              <a:t>Do not set both .</a:t>
            </a:r>
            <a:r>
              <a:rPr lang="en-US" sz="1700" dirty="0" err="1">
                <a:latin typeface="Rockwell" panose="02060603020205020403" pitchFamily="18" charset="0"/>
              </a:rPr>
              <a:t>flink.size</a:t>
            </a:r>
            <a:r>
              <a:rPr lang="en-US" sz="1700" dirty="0">
                <a:latin typeface="Rockwell" panose="02060603020205020403" pitchFamily="18" charset="0"/>
              </a:rPr>
              <a:t> and .</a:t>
            </a:r>
            <a:r>
              <a:rPr lang="en-US" sz="1700" dirty="0" err="1">
                <a:latin typeface="Rockwell" panose="02060603020205020403" pitchFamily="18" charset="0"/>
              </a:rPr>
              <a:t>process.size</a:t>
            </a:r>
            <a:endParaRPr lang="en-US" sz="1700" dirty="0">
              <a:latin typeface="Rockwell" panose="02060603020205020403" pitchFamily="18" charset="0"/>
            </a:endParaRPr>
          </a:p>
          <a:p>
            <a:pPr marL="0" indent="0">
              <a:buClr>
                <a:schemeClr val="tx2"/>
              </a:buClr>
              <a:buNone/>
            </a:pPr>
            <a:endParaRPr lang="en-US" sz="1700" dirty="0">
              <a:latin typeface="Rockwell" panose="02060603020205020403" pitchFamily="18" charset="0"/>
            </a:endParaRP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700" dirty="0">
              <a:latin typeface="Rockwell" panose="02060603020205020403" pitchFamily="18" charset="0"/>
            </a:endParaRP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700" dirty="0">
              <a:latin typeface="Rockwell" panose="02060603020205020403" pitchFamily="18" charset="0"/>
            </a:endParaRP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700" dirty="0">
              <a:latin typeface="Rockwell" panose="02060603020205020403" pitchFamily="18" charset="0"/>
            </a:endParaRP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C1387C01-F949-48AB-A5A6-CD7E3EB95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D245FF9-7D03-49CA-B48F-5C3E6E4538BB}" type="datetime1">
              <a:rPr lang="el-GR" smtClean="0"/>
              <a:t>7/7/2020</a:t>
            </a:fld>
            <a:endParaRPr lang="en-US" dirty="0"/>
          </a:p>
        </p:txBody>
      </p:sp>
      <p:sp>
        <p:nvSpPr>
          <p:cNvPr id="5" name="Θέση περιεχομένου 2">
            <a:extLst>
              <a:ext uri="{FF2B5EF4-FFF2-40B4-BE49-F238E27FC236}">
                <a16:creationId xmlns:a16="http://schemas.microsoft.com/office/drawing/2014/main" id="{747BF38C-E1BA-4BF0-8396-91B5AF2CAB65}"/>
              </a:ext>
            </a:extLst>
          </p:cNvPr>
          <p:cNvSpPr txBox="1">
            <a:spLocks/>
          </p:cNvSpPr>
          <p:nvPr/>
        </p:nvSpPr>
        <p:spPr>
          <a:xfrm>
            <a:off x="4317534" y="2868509"/>
            <a:ext cx="505968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6" name="Θέση περιεχομένου 2">
            <a:extLst>
              <a:ext uri="{FF2B5EF4-FFF2-40B4-BE49-F238E27FC236}">
                <a16:creationId xmlns:a16="http://schemas.microsoft.com/office/drawing/2014/main" id="{6126EDC2-F32A-4D3C-AFB1-26435758835F}"/>
              </a:ext>
            </a:extLst>
          </p:cNvPr>
          <p:cNvSpPr txBox="1">
            <a:spLocks/>
          </p:cNvSpPr>
          <p:nvPr/>
        </p:nvSpPr>
        <p:spPr>
          <a:xfrm>
            <a:off x="3979112" y="2868509"/>
            <a:ext cx="505968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7" name="Θέση περιεχομένου 2">
            <a:extLst>
              <a:ext uri="{FF2B5EF4-FFF2-40B4-BE49-F238E27FC236}">
                <a16:creationId xmlns:a16="http://schemas.microsoft.com/office/drawing/2014/main" id="{5581A269-9E86-4CC4-9364-FDEAF2E38027}"/>
              </a:ext>
            </a:extLst>
          </p:cNvPr>
          <p:cNvSpPr txBox="1">
            <a:spLocks/>
          </p:cNvSpPr>
          <p:nvPr/>
        </p:nvSpPr>
        <p:spPr>
          <a:xfrm>
            <a:off x="1232551" y="2974474"/>
            <a:ext cx="3180003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Rockwell" panose="02060603020205020403" pitchFamily="18" charset="0"/>
              </a:rPr>
              <a:t>Memory Configuration:</a:t>
            </a:r>
          </a:p>
        </p:txBody>
      </p:sp>
    </p:spTree>
    <p:extLst>
      <p:ext uri="{BB962C8B-B14F-4D97-AF65-F5344CB8AC3E}">
        <p14:creationId xmlns:p14="http://schemas.microsoft.com/office/powerpoint/2010/main" val="3561316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05F760B-4927-493F-809B-50476A362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1183030"/>
            <a:ext cx="4998720" cy="1579513"/>
          </a:xfrm>
        </p:spPr>
        <p:txBody>
          <a:bodyPr/>
          <a:lstStyle/>
          <a:p>
            <a:r>
              <a:rPr lang="en-US" dirty="0" err="1"/>
              <a:t>Flink</a:t>
            </a:r>
            <a:r>
              <a:rPr lang="en-US" dirty="0"/>
              <a:t> Setup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CAA54BC-D91F-4BF8-B768-361D14A27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0976" y="3097109"/>
            <a:ext cx="6934899" cy="3760891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latin typeface="Rockwell" panose="02060603020205020403" pitchFamily="18" charset="0"/>
              </a:rPr>
              <a:t>Configuring ./conf/</a:t>
            </a:r>
            <a:r>
              <a:rPr lang="en-US" sz="1700" dirty="0" err="1">
                <a:latin typeface="Rockwell" panose="02060603020205020403" pitchFamily="18" charset="0"/>
              </a:rPr>
              <a:t>flink-conf.yaml</a:t>
            </a:r>
            <a:r>
              <a:rPr lang="en-US" sz="1700" dirty="0">
                <a:latin typeface="Rockwell" panose="02060603020205020403" pitchFamily="18" charset="0"/>
              </a:rPr>
              <a:t>:</a:t>
            </a:r>
          </a:p>
          <a:p>
            <a:pPr lvl="1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500" dirty="0" err="1">
                <a:latin typeface="Rockwell" panose="02060603020205020403" pitchFamily="18" charset="0"/>
              </a:rPr>
              <a:t>Taskmanager.memory.network.min</a:t>
            </a:r>
            <a:r>
              <a:rPr lang="en-US" sz="1500" dirty="0">
                <a:latin typeface="Rockwell" panose="02060603020205020403" pitchFamily="18" charset="0"/>
              </a:rPr>
              <a:t>: 64mb (default)</a:t>
            </a:r>
          </a:p>
          <a:p>
            <a:pPr lvl="1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500" dirty="0" err="1">
                <a:latin typeface="Rockwell" panose="02060603020205020403" pitchFamily="18" charset="0"/>
              </a:rPr>
              <a:t>Taskmanager.memory.network.max</a:t>
            </a:r>
            <a:r>
              <a:rPr lang="en-US" sz="1500" dirty="0">
                <a:latin typeface="Rockwell" panose="02060603020205020403" pitchFamily="18" charset="0"/>
              </a:rPr>
              <a:t>: 1gb (default)</a:t>
            </a:r>
          </a:p>
          <a:p>
            <a:pPr lvl="1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500" dirty="0" err="1">
                <a:latin typeface="Rockwell" panose="02060603020205020403" pitchFamily="18" charset="0"/>
              </a:rPr>
              <a:t>Taskmanager.memory.network.fraction</a:t>
            </a:r>
            <a:r>
              <a:rPr lang="en-US" sz="1500" dirty="0">
                <a:latin typeface="Rockwell" panose="02060603020205020403" pitchFamily="18" charset="0"/>
              </a:rPr>
              <a:t>: 0.1 (default)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latin typeface="Rockwell" panose="02060603020205020403" pitchFamily="18" charset="0"/>
              </a:rPr>
              <a:t>When running out of network buffers, you should increase </a:t>
            </a:r>
            <a:r>
              <a:rPr lang="en-US" sz="1700" dirty="0" err="1">
                <a:latin typeface="Rockwell" panose="02060603020205020403" pitchFamily="18" charset="0"/>
              </a:rPr>
              <a:t>min|max</a:t>
            </a:r>
            <a:endParaRPr lang="en-US" sz="1700" dirty="0">
              <a:latin typeface="Rockwell" panose="02060603020205020403" pitchFamily="18" charset="0"/>
            </a:endParaRP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latin typeface="Rockwell" panose="02060603020205020403" pitchFamily="18" charset="0"/>
              </a:rPr>
              <a:t>A basic rule is that .</a:t>
            </a:r>
            <a:r>
              <a:rPr lang="en-US" sz="1700" dirty="0" err="1">
                <a:latin typeface="Rockwell" panose="02060603020205020403" pitchFamily="18" charset="0"/>
              </a:rPr>
              <a:t>flink.size</a:t>
            </a:r>
            <a:r>
              <a:rPr lang="en-US" sz="1700" dirty="0">
                <a:latin typeface="Rockwell" panose="02060603020205020403" pitchFamily="18" charset="0"/>
              </a:rPr>
              <a:t>  * </a:t>
            </a:r>
            <a:r>
              <a:rPr lang="en-US" sz="1700" dirty="0" err="1">
                <a:latin typeface="Rockwell" panose="02060603020205020403" pitchFamily="18" charset="0"/>
              </a:rPr>
              <a:t>network.fraction</a:t>
            </a:r>
            <a:r>
              <a:rPr lang="en-US" sz="1700" dirty="0">
                <a:latin typeface="Rockwell" panose="02060603020205020403" pitchFamily="18" charset="0"/>
              </a:rPr>
              <a:t> should be between min and max.</a:t>
            </a:r>
          </a:p>
          <a:p>
            <a:pPr lvl="1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latin typeface="Rockwell" panose="02060603020205020403" pitchFamily="18" charset="0"/>
              </a:rPr>
              <a:t>E.g.  .flink.size:1024m  * </a:t>
            </a:r>
            <a:r>
              <a:rPr lang="en-US" sz="1500" dirty="0" err="1">
                <a:latin typeface="Rockwell" panose="02060603020205020403" pitchFamily="18" charset="0"/>
              </a:rPr>
              <a:t>network.fraction</a:t>
            </a:r>
            <a:r>
              <a:rPr lang="en-US" sz="1500" dirty="0">
                <a:latin typeface="Rockwell" panose="02060603020205020403" pitchFamily="18" charset="0"/>
              </a:rPr>
              <a:t>: 0.1 = 102.4m </a:t>
            </a:r>
          </a:p>
          <a:p>
            <a:pPr lvl="1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latin typeface="Rockwell" panose="02060603020205020403" pitchFamily="18" charset="0"/>
              </a:rPr>
              <a:t>64 &lt; 102.4m &lt; 1024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700" dirty="0">
              <a:latin typeface="Rockwell" panose="02060603020205020403" pitchFamily="18" charset="0"/>
            </a:endParaRP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700" dirty="0">
              <a:latin typeface="Rockwell" panose="02060603020205020403" pitchFamily="18" charset="0"/>
            </a:endParaRP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700" dirty="0">
              <a:latin typeface="Rockwell" panose="02060603020205020403" pitchFamily="18" charset="0"/>
            </a:endParaRP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C1387C01-F949-48AB-A5A6-CD7E3EB95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D245FF9-7D03-49CA-B48F-5C3E6E4538BB}" type="datetime1">
              <a:rPr lang="el-GR" smtClean="0"/>
              <a:t>7/7/2020</a:t>
            </a:fld>
            <a:endParaRPr lang="en-US" dirty="0"/>
          </a:p>
        </p:txBody>
      </p:sp>
      <p:sp>
        <p:nvSpPr>
          <p:cNvPr id="5" name="Θέση περιεχομένου 2">
            <a:extLst>
              <a:ext uri="{FF2B5EF4-FFF2-40B4-BE49-F238E27FC236}">
                <a16:creationId xmlns:a16="http://schemas.microsoft.com/office/drawing/2014/main" id="{747BF38C-E1BA-4BF0-8396-91B5AF2CAB65}"/>
              </a:ext>
            </a:extLst>
          </p:cNvPr>
          <p:cNvSpPr txBox="1">
            <a:spLocks/>
          </p:cNvSpPr>
          <p:nvPr/>
        </p:nvSpPr>
        <p:spPr>
          <a:xfrm>
            <a:off x="4317534" y="2868509"/>
            <a:ext cx="505968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6" name="Θέση περιεχομένου 2">
            <a:extLst>
              <a:ext uri="{FF2B5EF4-FFF2-40B4-BE49-F238E27FC236}">
                <a16:creationId xmlns:a16="http://schemas.microsoft.com/office/drawing/2014/main" id="{6126EDC2-F32A-4D3C-AFB1-26435758835F}"/>
              </a:ext>
            </a:extLst>
          </p:cNvPr>
          <p:cNvSpPr txBox="1">
            <a:spLocks/>
          </p:cNvSpPr>
          <p:nvPr/>
        </p:nvSpPr>
        <p:spPr>
          <a:xfrm>
            <a:off x="3979112" y="2868509"/>
            <a:ext cx="505968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7" name="Θέση περιεχομένου 2">
            <a:extLst>
              <a:ext uri="{FF2B5EF4-FFF2-40B4-BE49-F238E27FC236}">
                <a16:creationId xmlns:a16="http://schemas.microsoft.com/office/drawing/2014/main" id="{5581A269-9E86-4CC4-9364-FDEAF2E38027}"/>
              </a:ext>
            </a:extLst>
          </p:cNvPr>
          <p:cNvSpPr txBox="1">
            <a:spLocks/>
          </p:cNvSpPr>
          <p:nvPr/>
        </p:nvSpPr>
        <p:spPr>
          <a:xfrm>
            <a:off x="1232551" y="2974474"/>
            <a:ext cx="3180003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Rockwell" panose="02060603020205020403" pitchFamily="18" charset="0"/>
              </a:rPr>
              <a:t>Memory Configuration:</a:t>
            </a:r>
          </a:p>
        </p:txBody>
      </p:sp>
    </p:spTree>
    <p:extLst>
      <p:ext uri="{BB962C8B-B14F-4D97-AF65-F5344CB8AC3E}">
        <p14:creationId xmlns:p14="http://schemas.microsoft.com/office/powerpoint/2010/main" val="614163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05F760B-4927-493F-809B-50476A362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1183030"/>
            <a:ext cx="4998720" cy="1579513"/>
          </a:xfrm>
        </p:spPr>
        <p:txBody>
          <a:bodyPr/>
          <a:lstStyle/>
          <a:p>
            <a:r>
              <a:rPr lang="en-US" dirty="0" err="1"/>
              <a:t>Flink</a:t>
            </a:r>
            <a:r>
              <a:rPr lang="en-US" dirty="0"/>
              <a:t> Setup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CAA54BC-D91F-4BF8-B768-361D14A27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0976" y="3097109"/>
            <a:ext cx="6934899" cy="3760891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latin typeface="Rockwell" panose="02060603020205020403" pitchFamily="18" charset="0"/>
              </a:rPr>
              <a:t>Configuring ./conf/</a:t>
            </a:r>
            <a:r>
              <a:rPr lang="en-US" sz="1700" dirty="0" err="1">
                <a:latin typeface="Rockwell" panose="02060603020205020403" pitchFamily="18" charset="0"/>
              </a:rPr>
              <a:t>flink-conf.yaml</a:t>
            </a:r>
            <a:r>
              <a:rPr lang="en-US" sz="1700" dirty="0">
                <a:latin typeface="Rockwell" panose="02060603020205020403" pitchFamily="18" charset="0"/>
              </a:rPr>
              <a:t>: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700" dirty="0" err="1">
                <a:latin typeface="Rockwell" panose="02060603020205020403" pitchFamily="18" charset="0"/>
              </a:rPr>
              <a:t>Taskmanager.memory.task.off-heap.size</a:t>
            </a:r>
            <a:r>
              <a:rPr lang="en-US" sz="1700" dirty="0">
                <a:latin typeface="Rockwell" panose="02060603020205020403" pitchFamily="18" charset="0"/>
              </a:rPr>
              <a:t>: 0 (default). 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latin typeface="Rockwell" panose="02060603020205020403" pitchFamily="18" charset="0"/>
              </a:rPr>
              <a:t>Even though direct memory is included in .</a:t>
            </a:r>
            <a:r>
              <a:rPr lang="en-US" sz="1700" dirty="0" err="1">
                <a:latin typeface="Rockwell" panose="02060603020205020403" pitchFamily="18" charset="0"/>
              </a:rPr>
              <a:t>flink.size</a:t>
            </a:r>
            <a:r>
              <a:rPr lang="en-US" sz="1700" dirty="0">
                <a:latin typeface="Rockwell" panose="02060603020205020403" pitchFamily="18" charset="0"/>
              </a:rPr>
              <a:t> , you should increase off-</a:t>
            </a:r>
            <a:r>
              <a:rPr lang="en-US" sz="1700" dirty="0" err="1">
                <a:latin typeface="Rockwell" panose="02060603020205020403" pitchFamily="18" charset="0"/>
              </a:rPr>
              <a:t>heap.size</a:t>
            </a:r>
            <a:r>
              <a:rPr lang="en-US" sz="1700" dirty="0">
                <a:latin typeface="Rockwell" panose="02060603020205020403" pitchFamily="18" charset="0"/>
              </a:rPr>
              <a:t> when you get: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en-US" sz="1400" b="1" dirty="0"/>
              <a:t>	“</a:t>
            </a:r>
            <a:r>
              <a:rPr lang="en-US" sz="1400" b="1" dirty="0" err="1"/>
              <a:t>OutOfMemoryError</a:t>
            </a:r>
            <a:r>
              <a:rPr lang="en-US" sz="1400" b="1" dirty="0"/>
              <a:t>: Direct buffer memory’</a:t>
            </a:r>
            <a:endParaRPr lang="en-US" sz="1500" b="1" dirty="0">
              <a:latin typeface="Rockwell" panose="02060603020205020403" pitchFamily="18" charset="0"/>
            </a:endParaRPr>
          </a:p>
          <a:p>
            <a:pPr marL="0" indent="0">
              <a:buClr>
                <a:schemeClr val="tx2"/>
              </a:buClr>
              <a:buNone/>
            </a:pPr>
            <a:endParaRPr lang="en-US" sz="1500" dirty="0">
              <a:latin typeface="Rockwell" panose="02060603020205020403" pitchFamily="18" charset="0"/>
            </a:endParaRP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500" dirty="0">
              <a:latin typeface="Rockwell" panose="02060603020205020403" pitchFamily="18" charset="0"/>
            </a:endParaRPr>
          </a:p>
          <a:p>
            <a:pPr marL="0" indent="0">
              <a:buClr>
                <a:schemeClr val="tx2"/>
              </a:buClr>
              <a:buNone/>
            </a:pPr>
            <a:r>
              <a:rPr lang="en-US" sz="1600" b="1" dirty="0"/>
              <a:t>	</a:t>
            </a:r>
            <a:endParaRPr lang="en-US" sz="1700" dirty="0">
              <a:latin typeface="Rockwell" panose="02060603020205020403" pitchFamily="18" charset="0"/>
            </a:endParaRP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700" dirty="0">
              <a:latin typeface="Rockwell" panose="02060603020205020403" pitchFamily="18" charset="0"/>
            </a:endParaRP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C1387C01-F949-48AB-A5A6-CD7E3EB95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D245FF9-7D03-49CA-B48F-5C3E6E4538BB}" type="datetime1">
              <a:rPr lang="el-GR" smtClean="0"/>
              <a:t>7/7/2020</a:t>
            </a:fld>
            <a:endParaRPr lang="en-US" dirty="0"/>
          </a:p>
        </p:txBody>
      </p:sp>
      <p:sp>
        <p:nvSpPr>
          <p:cNvPr id="5" name="Θέση περιεχομένου 2">
            <a:extLst>
              <a:ext uri="{FF2B5EF4-FFF2-40B4-BE49-F238E27FC236}">
                <a16:creationId xmlns:a16="http://schemas.microsoft.com/office/drawing/2014/main" id="{747BF38C-E1BA-4BF0-8396-91B5AF2CAB65}"/>
              </a:ext>
            </a:extLst>
          </p:cNvPr>
          <p:cNvSpPr txBox="1">
            <a:spLocks/>
          </p:cNvSpPr>
          <p:nvPr/>
        </p:nvSpPr>
        <p:spPr>
          <a:xfrm>
            <a:off x="4317534" y="2868509"/>
            <a:ext cx="505968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6" name="Θέση περιεχομένου 2">
            <a:extLst>
              <a:ext uri="{FF2B5EF4-FFF2-40B4-BE49-F238E27FC236}">
                <a16:creationId xmlns:a16="http://schemas.microsoft.com/office/drawing/2014/main" id="{6126EDC2-F32A-4D3C-AFB1-26435758835F}"/>
              </a:ext>
            </a:extLst>
          </p:cNvPr>
          <p:cNvSpPr txBox="1">
            <a:spLocks/>
          </p:cNvSpPr>
          <p:nvPr/>
        </p:nvSpPr>
        <p:spPr>
          <a:xfrm>
            <a:off x="3979112" y="2868509"/>
            <a:ext cx="505968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7" name="Θέση περιεχομένου 2">
            <a:extLst>
              <a:ext uri="{FF2B5EF4-FFF2-40B4-BE49-F238E27FC236}">
                <a16:creationId xmlns:a16="http://schemas.microsoft.com/office/drawing/2014/main" id="{5581A269-9E86-4CC4-9364-FDEAF2E38027}"/>
              </a:ext>
            </a:extLst>
          </p:cNvPr>
          <p:cNvSpPr txBox="1">
            <a:spLocks/>
          </p:cNvSpPr>
          <p:nvPr/>
        </p:nvSpPr>
        <p:spPr>
          <a:xfrm>
            <a:off x="1232551" y="2974474"/>
            <a:ext cx="3180003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Rockwell" panose="02060603020205020403" pitchFamily="18" charset="0"/>
              </a:rPr>
              <a:t>Memory Configuration:</a:t>
            </a:r>
          </a:p>
        </p:txBody>
      </p:sp>
    </p:spTree>
    <p:extLst>
      <p:ext uri="{BB962C8B-B14F-4D97-AF65-F5344CB8AC3E}">
        <p14:creationId xmlns:p14="http://schemas.microsoft.com/office/powerpoint/2010/main" val="3240927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3E6807F-9D7A-4290-91E8-2C314BA20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258559"/>
            <a:ext cx="4998720" cy="2322258"/>
          </a:xfrm>
        </p:spPr>
        <p:txBody>
          <a:bodyPr/>
          <a:lstStyle/>
          <a:p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What is </a:t>
            </a:r>
            <a:b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Apache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Flink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?</a:t>
            </a:r>
            <a:b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E1948D0-060D-4E2D-B66C-8FAA39A12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8586" y="2768367"/>
            <a:ext cx="5059680" cy="34122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dirty="0">
              <a:latin typeface="Rockwell" panose="02060603020205020403" pitchFamily="18" charset="0"/>
            </a:endParaRPr>
          </a:p>
          <a:p>
            <a:r>
              <a:rPr lang="en-US" dirty="0">
                <a:latin typeface="Rockwell" panose="02060603020205020403" pitchFamily="18" charset="0"/>
              </a:rPr>
              <a:t>Apache </a:t>
            </a:r>
            <a:r>
              <a:rPr lang="en-US" dirty="0" err="1">
                <a:latin typeface="Rockwell" panose="02060603020205020403" pitchFamily="18" charset="0"/>
              </a:rPr>
              <a:t>Flink</a:t>
            </a:r>
            <a:r>
              <a:rPr lang="en-US" dirty="0">
                <a:latin typeface="Rockwell" panose="02060603020205020403" pitchFamily="18" charset="0"/>
              </a:rPr>
              <a:t> is a framework designed to run in cluster environments and perform computations over bound and unbound data streams. </a:t>
            </a:r>
          </a:p>
          <a:p>
            <a:endParaRPr lang="en-US" dirty="0"/>
          </a:p>
          <a:p>
            <a:pPr>
              <a:lnSpc>
                <a:spcPct val="100000"/>
              </a:lnSpc>
            </a:pP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2FD18F45-51C9-457F-9FD8-3E80A6DFB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D245FF9-7D03-49CA-B48F-5C3E6E4538BB}" type="datetime1">
              <a:rPr lang="el-GR" smtClean="0"/>
              <a:t>7/7/2020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06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3E6807F-9D7A-4290-91E8-2C314BA20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258559"/>
            <a:ext cx="4998720" cy="2322258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Data Streams</a:t>
            </a:r>
            <a:b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E1948D0-060D-4E2D-B66C-8FAA39A12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3596" y="2419688"/>
            <a:ext cx="5059680" cy="339070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endParaRPr lang="en-US" dirty="0">
              <a:latin typeface="Rockwell" panose="02060603020205020403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0"/>
              </a:rPr>
              <a:t>Unbounded streams have a start but no defined end. They must be continuously processed and it is not possible to wait for all input data to arrive.</a:t>
            </a:r>
          </a:p>
          <a:p>
            <a:pPr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0"/>
              </a:rPr>
              <a:t>Bounded streams have a defined start and end. They can be processed by ingesting all data before performing any computations.</a:t>
            </a:r>
          </a:p>
          <a:p>
            <a:pPr lvl="1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0"/>
              </a:rPr>
              <a:t> Processing of bounded streams is also known as batch processing.</a:t>
            </a:r>
          </a:p>
          <a:p>
            <a:pPr marL="201168" lvl="1" indent="0">
              <a:buClr>
                <a:schemeClr val="tx2"/>
              </a:buClr>
              <a:buNone/>
            </a:pP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2FD18F45-51C9-457F-9FD8-3E80A6DFB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D245FF9-7D03-49CA-B48F-5C3E6E4538BB}" type="datetime1">
              <a:rPr lang="el-GR" smtClean="0"/>
              <a:t>7/7/2020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309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3E6807F-9D7A-4290-91E8-2C314BA20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258559"/>
            <a:ext cx="4998720" cy="2322258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Data Streams</a:t>
            </a:r>
            <a:b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E1948D0-060D-4E2D-B66C-8FAA39A12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8586" y="2208737"/>
            <a:ext cx="5059680" cy="3390704"/>
          </a:xfrm>
        </p:spPr>
        <p:txBody>
          <a:bodyPr>
            <a:normAutofit/>
          </a:bodyPr>
          <a:lstStyle/>
          <a:p>
            <a:pPr lvl="1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dirty="0">
              <a:latin typeface="Rockwell" panose="02060603020205020403" pitchFamily="18" charset="0"/>
            </a:endParaRPr>
          </a:p>
          <a:p>
            <a:pPr lvl="1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dirty="0">
              <a:latin typeface="Rockwell" panose="02060603020205020403" pitchFamily="18" charset="0"/>
            </a:endParaRPr>
          </a:p>
          <a:p>
            <a:pPr lvl="1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dirty="0">
              <a:latin typeface="Rockwell" panose="02060603020205020403" pitchFamily="18" charset="0"/>
            </a:endParaRPr>
          </a:p>
          <a:p>
            <a:pPr lvl="1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0"/>
              </a:rPr>
              <a:t>Precise control of time and state enable </a:t>
            </a:r>
            <a:r>
              <a:rPr lang="en-US" dirty="0" err="1">
                <a:latin typeface="Rockwell" panose="02060603020205020403" pitchFamily="18" charset="0"/>
              </a:rPr>
              <a:t>Flink</a:t>
            </a:r>
            <a:r>
              <a:rPr lang="en-US" dirty="0">
                <a:latin typeface="Rockwell" panose="02060603020205020403" pitchFamily="18" charset="0"/>
              </a:rPr>
              <a:t> to run any kind of application on unbounded streams. </a:t>
            </a:r>
          </a:p>
          <a:p>
            <a:pPr lvl="1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0"/>
              </a:rPr>
              <a:t>Bounded streams are internally processed by algorithms and data structures that are specifically designed for fixed sized data sets, yielding excellent performance.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2FD18F45-51C9-457F-9FD8-3E80A6DFB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D245FF9-7D03-49CA-B48F-5C3E6E4538BB}" type="datetime1">
              <a:rPr lang="el-GR" smtClean="0"/>
              <a:t>7/7/2020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771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3E6807F-9D7A-4290-91E8-2C314BA20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258559"/>
            <a:ext cx="4998720" cy="2322258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Application Deployment</a:t>
            </a:r>
            <a:b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E1948D0-060D-4E2D-B66C-8FAA39A12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3596" y="2772026"/>
            <a:ext cx="5059680" cy="33907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700" dirty="0">
              <a:latin typeface="Rockwell" panose="02060603020205020403" pitchFamily="18" charset="0"/>
            </a:endParaRPr>
          </a:p>
          <a:p>
            <a:pPr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latin typeface="Rockwell" panose="02060603020205020403" pitchFamily="18" charset="0"/>
              </a:rPr>
              <a:t>Apache </a:t>
            </a:r>
            <a:r>
              <a:rPr lang="en-US" sz="1700" dirty="0" err="1">
                <a:latin typeface="Rockwell" panose="02060603020205020403" pitchFamily="18" charset="0"/>
              </a:rPr>
              <a:t>Flink</a:t>
            </a:r>
            <a:r>
              <a:rPr lang="en-US" sz="1700" dirty="0">
                <a:latin typeface="Rockwell" panose="02060603020205020403" pitchFamily="18" charset="0"/>
              </a:rPr>
              <a:t> requires compute resources in order to execute applications. </a:t>
            </a:r>
          </a:p>
          <a:p>
            <a:pPr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700" dirty="0" err="1">
                <a:latin typeface="Rockwell" panose="02060603020205020403" pitchFamily="18" charset="0"/>
              </a:rPr>
              <a:t>Flink</a:t>
            </a:r>
            <a:r>
              <a:rPr lang="en-US" sz="1700" dirty="0">
                <a:latin typeface="Rockwell" panose="02060603020205020403" pitchFamily="18" charset="0"/>
              </a:rPr>
              <a:t> integrates with all common cluster resource managers such as Hadoop YARN, Apache Mesos, and Kubernetes but also a standalone cluster.</a:t>
            </a:r>
          </a:p>
          <a:p>
            <a:pPr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latin typeface="Rockwell" panose="02060603020205020403" pitchFamily="18" charset="0"/>
              </a:rPr>
              <a:t>This is achieved by resource-manager-specific deployment modes that allow </a:t>
            </a:r>
            <a:r>
              <a:rPr lang="en-US" sz="1700" dirty="0" err="1">
                <a:latin typeface="Rockwell" panose="02060603020205020403" pitchFamily="18" charset="0"/>
              </a:rPr>
              <a:t>Flink</a:t>
            </a:r>
            <a:r>
              <a:rPr lang="en-US" sz="1700" dirty="0">
                <a:latin typeface="Rockwell" panose="02060603020205020403" pitchFamily="18" charset="0"/>
              </a:rPr>
              <a:t> to interact with each resource manager in its idiomatic way.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2FD18F45-51C9-457F-9FD8-3E80A6DFB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D245FF9-7D03-49CA-B48F-5C3E6E4538BB}" type="datetime1">
              <a:rPr lang="el-GR" smtClean="0"/>
              <a:t>7/7/2020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804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3E6807F-9D7A-4290-91E8-2C314BA20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258559"/>
            <a:ext cx="4998720" cy="2322258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Application Deployment</a:t>
            </a:r>
            <a:b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E1948D0-060D-4E2D-B66C-8FAA39A12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3596" y="2772026"/>
            <a:ext cx="5059680" cy="33907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700" dirty="0">
              <a:latin typeface="Rockwell" panose="02060603020205020403" pitchFamily="18" charset="0"/>
            </a:endParaRPr>
          </a:p>
          <a:p>
            <a:pPr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latin typeface="Rockwell" panose="02060603020205020403" pitchFamily="18" charset="0"/>
              </a:rPr>
              <a:t>When deploying an application, </a:t>
            </a:r>
            <a:r>
              <a:rPr lang="en-US" sz="1700" dirty="0" err="1">
                <a:latin typeface="Rockwell" panose="02060603020205020403" pitchFamily="18" charset="0"/>
              </a:rPr>
              <a:t>Flink</a:t>
            </a:r>
            <a:r>
              <a:rPr lang="en-US" sz="1700" dirty="0">
                <a:latin typeface="Rockwell" panose="02060603020205020403" pitchFamily="18" charset="0"/>
              </a:rPr>
              <a:t> identifies the required resources requests them from the resource manager. </a:t>
            </a:r>
          </a:p>
          <a:p>
            <a:pPr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latin typeface="Rockwell" panose="02060603020205020403" pitchFamily="18" charset="0"/>
              </a:rPr>
              <a:t>In case of a failure, </a:t>
            </a:r>
            <a:r>
              <a:rPr lang="en-US" sz="1700" dirty="0" err="1">
                <a:latin typeface="Rockwell" panose="02060603020205020403" pitchFamily="18" charset="0"/>
              </a:rPr>
              <a:t>Flink</a:t>
            </a:r>
            <a:r>
              <a:rPr lang="en-US" sz="1700" dirty="0">
                <a:latin typeface="Rockwell" panose="02060603020205020403" pitchFamily="18" charset="0"/>
              </a:rPr>
              <a:t> replaces the failed container by requesting new resources. </a:t>
            </a:r>
          </a:p>
          <a:p>
            <a:pPr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latin typeface="Rockwell" panose="02060603020205020403" pitchFamily="18" charset="0"/>
              </a:rPr>
              <a:t>All communication to submit or control an application happens via REST calls. 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2FD18F45-51C9-457F-9FD8-3E80A6DFB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D245FF9-7D03-49CA-B48F-5C3E6E4538BB}" type="datetime1">
              <a:rPr lang="el-GR" smtClean="0"/>
              <a:t>7/7/2020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947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E8ED613-8F3B-4BA6-B8F4-2B7CBA5CB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318444"/>
            <a:ext cx="4998720" cy="1579513"/>
          </a:xfrm>
        </p:spPr>
        <p:txBody>
          <a:bodyPr/>
          <a:lstStyle/>
          <a:p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Ability to Scale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218EFC2-37CC-4FF1-BD42-E7E87255D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3055" y="2259203"/>
            <a:ext cx="5059680" cy="3760891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700" dirty="0">
              <a:latin typeface="Rockwell" panose="02060603020205020403" pitchFamily="18" charset="0"/>
            </a:endParaRPr>
          </a:p>
          <a:p>
            <a:pPr marL="0" indent="0">
              <a:buClr>
                <a:schemeClr val="tx2"/>
              </a:buClr>
              <a:buNone/>
            </a:pPr>
            <a:endParaRPr lang="en-US" sz="1700" dirty="0">
              <a:latin typeface="Rockwell" panose="02060603020205020403" pitchFamily="18" charset="0"/>
            </a:endParaRP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latin typeface="Rockwell" panose="02060603020205020403" pitchFamily="18" charset="0"/>
              </a:rPr>
              <a:t>Applications are parallelized into possibly thousands of tasks that are distributed and concurrently executed in a cluster. 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latin typeface="Rockwell" panose="02060603020205020403" pitchFamily="18" charset="0"/>
              </a:rPr>
              <a:t>An application can leverage virtually unlimited amounts of CPUs, main memory, disk and network IO. 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7E6990AF-15F9-47BD-AA03-5A8CB535C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D245FF9-7D03-49CA-B48F-5C3E6E4538BB}" type="datetime1">
              <a:rPr lang="el-GR" smtClean="0"/>
              <a:t>7/7/2020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717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E8ED613-8F3B-4BA6-B8F4-2B7CBA5CB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318444"/>
            <a:ext cx="4998720" cy="1579513"/>
          </a:xfrm>
        </p:spPr>
        <p:txBody>
          <a:bodyPr/>
          <a:lstStyle/>
          <a:p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Ability to Scale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218EFC2-37CC-4FF1-BD42-E7E87255D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609" y="1873309"/>
            <a:ext cx="5059680" cy="3760891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700" dirty="0">
              <a:latin typeface="Rockwell" panose="02060603020205020403" pitchFamily="18" charset="0"/>
            </a:endParaRP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700" dirty="0">
              <a:latin typeface="Rockwell" panose="02060603020205020403" pitchFamily="18" charset="0"/>
            </a:endParaRP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700" dirty="0">
              <a:latin typeface="Rockwell" panose="02060603020205020403" pitchFamily="18" charset="0"/>
            </a:endParaRP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700" dirty="0" err="1">
                <a:latin typeface="Rockwell" panose="02060603020205020403" pitchFamily="18" charset="0"/>
              </a:rPr>
              <a:t>Flink</a:t>
            </a:r>
            <a:r>
              <a:rPr lang="en-US" sz="1700" dirty="0">
                <a:latin typeface="Rockwell" panose="02060603020205020403" pitchFamily="18" charset="0"/>
              </a:rPr>
              <a:t> maintains a very large application state. 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latin typeface="Rockwell" panose="02060603020205020403" pitchFamily="18" charset="0"/>
              </a:rPr>
              <a:t>It has an asynchronous and incremental checkpointing algorithm which ensures minimal impact on processing latencies 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latin typeface="Rockwell" panose="02060603020205020403" pitchFamily="18" charset="0"/>
              </a:rPr>
              <a:t>This guarantees exactly-once state consistency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7E6990AF-15F9-47BD-AA03-5A8CB535C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D245FF9-7D03-49CA-B48F-5C3E6E4538BB}" type="datetime1">
              <a:rPr lang="el-GR" smtClean="0"/>
              <a:t>7/7/2020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583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E8ED613-8F3B-4BA6-B8F4-2B7CBA5CB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318444"/>
            <a:ext cx="4998720" cy="1579513"/>
          </a:xfrm>
        </p:spPr>
        <p:txBody>
          <a:bodyPr/>
          <a:lstStyle/>
          <a:p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In-Memory Performance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218EFC2-37CC-4FF1-BD42-E7E87255D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7594" y="2786615"/>
            <a:ext cx="5059680" cy="3760891"/>
          </a:xfrm>
        </p:spPr>
        <p:txBody>
          <a:bodyPr>
            <a:normAutofit/>
          </a:bodyPr>
          <a:lstStyle/>
          <a:p>
            <a:pPr marL="0" indent="0">
              <a:buClr>
                <a:schemeClr val="tx2"/>
              </a:buClr>
              <a:buNone/>
            </a:pPr>
            <a:endParaRPr lang="en-US" sz="1700" dirty="0">
              <a:latin typeface="Rockwell" panose="02060603020205020403" pitchFamily="18" charset="0"/>
            </a:endParaRP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700" dirty="0" err="1">
                <a:latin typeface="Rockwell" panose="02060603020205020403" pitchFamily="18" charset="0"/>
              </a:rPr>
              <a:t>Flink</a:t>
            </a:r>
            <a:r>
              <a:rPr lang="en-US" sz="1700" dirty="0">
                <a:latin typeface="Rockwell" panose="02060603020205020403" pitchFamily="18" charset="0"/>
              </a:rPr>
              <a:t> applications are optimized for local state access. 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latin typeface="Rockwell" panose="02060603020205020403" pitchFamily="18" charset="0"/>
              </a:rPr>
              <a:t>Task state is always maintained in memory or in access-efficient on-disk data structures. 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latin typeface="Rockwell" panose="02060603020205020403" pitchFamily="18" charset="0"/>
              </a:rPr>
              <a:t>Tasks perform all computations by accessing local state yielding very low processing latencies. 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7E6990AF-15F9-47BD-AA03-5A8CB535C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D245FF9-7D03-49CA-B48F-5C3E6E4538BB}" type="datetime1">
              <a:rPr lang="el-GR" smtClean="0"/>
              <a:t>7/7/2020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63668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00_TF56160789" id="{2C099BE8-CEDF-4507-9036-50B9C15B058F}" vid="{21C4C0AB-7B92-4CCE-8B51-2A204DA6E0EC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{BAE0456E-9DBE-4A81-953A-30304BEDEDF1}tf56160789</Template>
  <TotalTime>0</TotalTime>
  <Words>798</Words>
  <Application>Microsoft Office PowerPoint</Application>
  <PresentationFormat>Ευρεία οθόνη</PresentationFormat>
  <Paragraphs>120</Paragraphs>
  <Slides>17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6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17</vt:i4>
      </vt:variant>
    </vt:vector>
  </HeadingPairs>
  <TitlesOfParts>
    <vt:vector size="24" baseType="lpstr">
      <vt:lpstr>Arial</vt:lpstr>
      <vt:lpstr>Bookman Old Style</vt:lpstr>
      <vt:lpstr>Calibri</vt:lpstr>
      <vt:lpstr>Calibri Light</vt:lpstr>
      <vt:lpstr>Franklin Gothic Book</vt:lpstr>
      <vt:lpstr>Rockwell</vt:lpstr>
      <vt:lpstr>1_RetrospectVTI</vt:lpstr>
      <vt:lpstr>Apache Flink</vt:lpstr>
      <vt:lpstr>What is  Apache Flink? </vt:lpstr>
      <vt:lpstr>Data Streams </vt:lpstr>
      <vt:lpstr>Data Streams </vt:lpstr>
      <vt:lpstr>Application Deployment </vt:lpstr>
      <vt:lpstr>Application Deployment </vt:lpstr>
      <vt:lpstr>Ability to Scale</vt:lpstr>
      <vt:lpstr>Ability to Scale</vt:lpstr>
      <vt:lpstr>In-Memory Performance</vt:lpstr>
      <vt:lpstr>In-Memory Performance</vt:lpstr>
      <vt:lpstr>Flink Setup</vt:lpstr>
      <vt:lpstr>Flink Setup</vt:lpstr>
      <vt:lpstr>Flink Setup</vt:lpstr>
      <vt:lpstr>Flink Setup</vt:lpstr>
      <vt:lpstr>Flink Setup</vt:lpstr>
      <vt:lpstr>Flink Setup</vt:lpstr>
      <vt:lpstr>Flink Setup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2020-07-07T17:06:13Z</dcterms:created>
  <dcterms:modified xsi:type="dcterms:W3CDTF">2020-07-07T20:41:46Z</dcterms:modified>
</cp:coreProperties>
</file>