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57" r:id="rId3"/>
    <p:sldId id="261" r:id="rId4"/>
    <p:sldId id="258"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mitris Andreas Vogiatzidakis" initials="DAV" lastIdx="1" clrIdx="0">
    <p:extLst>
      <p:ext uri="{19B8F6BF-5375-455C-9EA6-DF929625EA0E}">
        <p15:presenceInfo xmlns:p15="http://schemas.microsoft.com/office/powerpoint/2012/main" userId="c2052a51f7eba6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5EEA41-ED35-405D-B7F3-52FF01637E4C}" type="datetimeFigureOut">
              <a:rPr lang="en-US" smtClean="0"/>
              <a:t>10-Jun-20</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7F6BA-CA9C-4990-AE51-486F07463A0D}" type="slidenum">
              <a:rPr lang="en-US" smtClean="0"/>
              <a:t>‹#›</a:t>
            </a:fld>
            <a:endParaRPr lang="en-US"/>
          </a:p>
        </p:txBody>
      </p:sp>
    </p:spTree>
    <p:extLst>
      <p:ext uri="{BB962C8B-B14F-4D97-AF65-F5344CB8AC3E}">
        <p14:creationId xmlns:p14="http://schemas.microsoft.com/office/powerpoint/2010/main" val="1971149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a:p>
        </p:txBody>
      </p:sp>
      <p:sp>
        <p:nvSpPr>
          <p:cNvPr id="4" name="Θέση αριθμού διαφάνειας 3"/>
          <p:cNvSpPr>
            <a:spLocks noGrp="1"/>
          </p:cNvSpPr>
          <p:nvPr>
            <p:ph type="sldNum" sz="quarter" idx="5"/>
          </p:nvPr>
        </p:nvSpPr>
        <p:spPr/>
        <p:txBody>
          <a:bodyPr/>
          <a:lstStyle/>
          <a:p>
            <a:fld id="{B717F6BA-CA9C-4990-AE51-486F07463A0D}" type="slidenum">
              <a:rPr lang="en-US" smtClean="0"/>
              <a:t>1</a:t>
            </a:fld>
            <a:endParaRPr lang="en-US"/>
          </a:p>
        </p:txBody>
      </p:sp>
    </p:spTree>
    <p:extLst>
      <p:ext uri="{BB962C8B-B14F-4D97-AF65-F5344CB8AC3E}">
        <p14:creationId xmlns:p14="http://schemas.microsoft.com/office/powerpoint/2010/main" val="3834342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a:xfrm>
            <a:off x="812532" y="305329"/>
            <a:ext cx="3657600" cy="320040"/>
          </a:xfrm>
        </p:spPr>
        <p:txBody>
          <a:bodyPr vert="horz" lIns="91440" tIns="45720" rIns="91440" bIns="45720" rtlCol="0" anchor="ctr"/>
          <a:lstStyle>
            <a:lvl1pPr>
              <a:defRPr lang="en-US"/>
            </a:lvl1pPr>
          </a:lstStyle>
          <a:p>
            <a:fld id="{0C4F57FA-9B99-4509-AF8D-36CB31D34452}" type="datetime1">
              <a:rPr lang="en-US" smtClean="0"/>
              <a:t>10-Jun-20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6CAF45A0-DB38-4F98-A40B-99DE0E376926}" type="datetime1">
              <a:rPr lang="en-US" smtClean="0"/>
              <a:t>10-Jun-20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a:xfrm>
            <a:off x="804672" y="320040"/>
            <a:ext cx="3657600" cy="320040"/>
          </a:xfrm>
        </p:spPr>
        <p:txBody>
          <a:bodyPr/>
          <a:lstStyle/>
          <a:p>
            <a:fld id="{17317C53-39D1-4B56-9085-AEA714471559}" type="datetime1">
              <a:rPr lang="en-US" smtClean="0"/>
              <a:t>10-Jun-20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E5155CCF-EC0C-4349-8D4D-FED910D206DC}" type="datetime1">
              <a:rPr lang="en-US" smtClean="0"/>
              <a:t>10-Jun-20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endParaRPr lang="en-US" dirty="0"/>
          </a:p>
        </p:txBody>
      </p:sp>
      <p:sp>
        <p:nvSpPr>
          <p:cNvPr id="4" name="Date Placeholder 3"/>
          <p:cNvSpPr>
            <a:spLocks noGrp="1"/>
          </p:cNvSpPr>
          <p:nvPr>
            <p:ph type="dt" sz="half" idx="10"/>
          </p:nvPr>
        </p:nvSpPr>
        <p:spPr>
          <a:xfrm>
            <a:off x="804672" y="320040"/>
            <a:ext cx="3657600" cy="320040"/>
          </a:xfrm>
        </p:spPr>
        <p:txBody>
          <a:bodyPr/>
          <a:lstStyle/>
          <a:p>
            <a:fld id="{3B5CCF04-DB28-44C2-AA16-65D49C720508}" type="datetime1">
              <a:rPr lang="en-US" smtClean="0"/>
              <a:t>10-Jun-20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53537"/>
            <a:ext cx="3498979" cy="2456442"/>
          </a:xfrm>
        </p:spPr>
        <p:txBody>
          <a:bodyPr/>
          <a:lstStyle>
            <a:lvl1pPr>
              <a:defRPr>
                <a:solidFill>
                  <a:srgbClr val="FFFEFF"/>
                </a:solidFill>
              </a:defRPr>
            </a:lvl1pPr>
          </a:lstStyle>
          <a:p>
            <a:r>
              <a:rPr lang="el-GR" dirty="0"/>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671FA046-462B-4C49-97CD-F7B05CFA8531}" type="datetime1">
              <a:rPr lang="en-US" smtClean="0"/>
              <a:t>10-Jun-20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Τίτλος και περιεχόμενο">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5796"/>
            <a:ext cx="3674476" cy="3474215"/>
            <a:chOff x="697883" y="1816767"/>
            <a:chExt cx="3674476" cy="3470422"/>
          </a:xfrm>
        </p:grpSpPr>
        <p:sp>
          <p:nvSpPr>
            <p:cNvPr id="28" name="Rectangle 27"/>
            <p:cNvSpPr/>
            <p:nvPr/>
          </p:nvSpPr>
          <p:spPr>
            <a:xfrm>
              <a:off x="697883" y="1816767"/>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53537"/>
            <a:ext cx="3498979" cy="2456442"/>
          </a:xfrm>
        </p:spPr>
        <p:txBody>
          <a:bodyPr/>
          <a:lstStyle>
            <a:lvl1pPr>
              <a:defRPr>
                <a:solidFill>
                  <a:srgbClr val="FFFEFF"/>
                </a:solidFill>
              </a:defRPr>
            </a:lvl1pPr>
          </a:lstStyle>
          <a:p>
            <a:r>
              <a:rPr lang="el-GR" dirty="0"/>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29FCCECE-8897-4AFB-968E-17E9330CC8BD}" type="datetime1">
              <a:rPr lang="en-US" smtClean="0"/>
              <a:t>10-Jun-20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33" name="Title 1">
            <a:extLst>
              <a:ext uri="{FF2B5EF4-FFF2-40B4-BE49-F238E27FC236}">
                <a16:creationId xmlns:a16="http://schemas.microsoft.com/office/drawing/2014/main" id="{201C96AE-16F8-4F78-8AEF-2BF18DD68142}"/>
              </a:ext>
            </a:extLst>
          </p:cNvPr>
          <p:cNvSpPr txBox="1">
            <a:spLocks/>
          </p:cNvSpPr>
          <p:nvPr userDrawn="1"/>
        </p:nvSpPr>
        <p:spPr>
          <a:xfrm>
            <a:off x="727549" y="1608931"/>
            <a:ext cx="3895252" cy="773896"/>
          </a:xfrm>
          <a:prstGeom prst="rect">
            <a:avLst/>
          </a:prstGeom>
        </p:spPr>
        <p:txBody>
          <a:bodyPr vert="horz" lIns="228600" tIns="228600" rIns="228600" bIns="228600" rtlCol="0" anchor="ctr">
            <a:normAutofit fontScale="25000" lnSpcReduction="20000"/>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endParaRPr lang="en-US" sz="16000" dirty="0"/>
          </a:p>
        </p:txBody>
      </p:sp>
    </p:spTree>
    <p:extLst>
      <p:ext uri="{BB962C8B-B14F-4D97-AF65-F5344CB8AC3E}">
        <p14:creationId xmlns:p14="http://schemas.microsoft.com/office/powerpoint/2010/main" val="971708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Τίτλος και περιεχόμενο">
    <p:spTree>
      <p:nvGrpSpPr>
        <p:cNvPr id="1" name=""/>
        <p:cNvGrpSpPr/>
        <p:nvPr/>
      </p:nvGrpSpPr>
      <p:grpSpPr>
        <a:xfrm>
          <a:off x="0" y="0"/>
          <a:ext cx="0" cy="0"/>
          <a:chOff x="0" y="0"/>
          <a:chExt cx="0" cy="0"/>
        </a:xfrm>
      </p:grpSpPr>
      <p:grpSp>
        <p:nvGrpSpPr>
          <p:cNvPr id="80" name="Group 79"/>
          <p:cNvGrpSpPr/>
          <p:nvPr/>
        </p:nvGrpSpPr>
        <p:grpSpPr>
          <a:xfrm>
            <a:off x="-575455" y="66502"/>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 name="Content Placeholder 2"/>
          <p:cNvSpPr>
            <a:spLocks noGrp="1"/>
          </p:cNvSpPr>
          <p:nvPr>
            <p:ph idx="1"/>
          </p:nvPr>
        </p:nvSpPr>
        <p:spPr>
          <a:xfrm>
            <a:off x="2755121" y="1744226"/>
            <a:ext cx="6883400" cy="3909219"/>
          </a:xfrm>
        </p:spPr>
        <p:txBody>
          <a:bodyPr anchor="ct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endParaRPr lang="en-US" dirty="0"/>
          </a:p>
        </p:txBody>
      </p:sp>
      <p:sp>
        <p:nvSpPr>
          <p:cNvPr id="4" name="Date Placeholder 3"/>
          <p:cNvSpPr>
            <a:spLocks noGrp="1"/>
          </p:cNvSpPr>
          <p:nvPr>
            <p:ph type="dt" sz="half" idx="10"/>
          </p:nvPr>
        </p:nvSpPr>
        <p:spPr/>
        <p:txBody>
          <a:bodyPr/>
          <a:lstStyle/>
          <a:p>
            <a:fld id="{4217E677-177C-4E77-9C44-00F3967FF0EA}" type="datetime1">
              <a:rPr lang="en-US" smtClean="0"/>
              <a:t>10-Jun-20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grpSp>
        <p:nvGrpSpPr>
          <p:cNvPr id="33" name="Group 8">
            <a:extLst>
              <a:ext uri="{FF2B5EF4-FFF2-40B4-BE49-F238E27FC236}">
                <a16:creationId xmlns:a16="http://schemas.microsoft.com/office/drawing/2014/main" id="{5E5398FE-C519-458A-8E72-C3D886F1B531}"/>
              </a:ext>
            </a:extLst>
          </p:cNvPr>
          <p:cNvGrpSpPr/>
          <p:nvPr userDrawn="1"/>
        </p:nvGrpSpPr>
        <p:grpSpPr>
          <a:xfrm>
            <a:off x="3540323" y="470368"/>
            <a:ext cx="5349512" cy="1192169"/>
            <a:chOff x="3259545" y="1186483"/>
            <a:chExt cx="5666145" cy="4477933"/>
          </a:xfrm>
        </p:grpSpPr>
        <p:sp>
          <p:nvSpPr>
            <p:cNvPr id="34" name="Rectangle 98">
              <a:extLst>
                <a:ext uri="{FF2B5EF4-FFF2-40B4-BE49-F238E27FC236}">
                  <a16:creationId xmlns:a16="http://schemas.microsoft.com/office/drawing/2014/main" id="{7102E9FD-3DD9-4566-8E29-E9056BD55849}"/>
                </a:ext>
              </a:extLst>
            </p:cNvPr>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39">
              <a:extLst>
                <a:ext uri="{FF2B5EF4-FFF2-40B4-BE49-F238E27FC236}">
                  <a16:creationId xmlns:a16="http://schemas.microsoft.com/office/drawing/2014/main" id="{62F2BC23-053E-4FBC-B052-F33702F95AA9}"/>
                </a:ext>
              </a:extLst>
            </p:cNvPr>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100">
              <a:extLst>
                <a:ext uri="{FF2B5EF4-FFF2-40B4-BE49-F238E27FC236}">
                  <a16:creationId xmlns:a16="http://schemas.microsoft.com/office/drawing/2014/main" id="{97C529A8-892A-49B8-92B9-D276C6ADB67B}"/>
                </a:ext>
              </a:extLst>
            </p:cNvPr>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7" name="Title 1">
            <a:extLst>
              <a:ext uri="{FF2B5EF4-FFF2-40B4-BE49-F238E27FC236}">
                <a16:creationId xmlns:a16="http://schemas.microsoft.com/office/drawing/2014/main" id="{348752A3-99A8-4A51-9831-7B503C44874F}"/>
              </a:ext>
            </a:extLst>
          </p:cNvPr>
          <p:cNvSpPr>
            <a:spLocks noGrp="1"/>
          </p:cNvSpPr>
          <p:nvPr>
            <p:ph type="title"/>
          </p:nvPr>
        </p:nvSpPr>
        <p:spPr>
          <a:xfrm>
            <a:off x="3494954" y="836192"/>
            <a:ext cx="5394880" cy="555128"/>
          </a:xfrm>
        </p:spPr>
        <p:txBody>
          <a:bodyPr>
            <a:noAutofit/>
          </a:bodyPr>
          <a:lstStyle>
            <a:lvl1pPr>
              <a:defRPr sz="3200">
                <a:solidFill>
                  <a:srgbClr val="FFFEFF"/>
                </a:solidFill>
              </a:defRPr>
            </a:lvl1pPr>
          </a:lstStyle>
          <a:p>
            <a:r>
              <a:rPr lang="el-GR" dirty="0"/>
              <a:t>Κάντε κλικ για να επεξεργαστείτε τον τίτλο υποδείγματος</a:t>
            </a:r>
            <a:endParaRPr lang="en-US" dirty="0"/>
          </a:p>
        </p:txBody>
      </p:sp>
    </p:spTree>
    <p:extLst>
      <p:ext uri="{BB962C8B-B14F-4D97-AF65-F5344CB8AC3E}">
        <p14:creationId xmlns:p14="http://schemas.microsoft.com/office/powerpoint/2010/main" val="90797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a:xfrm>
            <a:off x="804672" y="320040"/>
            <a:ext cx="3657600" cy="320040"/>
          </a:xfrm>
        </p:spPr>
        <p:txBody>
          <a:bodyPr/>
          <a:lstStyle/>
          <a:p>
            <a:fld id="{A7116B02-3DA1-461C-AC59-C98C1369EBBF}" type="datetime1">
              <a:rPr lang="en-US" smtClean="0"/>
              <a:t>10-Jun-20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a:xfrm>
            <a:off x="804672" y="320040"/>
            <a:ext cx="3657600" cy="320040"/>
          </a:xfrm>
        </p:spPr>
        <p:txBody>
          <a:bodyPr/>
          <a:lstStyle/>
          <a:p>
            <a:fld id="{3ECAF3C2-DED4-45E9-8AF7-89A42C5CD9BA}" type="datetime1">
              <a:rPr lang="en-US" smtClean="0"/>
              <a:t>10-Jun-20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5125305" y="1488985"/>
            <a:ext cx="6264350" cy="1696853"/>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5118447" y="4351687"/>
            <a:ext cx="6265588" cy="170406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a:xfrm>
            <a:off x="804672" y="320040"/>
            <a:ext cx="3657600" cy="320040"/>
          </a:xfrm>
        </p:spPr>
        <p:txBody>
          <a:bodyPr/>
          <a:lstStyle/>
          <a:p>
            <a:fld id="{BBB639A1-4550-471A-B3E3-41831B13038F}" type="datetime1">
              <a:rPr lang="en-US" smtClean="0"/>
              <a:t>10-Jun-20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A0E96252-2557-4569-9407-63DB7B0C82B8}" type="datetime1">
              <a:rPr lang="en-US" smtClean="0"/>
              <a:t>10-Jun-20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B315B6CA-2897-4887-961F-9720AEDB9504}" type="datetime1">
              <a:rPr lang="en-US" smtClean="0"/>
              <a:t>10-Jun-20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grpSp>
        <p:nvGrpSpPr>
          <p:cNvPr id="5" name="Group 74">
            <a:extLst>
              <a:ext uri="{FF2B5EF4-FFF2-40B4-BE49-F238E27FC236}">
                <a16:creationId xmlns:a16="http://schemas.microsoft.com/office/drawing/2014/main" id="{15741B94-5126-4513-B51B-7BEC9467D04D}"/>
              </a:ext>
            </a:extLst>
          </p:cNvPr>
          <p:cNvGrpSpPr/>
          <p:nvPr userDrawn="1"/>
        </p:nvGrpSpPr>
        <p:grpSpPr>
          <a:xfrm flipH="1">
            <a:off x="0" y="0"/>
            <a:ext cx="12584114" cy="6853238"/>
            <a:chOff x="-417513" y="0"/>
            <a:chExt cx="12584114" cy="6853238"/>
          </a:xfrm>
        </p:grpSpPr>
        <p:sp>
          <p:nvSpPr>
            <p:cNvPr id="6" name="Freeform 5">
              <a:extLst>
                <a:ext uri="{FF2B5EF4-FFF2-40B4-BE49-F238E27FC236}">
                  <a16:creationId xmlns:a16="http://schemas.microsoft.com/office/drawing/2014/main" id="{8A289304-ABD4-4B57-BA31-317F352BEBF5}"/>
                </a:ext>
              </a:extLst>
            </p:cNvPr>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 name="Freeform 6">
              <a:extLst>
                <a:ext uri="{FF2B5EF4-FFF2-40B4-BE49-F238E27FC236}">
                  <a16:creationId xmlns:a16="http://schemas.microsoft.com/office/drawing/2014/main" id="{46F584AD-7476-4FCF-A110-D5E2499A89B4}"/>
                </a:ext>
              </a:extLst>
            </p:cNvPr>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 name="Freeform 7">
              <a:extLst>
                <a:ext uri="{FF2B5EF4-FFF2-40B4-BE49-F238E27FC236}">
                  <a16:creationId xmlns:a16="http://schemas.microsoft.com/office/drawing/2014/main" id="{E2865E20-19A6-401D-8F7B-F137062270FA}"/>
                </a:ext>
              </a:extLst>
            </p:cNvPr>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8">
              <a:extLst>
                <a:ext uri="{FF2B5EF4-FFF2-40B4-BE49-F238E27FC236}">
                  <a16:creationId xmlns:a16="http://schemas.microsoft.com/office/drawing/2014/main" id="{6362EDD0-157C-4803-8088-46B042031AC5}"/>
                </a:ext>
              </a:extLst>
            </p:cNvPr>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 name="Freeform 9">
              <a:extLst>
                <a:ext uri="{FF2B5EF4-FFF2-40B4-BE49-F238E27FC236}">
                  <a16:creationId xmlns:a16="http://schemas.microsoft.com/office/drawing/2014/main" id="{80C9656A-F2BA-4454-ABE9-161122751AFF}"/>
                </a:ext>
              </a:extLst>
            </p:cNvPr>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10">
              <a:extLst>
                <a:ext uri="{FF2B5EF4-FFF2-40B4-BE49-F238E27FC236}">
                  <a16:creationId xmlns:a16="http://schemas.microsoft.com/office/drawing/2014/main" id="{BE8D4941-6D3E-4C5F-AC26-0D687C06B3F7}"/>
                </a:ext>
              </a:extLst>
            </p:cNvPr>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11">
              <a:extLst>
                <a:ext uri="{FF2B5EF4-FFF2-40B4-BE49-F238E27FC236}">
                  <a16:creationId xmlns:a16="http://schemas.microsoft.com/office/drawing/2014/main" id="{B7D9AEFA-13D6-4E09-BB60-DBA362CBF142}"/>
                </a:ext>
              </a:extLst>
            </p:cNvPr>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2">
              <a:extLst>
                <a:ext uri="{FF2B5EF4-FFF2-40B4-BE49-F238E27FC236}">
                  <a16:creationId xmlns:a16="http://schemas.microsoft.com/office/drawing/2014/main" id="{C1E33106-26FD-43CF-961D-D826E9D3C18D}"/>
                </a:ext>
              </a:extLst>
            </p:cNvPr>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3">
              <a:extLst>
                <a:ext uri="{FF2B5EF4-FFF2-40B4-BE49-F238E27FC236}">
                  <a16:creationId xmlns:a16="http://schemas.microsoft.com/office/drawing/2014/main" id="{E401C41F-19E5-4105-A19E-DF9B43DB983E}"/>
                </a:ext>
              </a:extLst>
            </p:cNvPr>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4">
              <a:extLst>
                <a:ext uri="{FF2B5EF4-FFF2-40B4-BE49-F238E27FC236}">
                  <a16:creationId xmlns:a16="http://schemas.microsoft.com/office/drawing/2014/main" id="{FAB77046-397C-42FE-8804-88AE1E15F1D9}"/>
                </a:ext>
              </a:extLst>
            </p:cNvPr>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5">
              <a:extLst>
                <a:ext uri="{FF2B5EF4-FFF2-40B4-BE49-F238E27FC236}">
                  <a16:creationId xmlns:a16="http://schemas.microsoft.com/office/drawing/2014/main" id="{B95BA895-5055-445A-81BA-5BE5A0332CEA}"/>
                </a:ext>
              </a:extLst>
            </p:cNvPr>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6">
              <a:extLst>
                <a:ext uri="{FF2B5EF4-FFF2-40B4-BE49-F238E27FC236}">
                  <a16:creationId xmlns:a16="http://schemas.microsoft.com/office/drawing/2014/main" id="{33176504-987F-499D-BA10-529AD8B7BE96}"/>
                </a:ext>
              </a:extLst>
            </p:cNvPr>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7">
              <a:extLst>
                <a:ext uri="{FF2B5EF4-FFF2-40B4-BE49-F238E27FC236}">
                  <a16:creationId xmlns:a16="http://schemas.microsoft.com/office/drawing/2014/main" id="{1B0ADCF9-3F5A-432B-9121-EEA0A1028303}"/>
                </a:ext>
              </a:extLst>
            </p:cNvPr>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8">
              <a:extLst>
                <a:ext uri="{FF2B5EF4-FFF2-40B4-BE49-F238E27FC236}">
                  <a16:creationId xmlns:a16="http://schemas.microsoft.com/office/drawing/2014/main" id="{8B0CA2D4-05C3-492C-94B6-B0B88486EBC0}"/>
                </a:ext>
              </a:extLst>
            </p:cNvPr>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9">
              <a:extLst>
                <a:ext uri="{FF2B5EF4-FFF2-40B4-BE49-F238E27FC236}">
                  <a16:creationId xmlns:a16="http://schemas.microsoft.com/office/drawing/2014/main" id="{C091548F-5BAE-4A07-AE7B-7FA38B5279CE}"/>
                </a:ext>
              </a:extLst>
            </p:cNvPr>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20">
              <a:extLst>
                <a:ext uri="{FF2B5EF4-FFF2-40B4-BE49-F238E27FC236}">
                  <a16:creationId xmlns:a16="http://schemas.microsoft.com/office/drawing/2014/main" id="{1E10BCD1-F9D2-481E-A9D7-931297787C21}"/>
                </a:ext>
              </a:extLst>
            </p:cNvPr>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21">
              <a:extLst>
                <a:ext uri="{FF2B5EF4-FFF2-40B4-BE49-F238E27FC236}">
                  <a16:creationId xmlns:a16="http://schemas.microsoft.com/office/drawing/2014/main" id="{5EADAFF4-CCD8-4710-B001-8B42E176DAF4}"/>
                </a:ext>
              </a:extLst>
            </p:cNvPr>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3" name="Freeform 22">
              <a:extLst>
                <a:ext uri="{FF2B5EF4-FFF2-40B4-BE49-F238E27FC236}">
                  <a16:creationId xmlns:a16="http://schemas.microsoft.com/office/drawing/2014/main" id="{08F105CC-C0D6-4AA0-982F-060A34C49693}"/>
                </a:ext>
              </a:extLst>
            </p:cNvPr>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3">
              <a:extLst>
                <a:ext uri="{FF2B5EF4-FFF2-40B4-BE49-F238E27FC236}">
                  <a16:creationId xmlns:a16="http://schemas.microsoft.com/office/drawing/2014/main" id="{A9BE280D-17CF-4443-BF29-B91A4249E4CD}"/>
                </a:ext>
              </a:extLst>
            </p:cNvPr>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4">
              <a:extLst>
                <a:ext uri="{FF2B5EF4-FFF2-40B4-BE49-F238E27FC236}">
                  <a16:creationId xmlns:a16="http://schemas.microsoft.com/office/drawing/2014/main" id="{A70EFE75-13D6-4270-A88D-088C0821181B}"/>
                </a:ext>
              </a:extLst>
            </p:cNvPr>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5">
              <a:extLst>
                <a:ext uri="{FF2B5EF4-FFF2-40B4-BE49-F238E27FC236}">
                  <a16:creationId xmlns:a16="http://schemas.microsoft.com/office/drawing/2014/main" id="{09B5C8AB-40E9-4BB4-BBB9-75D9612DBE7B}"/>
                </a:ext>
              </a:extLst>
            </p:cNvPr>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D3DCA5B-E6CC-4B3B-A32F-C9D1A6C8F537}" type="datetime1">
              <a:rPr lang="en-US" smtClean="0"/>
              <a:t>10-Jun-20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FCB6C0C-8EAC-47CC-923F-756F144B8E3B}"/>
              </a:ext>
            </a:extLst>
          </p:cNvPr>
          <p:cNvSpPr>
            <a:spLocks noGrp="1"/>
          </p:cNvSpPr>
          <p:nvPr>
            <p:ph type="ctrTitle"/>
          </p:nvPr>
        </p:nvSpPr>
        <p:spPr>
          <a:xfrm>
            <a:off x="1759237" y="2106413"/>
            <a:ext cx="8679915" cy="1322587"/>
          </a:xfrm>
        </p:spPr>
        <p:txBody>
          <a:bodyPr>
            <a:normAutofit/>
          </a:bodyPr>
          <a:lstStyle/>
          <a:p>
            <a:r>
              <a:rPr lang="en-US" sz="8000" dirty="0"/>
              <a:t>Pixie</a:t>
            </a:r>
          </a:p>
        </p:txBody>
      </p:sp>
      <p:sp>
        <p:nvSpPr>
          <p:cNvPr id="3" name="Υπότιτλος 2">
            <a:extLst>
              <a:ext uri="{FF2B5EF4-FFF2-40B4-BE49-F238E27FC236}">
                <a16:creationId xmlns:a16="http://schemas.microsoft.com/office/drawing/2014/main" id="{80437267-C519-4BF9-80F0-BCF4A2082259}"/>
              </a:ext>
            </a:extLst>
          </p:cNvPr>
          <p:cNvSpPr>
            <a:spLocks noGrp="1"/>
          </p:cNvSpPr>
          <p:nvPr>
            <p:ph type="subTitle" idx="1"/>
          </p:nvPr>
        </p:nvSpPr>
        <p:spPr/>
        <p:txBody>
          <a:bodyPr/>
          <a:lstStyle/>
          <a:p>
            <a:r>
              <a:rPr lang="en-US" dirty="0"/>
              <a:t>A System for Recommending 3+ Billion Items to</a:t>
            </a:r>
            <a:br>
              <a:rPr lang="en-US" dirty="0"/>
            </a:br>
            <a:r>
              <a:rPr lang="en-US" dirty="0"/>
              <a:t>200+ Million Users in Real-Time used in </a:t>
            </a:r>
            <a:r>
              <a:rPr lang="en-US" u="sng" dirty="0"/>
              <a:t>Pinterest</a:t>
            </a:r>
          </a:p>
        </p:txBody>
      </p:sp>
      <p:sp>
        <p:nvSpPr>
          <p:cNvPr id="4" name="Θέση αριθμού διαφάνειας 3">
            <a:extLst>
              <a:ext uri="{FF2B5EF4-FFF2-40B4-BE49-F238E27FC236}">
                <a16:creationId xmlns:a16="http://schemas.microsoft.com/office/drawing/2014/main" id="{2DB0525C-3C97-4FFC-A9A1-88494FD319CB}"/>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753439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63FEE3E-0001-4D18-8C65-00793F190BAF}"/>
              </a:ext>
            </a:extLst>
          </p:cNvPr>
          <p:cNvSpPr>
            <a:spLocks noGrp="1"/>
          </p:cNvSpPr>
          <p:nvPr>
            <p:ph type="title"/>
          </p:nvPr>
        </p:nvSpPr>
        <p:spPr/>
        <p:txBody>
          <a:bodyPr/>
          <a:lstStyle/>
          <a:p>
            <a:r>
              <a:rPr lang="en-US" dirty="0"/>
              <a:t>Pixie Random Walk Algorithm</a:t>
            </a:r>
          </a:p>
        </p:txBody>
      </p:sp>
      <p:sp>
        <p:nvSpPr>
          <p:cNvPr id="3" name="Θέση περιεχομένου 2">
            <a:extLst>
              <a:ext uri="{FF2B5EF4-FFF2-40B4-BE49-F238E27FC236}">
                <a16:creationId xmlns:a16="http://schemas.microsoft.com/office/drawing/2014/main" id="{7F13A907-0477-4CE0-903A-7796D5D94406}"/>
              </a:ext>
            </a:extLst>
          </p:cNvPr>
          <p:cNvSpPr>
            <a:spLocks noGrp="1"/>
          </p:cNvSpPr>
          <p:nvPr>
            <p:ph idx="1"/>
          </p:nvPr>
        </p:nvSpPr>
        <p:spPr/>
        <p:txBody>
          <a:bodyPr>
            <a:normAutofit fontScale="92500"/>
          </a:bodyPr>
          <a:lstStyle/>
          <a:p>
            <a:pPr marL="342900" indent="-342900">
              <a:buFont typeface="+mj-lt"/>
              <a:buAutoNum type="arabicPeriod"/>
            </a:pPr>
            <a:r>
              <a:rPr lang="en-US" dirty="0"/>
              <a:t>Biased in a user-specific way. </a:t>
            </a:r>
          </a:p>
          <a:p>
            <a:pPr lvl="1"/>
            <a:r>
              <a:rPr lang="en-US" dirty="0"/>
              <a:t>for example, based on the topic and language of the user. </a:t>
            </a:r>
          </a:p>
          <a:p>
            <a:pPr marL="342900" indent="-342900">
              <a:buFont typeface="+mj-lt"/>
              <a:buAutoNum type="arabicPeriod"/>
            </a:pPr>
            <a:r>
              <a:rPr lang="en-US" dirty="0"/>
              <a:t>Allows for multiple query pins with different importance weights.</a:t>
            </a:r>
          </a:p>
          <a:p>
            <a:pPr lvl="1"/>
            <a:r>
              <a:rPr lang="en-US" dirty="0"/>
              <a:t>Helps capture entire context of the user’s previous behavior. </a:t>
            </a:r>
          </a:p>
          <a:p>
            <a:pPr marL="342900" indent="-342900">
              <a:buFont typeface="+mj-lt"/>
              <a:buAutoNum type="arabicPeriod"/>
            </a:pPr>
            <a:r>
              <a:rPr lang="en-US" dirty="0"/>
              <a:t>Combines results from multiple independent random walks</a:t>
            </a:r>
          </a:p>
          <a:p>
            <a:pPr lvl="1"/>
            <a:r>
              <a:rPr lang="en-US" dirty="0"/>
              <a:t>it rewards recommendations that are related to multiple query pins. </a:t>
            </a:r>
          </a:p>
          <a:p>
            <a:pPr lvl="1"/>
            <a:r>
              <a:rPr lang="en-US" dirty="0"/>
              <a:t>In combinations with (2) this leads to more relevant recommendations. </a:t>
            </a:r>
          </a:p>
          <a:p>
            <a:pPr marL="342900" indent="-342900">
              <a:buFont typeface="+mj-lt"/>
              <a:buAutoNum type="arabicPeriod"/>
            </a:pPr>
            <a:r>
              <a:rPr lang="en-US" dirty="0"/>
              <a:t>Uses special convergence criteria which allows for early stopping.</a:t>
            </a:r>
          </a:p>
          <a:p>
            <a:pPr lvl="1"/>
            <a:r>
              <a:rPr lang="en-US" dirty="0"/>
              <a:t>This is crucial for achieving real-time performance and throughput.  </a:t>
            </a:r>
          </a:p>
        </p:txBody>
      </p:sp>
      <p:sp>
        <p:nvSpPr>
          <p:cNvPr id="4" name="Θέση αριθμού διαφάνειας 3">
            <a:extLst>
              <a:ext uri="{FF2B5EF4-FFF2-40B4-BE49-F238E27FC236}">
                <a16:creationId xmlns:a16="http://schemas.microsoft.com/office/drawing/2014/main" id="{34E31581-51AE-4763-ABBD-61F4EBEDAD94}"/>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43400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63FEE3E-0001-4D18-8C65-00793F190BAF}"/>
              </a:ext>
            </a:extLst>
          </p:cNvPr>
          <p:cNvSpPr>
            <a:spLocks noGrp="1"/>
          </p:cNvSpPr>
          <p:nvPr>
            <p:ph type="title"/>
          </p:nvPr>
        </p:nvSpPr>
        <p:spPr/>
        <p:txBody>
          <a:bodyPr/>
          <a:lstStyle/>
          <a:p>
            <a:r>
              <a:rPr lang="en-US" dirty="0"/>
              <a:t>Biasing the Pixie Random Walk</a:t>
            </a:r>
          </a:p>
        </p:txBody>
      </p:sp>
      <p:sp>
        <p:nvSpPr>
          <p:cNvPr id="3" name="Θέση περιεχομένου 2">
            <a:extLst>
              <a:ext uri="{FF2B5EF4-FFF2-40B4-BE49-F238E27FC236}">
                <a16:creationId xmlns:a16="http://schemas.microsoft.com/office/drawing/2014/main" id="{7F13A907-0477-4CE0-903A-7796D5D94406}"/>
              </a:ext>
            </a:extLst>
          </p:cNvPr>
          <p:cNvSpPr>
            <a:spLocks noGrp="1"/>
          </p:cNvSpPr>
          <p:nvPr>
            <p:ph idx="1"/>
          </p:nvPr>
        </p:nvSpPr>
        <p:spPr/>
        <p:txBody>
          <a:bodyPr>
            <a:normAutofit/>
          </a:bodyPr>
          <a:lstStyle/>
          <a:p>
            <a:endParaRPr lang="en-US" dirty="0"/>
          </a:p>
          <a:p>
            <a:r>
              <a:rPr lang="en-US" dirty="0"/>
              <a:t>Changes the random edge selection to be biased based on user features.</a:t>
            </a:r>
          </a:p>
          <a:p>
            <a:r>
              <a:rPr lang="en-US" dirty="0"/>
              <a:t> The set of user features U are passed as an input to the process along with the query pins.</a:t>
            </a:r>
          </a:p>
          <a:p>
            <a:r>
              <a:rPr lang="en-US" dirty="0"/>
              <a:t>Selects edges with </a:t>
            </a:r>
            <a:r>
              <a:rPr lang="en-US" dirty="0" err="1"/>
              <a:t>PersonalizedNeighbor</a:t>
            </a:r>
            <a:r>
              <a:rPr lang="en-US" dirty="0"/>
              <a:t>(E,U) to prefer edges important for user (U). </a:t>
            </a:r>
          </a:p>
          <a:p>
            <a:pPr lvl="1"/>
            <a:r>
              <a:rPr lang="en-US" dirty="0"/>
              <a:t>This allows to bias the walk in a user specific way but with minimal storage as well as computational overhead. </a:t>
            </a:r>
          </a:p>
        </p:txBody>
      </p:sp>
      <p:sp>
        <p:nvSpPr>
          <p:cNvPr id="4" name="Θέση αριθμού διαφάνειας 3">
            <a:extLst>
              <a:ext uri="{FF2B5EF4-FFF2-40B4-BE49-F238E27FC236}">
                <a16:creationId xmlns:a16="http://schemas.microsoft.com/office/drawing/2014/main" id="{46634C29-C4DB-46F9-B634-5B50CECC781F}"/>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82822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63FEE3E-0001-4D18-8C65-00793F190BAF}"/>
              </a:ext>
            </a:extLst>
          </p:cNvPr>
          <p:cNvSpPr>
            <a:spLocks noGrp="1"/>
          </p:cNvSpPr>
          <p:nvPr>
            <p:ph type="title"/>
          </p:nvPr>
        </p:nvSpPr>
        <p:spPr>
          <a:xfrm>
            <a:off x="889001" y="2353537"/>
            <a:ext cx="3464886" cy="2456442"/>
          </a:xfrm>
        </p:spPr>
        <p:txBody>
          <a:bodyPr/>
          <a:lstStyle/>
          <a:p>
            <a:r>
              <a:rPr lang="en-US" dirty="0"/>
              <a:t>Multiple Query Pins with Weights</a:t>
            </a:r>
          </a:p>
        </p:txBody>
      </p:sp>
      <p:sp>
        <p:nvSpPr>
          <p:cNvPr id="3" name="Θέση περιεχομένου 2">
            <a:extLst>
              <a:ext uri="{FF2B5EF4-FFF2-40B4-BE49-F238E27FC236}">
                <a16:creationId xmlns:a16="http://schemas.microsoft.com/office/drawing/2014/main" id="{7F13A907-0477-4CE0-903A-7796D5D94406}"/>
              </a:ext>
            </a:extLst>
          </p:cNvPr>
          <p:cNvSpPr>
            <a:spLocks noGrp="1"/>
          </p:cNvSpPr>
          <p:nvPr>
            <p:ph idx="1"/>
          </p:nvPr>
        </p:nvSpPr>
        <p:spPr>
          <a:xfrm>
            <a:off x="5118447" y="803185"/>
            <a:ext cx="6281873" cy="5248622"/>
          </a:xfrm>
        </p:spPr>
        <p:txBody>
          <a:bodyPr>
            <a:normAutofit fontScale="92500" lnSpcReduction="10000"/>
          </a:bodyPr>
          <a:lstStyle/>
          <a:p>
            <a:r>
              <a:rPr lang="en-US" dirty="0"/>
              <a:t>Pixie makes recommendations based on multiple input query pins, not just a single pin. </a:t>
            </a:r>
          </a:p>
          <a:p>
            <a:r>
              <a:rPr lang="en-US" dirty="0"/>
              <a:t>The number of steps required to obtain meaningful visit counts depends on the query pin’s degree.</a:t>
            </a:r>
          </a:p>
          <a:p>
            <a:pPr lvl="1"/>
            <a:r>
              <a:rPr lang="en-US" dirty="0"/>
              <a:t>A high-degree query pin that occurs in many boards requires many more steps than from a pin with a small degree. </a:t>
            </a:r>
          </a:p>
          <a:p>
            <a:r>
              <a:rPr lang="en-US" dirty="0"/>
              <a:t>A function is used that increases sub-linearly with the query pin degree and scale the per pin weights (</a:t>
            </a:r>
            <a:r>
              <a:rPr lang="en-US" dirty="0" err="1"/>
              <a:t>Wq</a:t>
            </a:r>
            <a:r>
              <a:rPr lang="en-US" dirty="0"/>
              <a:t>) by a scaling factor (</a:t>
            </a:r>
            <a:r>
              <a:rPr lang="en-US" dirty="0" err="1"/>
              <a:t>Sq</a:t>
            </a:r>
            <a:r>
              <a:rPr lang="en-US" dirty="0"/>
              <a:t>) . </a:t>
            </a:r>
          </a:p>
          <a:p>
            <a:pPr lvl="2"/>
            <a:r>
              <a:rPr lang="en-US" dirty="0"/>
              <a:t> </a:t>
            </a:r>
          </a:p>
          <a:p>
            <a:pPr lvl="3"/>
            <a:r>
              <a:rPr lang="en-US" dirty="0"/>
              <a:t>Q is the scaling factor for a query pin </a:t>
            </a:r>
            <a:r>
              <a:rPr lang="en-US" dirty="0" err="1"/>
              <a:t>q∈Q</a:t>
            </a:r>
            <a:r>
              <a:rPr lang="en-US" dirty="0"/>
              <a:t> </a:t>
            </a:r>
          </a:p>
          <a:p>
            <a:pPr lvl="3"/>
            <a:r>
              <a:rPr lang="en-US" dirty="0"/>
              <a:t>|E(q)|is the degree of q </a:t>
            </a:r>
          </a:p>
          <a:p>
            <a:pPr lvl="3"/>
            <a:r>
              <a:rPr lang="en-US" dirty="0"/>
              <a:t>C=max </a:t>
            </a:r>
            <a:r>
              <a:rPr lang="en-US" dirty="0" err="1"/>
              <a:t>p∈P|E</a:t>
            </a:r>
            <a:r>
              <a:rPr lang="en-US" dirty="0"/>
              <a:t>(p)|is the maximum pin degree.</a:t>
            </a:r>
          </a:p>
          <a:p>
            <a:r>
              <a:rPr lang="en-US" dirty="0"/>
              <a:t> Using the scaling factor, the number of steps Nq allocated to a query starting from pin </a:t>
            </a:r>
            <a:r>
              <a:rPr lang="en-US" i="1" dirty="0"/>
              <a:t>q</a:t>
            </a:r>
            <a:r>
              <a:rPr lang="en-US" dirty="0"/>
              <a:t> with weight </a:t>
            </a:r>
            <a:r>
              <a:rPr lang="en-US" dirty="0" err="1"/>
              <a:t>Wq</a:t>
            </a:r>
            <a:r>
              <a:rPr lang="en-US" dirty="0"/>
              <a:t> is given by:</a:t>
            </a:r>
          </a:p>
          <a:p>
            <a:pPr lvl="2"/>
            <a:r>
              <a:rPr lang="en-US" dirty="0"/>
              <a:t> </a:t>
            </a:r>
          </a:p>
        </p:txBody>
      </p:sp>
      <p:pic>
        <p:nvPicPr>
          <p:cNvPr id="6" name="Εικόνα 5">
            <a:extLst>
              <a:ext uri="{FF2B5EF4-FFF2-40B4-BE49-F238E27FC236}">
                <a16:creationId xmlns:a16="http://schemas.microsoft.com/office/drawing/2014/main" id="{00F5D76A-CB4D-458C-B118-90515459B9A8}"/>
              </a:ext>
            </a:extLst>
          </p:cNvPr>
          <p:cNvPicPr>
            <a:picLocks noChangeAspect="1"/>
          </p:cNvPicPr>
          <p:nvPr/>
        </p:nvPicPr>
        <p:blipFill>
          <a:blip r:embed="rId2"/>
          <a:stretch>
            <a:fillRect/>
          </a:stretch>
        </p:blipFill>
        <p:spPr>
          <a:xfrm>
            <a:off x="6424349" y="3826659"/>
            <a:ext cx="2316979" cy="309113"/>
          </a:xfrm>
          <a:prstGeom prst="rect">
            <a:avLst/>
          </a:prstGeom>
        </p:spPr>
      </p:pic>
      <p:pic>
        <p:nvPicPr>
          <p:cNvPr id="7" name="Εικόνα 6">
            <a:extLst>
              <a:ext uri="{FF2B5EF4-FFF2-40B4-BE49-F238E27FC236}">
                <a16:creationId xmlns:a16="http://schemas.microsoft.com/office/drawing/2014/main" id="{082D98B6-427B-4E60-B597-A68EDEC6336B}"/>
              </a:ext>
            </a:extLst>
          </p:cNvPr>
          <p:cNvPicPr>
            <a:picLocks noChangeAspect="1"/>
          </p:cNvPicPr>
          <p:nvPr/>
        </p:nvPicPr>
        <p:blipFill>
          <a:blip r:embed="rId3"/>
          <a:stretch>
            <a:fillRect/>
          </a:stretch>
        </p:blipFill>
        <p:spPr>
          <a:xfrm>
            <a:off x="6564974" y="5519956"/>
            <a:ext cx="1824017" cy="456656"/>
          </a:xfrm>
          <a:prstGeom prst="rect">
            <a:avLst/>
          </a:prstGeom>
        </p:spPr>
      </p:pic>
      <p:sp>
        <p:nvSpPr>
          <p:cNvPr id="9" name="Θέση αριθμού διαφάνειας 8">
            <a:extLst>
              <a:ext uri="{FF2B5EF4-FFF2-40B4-BE49-F238E27FC236}">
                <a16:creationId xmlns:a16="http://schemas.microsoft.com/office/drawing/2014/main" id="{6643C1A0-F0AA-4E58-A6E4-701C1B6756DB}"/>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63176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63FEE3E-0001-4D18-8C65-00793F190BAF}"/>
              </a:ext>
            </a:extLst>
          </p:cNvPr>
          <p:cNvSpPr>
            <a:spLocks noGrp="1"/>
          </p:cNvSpPr>
          <p:nvPr>
            <p:ph type="title"/>
          </p:nvPr>
        </p:nvSpPr>
        <p:spPr/>
        <p:txBody>
          <a:bodyPr/>
          <a:lstStyle/>
          <a:p>
            <a:r>
              <a:rPr lang="en-US" dirty="0"/>
              <a:t>Multi-hit Booster</a:t>
            </a:r>
          </a:p>
        </p:txBody>
      </p:sp>
      <p:sp>
        <p:nvSpPr>
          <p:cNvPr id="3" name="Θέση περιεχομένου 2">
            <a:extLst>
              <a:ext uri="{FF2B5EF4-FFF2-40B4-BE49-F238E27FC236}">
                <a16:creationId xmlns:a16="http://schemas.microsoft.com/office/drawing/2014/main" id="{7F13A907-0477-4CE0-903A-7796D5D94406}"/>
              </a:ext>
            </a:extLst>
          </p:cNvPr>
          <p:cNvSpPr>
            <a:spLocks noGrp="1"/>
          </p:cNvSpPr>
          <p:nvPr>
            <p:ph idx="1"/>
          </p:nvPr>
        </p:nvSpPr>
        <p:spPr/>
        <p:txBody>
          <a:bodyPr>
            <a:normAutofit/>
          </a:bodyPr>
          <a:lstStyle/>
          <a:p>
            <a:r>
              <a:rPr lang="en-US" dirty="0"/>
              <a:t>Candidates with high visit counts from multiple query pins are considered more relevant to the query than candidates that may have an equally high visit count but where all of those visits come from a single query pin. </a:t>
            </a:r>
          </a:p>
          <a:p>
            <a:pPr lvl="1"/>
            <a:r>
              <a:rPr lang="en-US" dirty="0"/>
              <a:t> </a:t>
            </a:r>
          </a:p>
          <a:p>
            <a:pPr lvl="2"/>
            <a:endParaRPr lang="en-US" dirty="0"/>
          </a:p>
          <a:p>
            <a:pPr lvl="3"/>
            <a:endParaRPr lang="en-US" dirty="0"/>
          </a:p>
          <a:p>
            <a:pPr lvl="3"/>
            <a:r>
              <a:rPr lang="en-US" dirty="0"/>
              <a:t>V[p] is the combined visit count for pin p.</a:t>
            </a:r>
          </a:p>
          <a:p>
            <a:r>
              <a:rPr lang="en-US" dirty="0"/>
              <a:t>A query with four initial query pins. If the visit counts are [16,0,0,0] then the combined visit score will be 16. </a:t>
            </a:r>
          </a:p>
          <a:p>
            <a:r>
              <a:rPr lang="en-US" dirty="0"/>
              <a:t>If the visit counts are [4,4,4,4] then the combined visit score will be (2+2+2+2)^2 = 64.</a:t>
            </a:r>
          </a:p>
        </p:txBody>
      </p:sp>
      <p:pic>
        <p:nvPicPr>
          <p:cNvPr id="7" name="Εικόνα 6">
            <a:extLst>
              <a:ext uri="{FF2B5EF4-FFF2-40B4-BE49-F238E27FC236}">
                <a16:creationId xmlns:a16="http://schemas.microsoft.com/office/drawing/2014/main" id="{52677598-E526-441E-B1CC-35C993BF8E09}"/>
              </a:ext>
            </a:extLst>
          </p:cNvPr>
          <p:cNvPicPr>
            <a:picLocks noChangeAspect="1"/>
          </p:cNvPicPr>
          <p:nvPr/>
        </p:nvPicPr>
        <p:blipFill>
          <a:blip r:embed="rId2"/>
          <a:stretch>
            <a:fillRect/>
          </a:stretch>
        </p:blipFill>
        <p:spPr>
          <a:xfrm>
            <a:off x="6416120" y="2855023"/>
            <a:ext cx="1843263" cy="726735"/>
          </a:xfrm>
          <a:prstGeom prst="rect">
            <a:avLst/>
          </a:prstGeom>
        </p:spPr>
      </p:pic>
      <p:sp>
        <p:nvSpPr>
          <p:cNvPr id="8" name="Θέση αριθμού διαφάνειας 7">
            <a:extLst>
              <a:ext uri="{FF2B5EF4-FFF2-40B4-BE49-F238E27FC236}">
                <a16:creationId xmlns:a16="http://schemas.microsoft.com/office/drawing/2014/main" id="{2E15B819-6BF5-4685-BC0F-55509A51C5A1}"/>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86185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63FEE3E-0001-4D18-8C65-00793F190BAF}"/>
              </a:ext>
            </a:extLst>
          </p:cNvPr>
          <p:cNvSpPr>
            <a:spLocks noGrp="1"/>
          </p:cNvSpPr>
          <p:nvPr>
            <p:ph type="title"/>
          </p:nvPr>
        </p:nvSpPr>
        <p:spPr/>
        <p:txBody>
          <a:bodyPr/>
          <a:lstStyle/>
          <a:p>
            <a:r>
              <a:rPr lang="en-US" dirty="0"/>
              <a:t>Early Stopping</a:t>
            </a:r>
          </a:p>
        </p:txBody>
      </p:sp>
      <p:sp>
        <p:nvSpPr>
          <p:cNvPr id="3" name="Θέση περιεχομένου 2">
            <a:extLst>
              <a:ext uri="{FF2B5EF4-FFF2-40B4-BE49-F238E27FC236}">
                <a16:creationId xmlns:a16="http://schemas.microsoft.com/office/drawing/2014/main" id="{7F13A907-0477-4CE0-903A-7796D5D94406}"/>
              </a:ext>
            </a:extLst>
          </p:cNvPr>
          <p:cNvSpPr>
            <a:spLocks noGrp="1"/>
          </p:cNvSpPr>
          <p:nvPr>
            <p:ph idx="1"/>
          </p:nvPr>
        </p:nvSpPr>
        <p:spPr/>
        <p:txBody>
          <a:bodyPr>
            <a:normAutofit/>
          </a:bodyPr>
          <a:lstStyle/>
          <a:p>
            <a:r>
              <a:rPr lang="en-US" dirty="0"/>
              <a:t>The user is waiting, so faster response times are much better. </a:t>
            </a:r>
          </a:p>
          <a:p>
            <a:r>
              <a:rPr lang="en-US" dirty="0"/>
              <a:t>Once a set of top candidate pins has become stable, Pixie terminates the random walking early. </a:t>
            </a:r>
          </a:p>
          <a:p>
            <a:r>
              <a:rPr lang="en-US" dirty="0"/>
              <a:t>When at least Np candidate pins have been visited at least Nv times. </a:t>
            </a:r>
          </a:p>
          <a:p>
            <a:r>
              <a:rPr lang="en-US" dirty="0"/>
              <a:t>Early stopping produces almost the same results, but in about half the number of steps. </a:t>
            </a:r>
          </a:p>
          <a:p>
            <a:r>
              <a:rPr lang="en-US" dirty="0"/>
              <a:t>Thus it speeds up the algorithm by a factor of 2.</a:t>
            </a:r>
          </a:p>
        </p:txBody>
      </p:sp>
      <p:sp>
        <p:nvSpPr>
          <p:cNvPr id="4" name="Θέση αριθμού διαφάνειας 3">
            <a:extLst>
              <a:ext uri="{FF2B5EF4-FFF2-40B4-BE49-F238E27FC236}">
                <a16:creationId xmlns:a16="http://schemas.microsoft.com/office/drawing/2014/main" id="{05D10525-9AE1-4EAC-97E2-66EC9E26537A}"/>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00581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933A362C-6AD5-4640-84D1-34AE9317995D}"/>
              </a:ext>
            </a:extLst>
          </p:cNvPr>
          <p:cNvPicPr>
            <a:picLocks noChangeAspect="1"/>
          </p:cNvPicPr>
          <p:nvPr/>
        </p:nvPicPr>
        <p:blipFill>
          <a:blip r:embed="rId2"/>
          <a:stretch>
            <a:fillRect/>
          </a:stretch>
        </p:blipFill>
        <p:spPr>
          <a:xfrm>
            <a:off x="707578" y="1705209"/>
            <a:ext cx="4151265" cy="2839367"/>
          </a:xfrm>
          <a:prstGeom prst="rect">
            <a:avLst/>
          </a:prstGeom>
        </p:spPr>
      </p:pic>
      <p:sp>
        <p:nvSpPr>
          <p:cNvPr id="5" name="Βέλος: Δεξιό 4">
            <a:extLst>
              <a:ext uri="{FF2B5EF4-FFF2-40B4-BE49-F238E27FC236}">
                <a16:creationId xmlns:a16="http://schemas.microsoft.com/office/drawing/2014/main" id="{7D4EE78B-74FE-4B05-9228-48495B1FCF6C}"/>
              </a:ext>
            </a:extLst>
          </p:cNvPr>
          <p:cNvSpPr/>
          <p:nvPr/>
        </p:nvSpPr>
        <p:spPr>
          <a:xfrm>
            <a:off x="5140376" y="2978084"/>
            <a:ext cx="1006679" cy="293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Εικόνα 5">
            <a:extLst>
              <a:ext uri="{FF2B5EF4-FFF2-40B4-BE49-F238E27FC236}">
                <a16:creationId xmlns:a16="http://schemas.microsoft.com/office/drawing/2014/main" id="{D12D5A63-D8A6-4266-B16A-B66DF84AE537}"/>
              </a:ext>
            </a:extLst>
          </p:cNvPr>
          <p:cNvPicPr>
            <a:picLocks noChangeAspect="1"/>
          </p:cNvPicPr>
          <p:nvPr/>
        </p:nvPicPr>
        <p:blipFill>
          <a:blip r:embed="rId3"/>
          <a:stretch>
            <a:fillRect/>
          </a:stretch>
        </p:blipFill>
        <p:spPr>
          <a:xfrm>
            <a:off x="6428589" y="419444"/>
            <a:ext cx="5055833" cy="5410899"/>
          </a:xfrm>
          <a:prstGeom prst="rect">
            <a:avLst/>
          </a:prstGeom>
        </p:spPr>
      </p:pic>
      <p:sp>
        <p:nvSpPr>
          <p:cNvPr id="7" name="Θέση αριθμού διαφάνειας 6">
            <a:extLst>
              <a:ext uri="{FF2B5EF4-FFF2-40B4-BE49-F238E27FC236}">
                <a16:creationId xmlns:a16="http://schemas.microsoft.com/office/drawing/2014/main" id="{FD2A2174-F4C3-46A7-AEE6-BCDE4D2F8BF8}"/>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701978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36B08EA-7A7F-43D8-82A9-92477F854025}"/>
              </a:ext>
            </a:extLst>
          </p:cNvPr>
          <p:cNvSpPr>
            <a:spLocks noGrp="1"/>
          </p:cNvSpPr>
          <p:nvPr>
            <p:ph type="title"/>
          </p:nvPr>
        </p:nvSpPr>
        <p:spPr/>
        <p:txBody>
          <a:bodyPr/>
          <a:lstStyle/>
          <a:p>
            <a:r>
              <a:rPr lang="en-US" dirty="0"/>
              <a:t>Graph Pruning</a:t>
            </a:r>
          </a:p>
        </p:txBody>
      </p:sp>
      <p:sp>
        <p:nvSpPr>
          <p:cNvPr id="3" name="Θέση περιεχομένου 2">
            <a:extLst>
              <a:ext uri="{FF2B5EF4-FFF2-40B4-BE49-F238E27FC236}">
                <a16:creationId xmlns:a16="http://schemas.microsoft.com/office/drawing/2014/main" id="{49E90FE0-34B6-4AF2-A71E-04053A25ADE8}"/>
              </a:ext>
            </a:extLst>
          </p:cNvPr>
          <p:cNvSpPr>
            <a:spLocks noGrp="1"/>
          </p:cNvSpPr>
          <p:nvPr>
            <p:ph idx="1"/>
          </p:nvPr>
        </p:nvSpPr>
        <p:spPr/>
        <p:txBody>
          <a:bodyPr/>
          <a:lstStyle/>
          <a:p>
            <a:r>
              <a:rPr lang="en-US" dirty="0"/>
              <a:t>The original Pinterest graph has 7 billion nodes and over 100 billion edges. </a:t>
            </a:r>
          </a:p>
          <a:p>
            <a:r>
              <a:rPr lang="en-US" dirty="0"/>
              <a:t>Not all boards on Pinterest are topically focused. </a:t>
            </a:r>
          </a:p>
          <a:p>
            <a:r>
              <a:rPr lang="en-US" dirty="0"/>
              <a:t>Large diverse boards diffuse the walk in too many directions which leads to low recommendation performance. </a:t>
            </a:r>
          </a:p>
          <a:p>
            <a:r>
              <a:rPr lang="en-US" dirty="0"/>
              <a:t>Many pins are mis-categorized into wrong boards. </a:t>
            </a:r>
          </a:p>
          <a:p>
            <a:r>
              <a:rPr lang="en-US" dirty="0"/>
              <a:t>The graph pruning procedure cleans the graph and makes it more topically focused.</a:t>
            </a:r>
          </a:p>
        </p:txBody>
      </p:sp>
      <p:sp>
        <p:nvSpPr>
          <p:cNvPr id="4" name="Θέση αριθμού διαφάνειας 3">
            <a:extLst>
              <a:ext uri="{FF2B5EF4-FFF2-40B4-BE49-F238E27FC236}">
                <a16:creationId xmlns:a16="http://schemas.microsoft.com/office/drawing/2014/main" id="{1C61E7F8-AFC3-4A60-98EF-9A8D693169B3}"/>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46454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36B08EA-7A7F-43D8-82A9-92477F854025}"/>
              </a:ext>
            </a:extLst>
          </p:cNvPr>
          <p:cNvSpPr>
            <a:spLocks noGrp="1"/>
          </p:cNvSpPr>
          <p:nvPr>
            <p:ph type="title"/>
          </p:nvPr>
        </p:nvSpPr>
        <p:spPr/>
        <p:txBody>
          <a:bodyPr/>
          <a:lstStyle/>
          <a:p>
            <a:r>
              <a:rPr lang="en-US" dirty="0"/>
              <a:t>Graph Pruning</a:t>
            </a:r>
          </a:p>
        </p:txBody>
      </p:sp>
      <p:sp>
        <p:nvSpPr>
          <p:cNvPr id="3" name="Θέση περιεχομένου 2">
            <a:extLst>
              <a:ext uri="{FF2B5EF4-FFF2-40B4-BE49-F238E27FC236}">
                <a16:creationId xmlns:a16="http://schemas.microsoft.com/office/drawing/2014/main" id="{49E90FE0-34B6-4AF2-A71E-04053A25ADE8}"/>
              </a:ext>
            </a:extLst>
          </p:cNvPr>
          <p:cNvSpPr>
            <a:spLocks noGrp="1"/>
          </p:cNvSpPr>
          <p:nvPr>
            <p:ph idx="1"/>
          </p:nvPr>
        </p:nvSpPr>
        <p:spPr/>
        <p:txBody>
          <a:bodyPr/>
          <a:lstStyle/>
          <a:p>
            <a:r>
              <a:rPr lang="en-US" dirty="0"/>
              <a:t>LDA topic models are run on each pin description in a board to obtain topic vectors. </a:t>
            </a:r>
          </a:p>
          <a:p>
            <a:r>
              <a:rPr lang="en-US" dirty="0"/>
              <a:t>Boards with high entropy in topic vectors are removed from the graph, along with all their edges. </a:t>
            </a:r>
          </a:p>
          <a:p>
            <a:r>
              <a:rPr lang="en-US" dirty="0"/>
              <a:t>Pin with very high degree are also pruned via selective edge removal. </a:t>
            </a:r>
          </a:p>
          <a:p>
            <a:pPr lvl="1"/>
            <a:r>
              <a:rPr lang="en-US" dirty="0"/>
              <a:t>This discards edges connecting to boards where there is low cosine similarity between the topic vector of the pin and the board.</a:t>
            </a:r>
          </a:p>
          <a:p>
            <a:r>
              <a:rPr lang="en-US" dirty="0"/>
              <a:t>The pruned graph has approximately 1 billion boards, 2 billion pins, and 17 billion edges and is decreased by a factor of 6.</a:t>
            </a:r>
          </a:p>
          <a:p>
            <a:r>
              <a:rPr lang="en-US" dirty="0"/>
              <a:t>It is shown to be 58% more relevant to the user.</a:t>
            </a:r>
          </a:p>
        </p:txBody>
      </p:sp>
      <p:sp>
        <p:nvSpPr>
          <p:cNvPr id="4" name="Θέση αριθμού διαφάνειας 3">
            <a:extLst>
              <a:ext uri="{FF2B5EF4-FFF2-40B4-BE49-F238E27FC236}">
                <a16:creationId xmlns:a16="http://schemas.microsoft.com/office/drawing/2014/main" id="{08146355-4B3A-4E87-A323-CDE89B9B52AE}"/>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33494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36B08EA-7A7F-43D8-82A9-92477F854025}"/>
              </a:ext>
            </a:extLst>
          </p:cNvPr>
          <p:cNvSpPr>
            <a:spLocks noGrp="1"/>
          </p:cNvSpPr>
          <p:nvPr>
            <p:ph type="title"/>
          </p:nvPr>
        </p:nvSpPr>
        <p:spPr/>
        <p:txBody>
          <a:bodyPr/>
          <a:lstStyle/>
          <a:p>
            <a:r>
              <a:rPr lang="en-US" dirty="0"/>
              <a:t>LDA Topic Modeling</a:t>
            </a:r>
          </a:p>
        </p:txBody>
      </p:sp>
      <p:sp>
        <p:nvSpPr>
          <p:cNvPr id="3" name="Θέση περιεχομένου 2">
            <a:extLst>
              <a:ext uri="{FF2B5EF4-FFF2-40B4-BE49-F238E27FC236}">
                <a16:creationId xmlns:a16="http://schemas.microsoft.com/office/drawing/2014/main" id="{49E90FE0-34B6-4AF2-A71E-04053A25ADE8}"/>
              </a:ext>
            </a:extLst>
          </p:cNvPr>
          <p:cNvSpPr>
            <a:spLocks noGrp="1"/>
          </p:cNvSpPr>
          <p:nvPr>
            <p:ph idx="1"/>
          </p:nvPr>
        </p:nvSpPr>
        <p:spPr/>
        <p:txBody>
          <a:bodyPr>
            <a:normAutofit fontScale="92500"/>
          </a:bodyPr>
          <a:lstStyle/>
          <a:p>
            <a:r>
              <a:rPr lang="en-US" dirty="0"/>
              <a:t>Assume there are </a:t>
            </a:r>
            <a:r>
              <a:rPr lang="en-US" i="1" dirty="0"/>
              <a:t>k</a:t>
            </a:r>
            <a:r>
              <a:rPr lang="en-US" dirty="0"/>
              <a:t> topics across all of the documents</a:t>
            </a:r>
          </a:p>
          <a:p>
            <a:r>
              <a:rPr lang="en-US" dirty="0"/>
              <a:t>Distribute these </a:t>
            </a:r>
            <a:r>
              <a:rPr lang="en-US" i="1" dirty="0"/>
              <a:t>k</a:t>
            </a:r>
            <a:r>
              <a:rPr lang="en-US" dirty="0"/>
              <a:t> topics across document </a:t>
            </a:r>
            <a:r>
              <a:rPr lang="en-US" i="1" dirty="0"/>
              <a:t>m </a:t>
            </a:r>
            <a:r>
              <a:rPr lang="en-US" dirty="0"/>
              <a:t>(this distribution is known as α and can be symmetric or asymmetric, more on this later) by assigning each word a topic.</a:t>
            </a:r>
          </a:p>
          <a:p>
            <a:r>
              <a:rPr lang="en-US" dirty="0"/>
              <a:t>For each word </a:t>
            </a:r>
            <a:r>
              <a:rPr lang="en-US" i="1" dirty="0"/>
              <a:t>w </a:t>
            </a:r>
            <a:r>
              <a:rPr lang="en-US" dirty="0"/>
              <a:t>in document </a:t>
            </a:r>
            <a:r>
              <a:rPr lang="en-US" i="1" dirty="0"/>
              <a:t>m</a:t>
            </a:r>
            <a:r>
              <a:rPr lang="en-US" dirty="0"/>
              <a:t>, assume its topic is wrong but every other word is assigned the correct topic.</a:t>
            </a:r>
          </a:p>
          <a:p>
            <a:r>
              <a:rPr lang="en-US" dirty="0"/>
              <a:t>Probabilistically assign word </a:t>
            </a:r>
            <a:r>
              <a:rPr lang="en-US" i="1" dirty="0"/>
              <a:t>w </a:t>
            </a:r>
            <a:r>
              <a:rPr lang="en-US" dirty="0"/>
              <a:t>a topic based on two things:</a:t>
            </a:r>
            <a:br>
              <a:rPr lang="en-US" dirty="0"/>
            </a:br>
            <a:r>
              <a:rPr lang="en-US" dirty="0"/>
              <a:t>- what topics are in document </a:t>
            </a:r>
            <a:r>
              <a:rPr lang="en-US" i="1" dirty="0"/>
              <a:t>m</a:t>
            </a:r>
            <a:br>
              <a:rPr lang="en-US" i="1" dirty="0"/>
            </a:br>
            <a:r>
              <a:rPr lang="en-US" i="1" dirty="0"/>
              <a:t>- </a:t>
            </a:r>
            <a:r>
              <a:rPr lang="en-US" dirty="0"/>
              <a:t>how many times</a:t>
            </a:r>
            <a:r>
              <a:rPr lang="en-US" i="1" dirty="0"/>
              <a:t> </a:t>
            </a:r>
            <a:r>
              <a:rPr lang="en-US" dirty="0"/>
              <a:t>word </a:t>
            </a:r>
            <a:r>
              <a:rPr lang="en-US" i="1" dirty="0"/>
              <a:t>w </a:t>
            </a:r>
            <a:r>
              <a:rPr lang="en-US" dirty="0"/>
              <a:t>has been assigned a particular topic across all of the documents (this distribution is called</a:t>
            </a:r>
            <a:r>
              <a:rPr lang="en-US" i="1" dirty="0"/>
              <a:t> β</a:t>
            </a:r>
            <a:r>
              <a:rPr lang="en-US" dirty="0"/>
              <a:t>, more on this later)</a:t>
            </a:r>
          </a:p>
          <a:p>
            <a:r>
              <a:rPr lang="en-US" dirty="0"/>
              <a:t>Repeat this process a number of times for each document and you’re done!</a:t>
            </a:r>
          </a:p>
        </p:txBody>
      </p:sp>
      <p:sp>
        <p:nvSpPr>
          <p:cNvPr id="5" name="Θέση αριθμού διαφάνειας 4">
            <a:extLst>
              <a:ext uri="{FF2B5EF4-FFF2-40B4-BE49-F238E27FC236}">
                <a16:creationId xmlns:a16="http://schemas.microsoft.com/office/drawing/2014/main" id="{A59A3B04-A487-4B67-8840-5BA0B795D408}"/>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983844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2D9751A-DE21-4675-9E65-A60743F33B37}"/>
              </a:ext>
            </a:extLst>
          </p:cNvPr>
          <p:cNvSpPr>
            <a:spLocks noGrp="1"/>
          </p:cNvSpPr>
          <p:nvPr>
            <p:ph type="title"/>
          </p:nvPr>
        </p:nvSpPr>
        <p:spPr/>
        <p:txBody>
          <a:bodyPr/>
          <a:lstStyle/>
          <a:p>
            <a:r>
              <a:rPr lang="en-US" dirty="0"/>
              <a:t>Implementation</a:t>
            </a:r>
          </a:p>
        </p:txBody>
      </p:sp>
      <p:sp>
        <p:nvSpPr>
          <p:cNvPr id="3" name="Θέση περιεχομένου 2">
            <a:extLst>
              <a:ext uri="{FF2B5EF4-FFF2-40B4-BE49-F238E27FC236}">
                <a16:creationId xmlns:a16="http://schemas.microsoft.com/office/drawing/2014/main" id="{20EA1405-F9AD-4183-A26F-43302C735AC5}"/>
              </a:ext>
            </a:extLst>
          </p:cNvPr>
          <p:cNvSpPr>
            <a:spLocks noGrp="1"/>
          </p:cNvSpPr>
          <p:nvPr>
            <p:ph idx="1"/>
          </p:nvPr>
        </p:nvSpPr>
        <p:spPr/>
        <p:txBody>
          <a:bodyPr/>
          <a:lstStyle/>
          <a:p>
            <a:r>
              <a:rPr lang="en-US" dirty="0"/>
              <a:t>For each node edges are stored in an adjacency list, and the adjacency lists are concatenated into one contiguous </a:t>
            </a:r>
            <a:r>
              <a:rPr lang="en-US" i="1" dirty="0" err="1"/>
              <a:t>edgeVec</a:t>
            </a:r>
            <a:r>
              <a:rPr lang="en-US" dirty="0"/>
              <a:t> array. </a:t>
            </a:r>
          </a:p>
          <a:p>
            <a:r>
              <a:rPr lang="en-US" dirty="0"/>
              <a:t>Visit counts are maintained in open addressing hash table with linear probing. </a:t>
            </a:r>
          </a:p>
          <a:p>
            <a:r>
              <a:rPr lang="en-US" dirty="0"/>
              <a:t>The number of steps </a:t>
            </a:r>
            <a:r>
              <a:rPr lang="en-US" i="1" dirty="0"/>
              <a:t>N</a:t>
            </a:r>
            <a:r>
              <a:rPr lang="en-US" dirty="0"/>
              <a:t> provides an upper bound on the number of keys the hash table needs to support</a:t>
            </a:r>
          </a:p>
          <a:p>
            <a:r>
              <a:rPr lang="en-US" dirty="0"/>
              <a:t>To avoid resizing an array of size </a:t>
            </a:r>
            <a:r>
              <a:rPr lang="en-US" i="1" dirty="0"/>
              <a:t>N</a:t>
            </a:r>
            <a:r>
              <a:rPr lang="en-US" dirty="0"/>
              <a:t> is conservatively allocated at the outset.</a:t>
            </a:r>
          </a:p>
        </p:txBody>
      </p:sp>
      <p:sp>
        <p:nvSpPr>
          <p:cNvPr id="6" name="Θέση αριθμού διαφάνειας 5">
            <a:extLst>
              <a:ext uri="{FF2B5EF4-FFF2-40B4-BE49-F238E27FC236}">
                <a16:creationId xmlns:a16="http://schemas.microsoft.com/office/drawing/2014/main" id="{3CB85DB3-0D5E-4E68-B891-72A3D13A2B7D}"/>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394083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3B36580-E7F9-43FE-B1E0-BB9FF5AFBBF1}"/>
              </a:ext>
            </a:extLst>
          </p:cNvPr>
          <p:cNvSpPr>
            <a:spLocks noGrp="1"/>
          </p:cNvSpPr>
          <p:nvPr>
            <p:ph type="title"/>
          </p:nvPr>
        </p:nvSpPr>
        <p:spPr/>
        <p:txBody>
          <a:bodyPr/>
          <a:lstStyle/>
          <a:p>
            <a:r>
              <a:rPr lang="en-US" dirty="0"/>
              <a:t>What is Pinterest? </a:t>
            </a:r>
          </a:p>
        </p:txBody>
      </p:sp>
      <p:sp>
        <p:nvSpPr>
          <p:cNvPr id="3" name="Θέση περιεχομένου 2">
            <a:extLst>
              <a:ext uri="{FF2B5EF4-FFF2-40B4-BE49-F238E27FC236}">
                <a16:creationId xmlns:a16="http://schemas.microsoft.com/office/drawing/2014/main" id="{0151784D-66DB-43EE-B1D3-CE3DBF2A3BC2}"/>
              </a:ext>
            </a:extLst>
          </p:cNvPr>
          <p:cNvSpPr>
            <a:spLocks noGrp="1"/>
          </p:cNvSpPr>
          <p:nvPr>
            <p:ph idx="1"/>
          </p:nvPr>
        </p:nvSpPr>
        <p:spPr/>
        <p:txBody>
          <a:bodyPr/>
          <a:lstStyle/>
          <a:p>
            <a:pPr marL="0" indent="0">
              <a:buNone/>
            </a:pPr>
            <a:r>
              <a:rPr lang="en-US" dirty="0"/>
              <a:t>Pinterest is a visual catalog with several billion pins, which are visual bookmarks containing: </a:t>
            </a:r>
          </a:p>
          <a:p>
            <a:r>
              <a:rPr lang="en-US" dirty="0"/>
              <a:t>a description </a:t>
            </a:r>
          </a:p>
          <a:p>
            <a:r>
              <a:rPr lang="en-US" dirty="0"/>
              <a:t>a link </a:t>
            </a:r>
          </a:p>
          <a:p>
            <a:r>
              <a:rPr lang="en-US" dirty="0"/>
              <a:t>an image or a video</a:t>
            </a:r>
          </a:p>
        </p:txBody>
      </p:sp>
      <p:sp>
        <p:nvSpPr>
          <p:cNvPr id="4" name="Θέση αριθμού διαφάνειας 3">
            <a:extLst>
              <a:ext uri="{FF2B5EF4-FFF2-40B4-BE49-F238E27FC236}">
                <a16:creationId xmlns:a16="http://schemas.microsoft.com/office/drawing/2014/main" id="{A83F78BB-CAA3-43D7-B479-8F633A11E91A}"/>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50644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2D9751A-DE21-4675-9E65-A60743F33B37}"/>
              </a:ext>
            </a:extLst>
          </p:cNvPr>
          <p:cNvSpPr>
            <a:spLocks noGrp="1"/>
          </p:cNvSpPr>
          <p:nvPr>
            <p:ph type="title"/>
          </p:nvPr>
        </p:nvSpPr>
        <p:spPr/>
        <p:txBody>
          <a:bodyPr/>
          <a:lstStyle/>
          <a:p>
            <a:r>
              <a:rPr lang="en-US" dirty="0"/>
              <a:t>Implementation</a:t>
            </a:r>
          </a:p>
        </p:txBody>
      </p:sp>
      <p:sp>
        <p:nvSpPr>
          <p:cNvPr id="3" name="Θέση περιεχομένου 2">
            <a:extLst>
              <a:ext uri="{FF2B5EF4-FFF2-40B4-BE49-F238E27FC236}">
                <a16:creationId xmlns:a16="http://schemas.microsoft.com/office/drawing/2014/main" id="{20EA1405-F9AD-4183-A26F-43302C735AC5}"/>
              </a:ext>
            </a:extLst>
          </p:cNvPr>
          <p:cNvSpPr>
            <a:spLocks noGrp="1"/>
          </p:cNvSpPr>
          <p:nvPr>
            <p:ph idx="1"/>
          </p:nvPr>
        </p:nvSpPr>
        <p:spPr/>
        <p:txBody>
          <a:bodyPr>
            <a:normAutofit/>
          </a:bodyPr>
          <a:lstStyle/>
          <a:p>
            <a:r>
              <a:rPr lang="en-US" dirty="0"/>
              <a:t>The pruned graph is generated by a Hadoop pipeline followed by a graph compiler. </a:t>
            </a:r>
          </a:p>
          <a:p>
            <a:r>
              <a:rPr lang="en-US" dirty="0"/>
              <a:t>The graph compiler runs on a single terabyte-scale RAM machine and outputs a pruned graph in binary format. </a:t>
            </a:r>
          </a:p>
          <a:p>
            <a:r>
              <a:rPr lang="en-US" dirty="0"/>
              <a:t>Graph generation is run once per day. Loading the graph binaries takes ≈10 minutes. </a:t>
            </a:r>
          </a:p>
          <a:p>
            <a:r>
              <a:rPr lang="en-US" dirty="0"/>
              <a:t>Linux </a:t>
            </a:r>
            <a:r>
              <a:rPr lang="en-US" dirty="0" err="1"/>
              <a:t>HugePages</a:t>
            </a:r>
            <a:r>
              <a:rPr lang="en-US" dirty="0"/>
              <a:t> is used to increase each </a:t>
            </a:r>
            <a:r>
              <a:rPr lang="en-US" dirty="0" err="1"/>
              <a:t>vm</a:t>
            </a:r>
            <a:r>
              <a:rPr lang="en-US" dirty="0"/>
              <a:t> page from 4 KB to 2 MB decreasing the number of page table entries needed by a factor 512. </a:t>
            </a:r>
          </a:p>
          <a:p>
            <a:r>
              <a:rPr lang="en-US" dirty="0"/>
              <a:t>This enabled Pixie on virtual machines to serve twice as many requests at half the runtime.</a:t>
            </a:r>
          </a:p>
        </p:txBody>
      </p:sp>
      <p:sp>
        <p:nvSpPr>
          <p:cNvPr id="4" name="Θέση αριθμού διαφάνειας 3">
            <a:extLst>
              <a:ext uri="{FF2B5EF4-FFF2-40B4-BE49-F238E27FC236}">
                <a16:creationId xmlns:a16="http://schemas.microsoft.com/office/drawing/2014/main" id="{51F24DC6-A937-4632-A24E-3432A34DEB0A}"/>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74581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2D9751A-DE21-4675-9E65-A60743F33B37}"/>
              </a:ext>
            </a:extLst>
          </p:cNvPr>
          <p:cNvSpPr>
            <a:spLocks noGrp="1"/>
          </p:cNvSpPr>
          <p:nvPr>
            <p:ph type="title"/>
          </p:nvPr>
        </p:nvSpPr>
        <p:spPr/>
        <p:txBody>
          <a:bodyPr/>
          <a:lstStyle/>
          <a:p>
            <a:r>
              <a:rPr lang="en-US" dirty="0"/>
              <a:t>Implementation</a:t>
            </a:r>
          </a:p>
        </p:txBody>
      </p:sp>
      <p:sp>
        <p:nvSpPr>
          <p:cNvPr id="3" name="Θέση περιεχομένου 2">
            <a:extLst>
              <a:ext uri="{FF2B5EF4-FFF2-40B4-BE49-F238E27FC236}">
                <a16:creationId xmlns:a16="http://schemas.microsoft.com/office/drawing/2014/main" id="{20EA1405-F9AD-4183-A26F-43302C735AC5}"/>
              </a:ext>
            </a:extLst>
          </p:cNvPr>
          <p:cNvSpPr>
            <a:spLocks noGrp="1"/>
          </p:cNvSpPr>
          <p:nvPr>
            <p:ph idx="1"/>
          </p:nvPr>
        </p:nvSpPr>
        <p:spPr/>
        <p:txBody>
          <a:bodyPr/>
          <a:lstStyle/>
          <a:p>
            <a:r>
              <a:rPr lang="en-US" dirty="0"/>
              <a:t>Pixie is deployed on Amazon AWS r3.8xlarge machines with 244GB of RAM.</a:t>
            </a:r>
          </a:p>
          <a:p>
            <a:r>
              <a:rPr lang="en-US" dirty="0"/>
              <a:t>The pruned Pinterest graph fits into about 120GB of main memory. This means that:</a:t>
            </a:r>
          </a:p>
          <a:p>
            <a:pPr marL="800100" lvl="1" indent="-342900">
              <a:buFont typeface="+mj-lt"/>
              <a:buAutoNum type="arabicPeriod"/>
            </a:pPr>
            <a:r>
              <a:rPr lang="en-US" dirty="0"/>
              <a:t>The random walk does not have to cross machines, bringing huge performance benefits</a:t>
            </a:r>
          </a:p>
          <a:p>
            <a:pPr marL="800100" lvl="1" indent="-342900">
              <a:buFont typeface="+mj-lt"/>
              <a:buAutoNum type="arabicPeriod"/>
            </a:pPr>
            <a:r>
              <a:rPr lang="en-US" dirty="0"/>
              <a:t>Queries can be answered in real-time and multiple walks can be executed on the graph in parallel</a:t>
            </a:r>
          </a:p>
          <a:p>
            <a:pPr marL="800100" lvl="1" indent="-342900">
              <a:buFont typeface="+mj-lt"/>
              <a:buAutoNum type="arabicPeriod"/>
            </a:pPr>
            <a:r>
              <a:rPr lang="en-US" dirty="0"/>
              <a:t>Pixie can be </a:t>
            </a:r>
            <a:r>
              <a:rPr lang="en-US"/>
              <a:t>scaled and </a:t>
            </a:r>
            <a:r>
              <a:rPr lang="en-US" dirty="0"/>
              <a:t>parallelized by simply adding more machines to the cluster.</a:t>
            </a:r>
          </a:p>
        </p:txBody>
      </p:sp>
      <p:sp>
        <p:nvSpPr>
          <p:cNvPr id="4" name="Θέση αριθμού διαφάνειας 3">
            <a:extLst>
              <a:ext uri="{FF2B5EF4-FFF2-40B4-BE49-F238E27FC236}">
                <a16:creationId xmlns:a16="http://schemas.microsoft.com/office/drawing/2014/main" id="{031BA446-741D-4837-AE37-D9E905E19190}"/>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338600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2D9751A-DE21-4675-9E65-A60743F33B37}"/>
              </a:ext>
            </a:extLst>
          </p:cNvPr>
          <p:cNvSpPr>
            <a:spLocks noGrp="1"/>
          </p:cNvSpPr>
          <p:nvPr>
            <p:ph type="title"/>
          </p:nvPr>
        </p:nvSpPr>
        <p:spPr/>
        <p:txBody>
          <a:bodyPr/>
          <a:lstStyle/>
          <a:p>
            <a:r>
              <a:rPr lang="en-US" dirty="0"/>
              <a:t>Results</a:t>
            </a:r>
          </a:p>
        </p:txBody>
      </p:sp>
      <p:sp>
        <p:nvSpPr>
          <p:cNvPr id="3" name="Θέση περιεχομένου 2">
            <a:extLst>
              <a:ext uri="{FF2B5EF4-FFF2-40B4-BE49-F238E27FC236}">
                <a16:creationId xmlns:a16="http://schemas.microsoft.com/office/drawing/2014/main" id="{20EA1405-F9AD-4183-A26F-43302C735AC5}"/>
              </a:ext>
            </a:extLst>
          </p:cNvPr>
          <p:cNvSpPr>
            <a:spLocks noGrp="1"/>
          </p:cNvSpPr>
          <p:nvPr>
            <p:ph idx="1"/>
          </p:nvPr>
        </p:nvSpPr>
        <p:spPr>
          <a:xfrm>
            <a:off x="5227919" y="1376646"/>
            <a:ext cx="6281873" cy="1953782"/>
          </a:xfrm>
        </p:spPr>
        <p:txBody>
          <a:bodyPr>
            <a:normAutofit/>
          </a:bodyPr>
          <a:lstStyle/>
          <a:p>
            <a:pPr marL="0" indent="0">
              <a:buNone/>
            </a:pPr>
            <a:r>
              <a:rPr lang="en-US" sz="2800" dirty="0"/>
              <a:t>Ranking the most related pin</a:t>
            </a:r>
          </a:p>
          <a:p>
            <a:r>
              <a:rPr lang="en-US" dirty="0"/>
              <a:t>Pixie gives much better performance of recommendations and is able to predict which of the pins is most related to the query pin for all values of K.</a:t>
            </a:r>
          </a:p>
        </p:txBody>
      </p:sp>
      <p:pic>
        <p:nvPicPr>
          <p:cNvPr id="5" name="Εικόνα 4">
            <a:extLst>
              <a:ext uri="{FF2B5EF4-FFF2-40B4-BE49-F238E27FC236}">
                <a16:creationId xmlns:a16="http://schemas.microsoft.com/office/drawing/2014/main" id="{E8087AA9-AA8F-4BD3-9A0C-6BD1B498AC51}"/>
              </a:ext>
            </a:extLst>
          </p:cNvPr>
          <p:cNvPicPr>
            <a:picLocks noChangeAspect="1"/>
          </p:cNvPicPr>
          <p:nvPr/>
        </p:nvPicPr>
        <p:blipFill>
          <a:blip r:embed="rId2"/>
          <a:stretch>
            <a:fillRect/>
          </a:stretch>
        </p:blipFill>
        <p:spPr>
          <a:xfrm>
            <a:off x="5157410" y="3429000"/>
            <a:ext cx="6153150" cy="2305050"/>
          </a:xfrm>
          <a:prstGeom prst="rect">
            <a:avLst/>
          </a:prstGeom>
        </p:spPr>
      </p:pic>
      <p:sp>
        <p:nvSpPr>
          <p:cNvPr id="4" name="Θέση αριθμού διαφάνειας 3">
            <a:extLst>
              <a:ext uri="{FF2B5EF4-FFF2-40B4-BE49-F238E27FC236}">
                <a16:creationId xmlns:a16="http://schemas.microsoft.com/office/drawing/2014/main" id="{42DED8A8-85F4-43DC-8BD6-023CAC3403F6}"/>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003180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2D9751A-DE21-4675-9E65-A60743F33B37}"/>
              </a:ext>
            </a:extLst>
          </p:cNvPr>
          <p:cNvSpPr>
            <a:spLocks noGrp="1"/>
          </p:cNvSpPr>
          <p:nvPr>
            <p:ph type="title"/>
          </p:nvPr>
        </p:nvSpPr>
        <p:spPr/>
        <p:txBody>
          <a:bodyPr/>
          <a:lstStyle/>
          <a:p>
            <a:r>
              <a:rPr lang="en-US" dirty="0"/>
              <a:t>Results</a:t>
            </a:r>
          </a:p>
        </p:txBody>
      </p:sp>
      <p:sp>
        <p:nvSpPr>
          <p:cNvPr id="3" name="Θέση περιεχομένου 2">
            <a:extLst>
              <a:ext uri="{FF2B5EF4-FFF2-40B4-BE49-F238E27FC236}">
                <a16:creationId xmlns:a16="http://schemas.microsoft.com/office/drawing/2014/main" id="{20EA1405-F9AD-4183-A26F-43302C735AC5}"/>
              </a:ext>
            </a:extLst>
          </p:cNvPr>
          <p:cNvSpPr>
            <a:spLocks noGrp="1"/>
          </p:cNvSpPr>
          <p:nvPr>
            <p:ph idx="1"/>
          </p:nvPr>
        </p:nvSpPr>
        <p:spPr>
          <a:xfrm>
            <a:off x="5227919" y="1376646"/>
            <a:ext cx="6281873" cy="1953782"/>
          </a:xfrm>
        </p:spPr>
        <p:txBody>
          <a:bodyPr>
            <a:normAutofit fontScale="92500" lnSpcReduction="20000"/>
          </a:bodyPr>
          <a:lstStyle/>
          <a:p>
            <a:pPr marL="0" indent="0">
              <a:buNone/>
            </a:pPr>
            <a:r>
              <a:rPr lang="en-US" sz="2800" dirty="0"/>
              <a:t>Results of A/B experiments</a:t>
            </a:r>
          </a:p>
          <a:p>
            <a:r>
              <a:rPr lang="en-US" dirty="0"/>
              <a:t>A random set of users experiences Pixie recommendations, while other users experience recommendations given by the old </a:t>
            </a:r>
            <a:r>
              <a:rPr lang="en-US" dirty="0" err="1"/>
              <a:t>Hadoo</a:t>
            </a:r>
            <a:r>
              <a:rPr lang="en-US" dirty="0"/>
              <a:t>-based production system that precomputes recommendations and is not real-time.</a:t>
            </a:r>
          </a:p>
        </p:txBody>
      </p:sp>
      <p:pic>
        <p:nvPicPr>
          <p:cNvPr id="4" name="Εικόνα 3">
            <a:extLst>
              <a:ext uri="{FF2B5EF4-FFF2-40B4-BE49-F238E27FC236}">
                <a16:creationId xmlns:a16="http://schemas.microsoft.com/office/drawing/2014/main" id="{3049B502-B41C-4BF2-9025-B34D99A510DF}"/>
              </a:ext>
            </a:extLst>
          </p:cNvPr>
          <p:cNvPicPr>
            <a:picLocks noChangeAspect="1"/>
          </p:cNvPicPr>
          <p:nvPr/>
        </p:nvPicPr>
        <p:blipFill>
          <a:blip r:embed="rId2"/>
          <a:stretch>
            <a:fillRect/>
          </a:stretch>
        </p:blipFill>
        <p:spPr>
          <a:xfrm>
            <a:off x="5227919" y="3527573"/>
            <a:ext cx="6134100" cy="2705100"/>
          </a:xfrm>
          <a:prstGeom prst="rect">
            <a:avLst/>
          </a:prstGeom>
        </p:spPr>
      </p:pic>
      <p:sp>
        <p:nvSpPr>
          <p:cNvPr id="6" name="Θέση αριθμού διαφάνειας 5">
            <a:extLst>
              <a:ext uri="{FF2B5EF4-FFF2-40B4-BE49-F238E27FC236}">
                <a16:creationId xmlns:a16="http://schemas.microsoft.com/office/drawing/2014/main" id="{A53DB6FA-7379-4B7E-A5B1-A657FB81789D}"/>
              </a:ext>
            </a:extLst>
          </p:cNvPr>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3328585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2D9751A-DE21-4675-9E65-A60743F33B37}"/>
              </a:ext>
            </a:extLst>
          </p:cNvPr>
          <p:cNvSpPr>
            <a:spLocks noGrp="1"/>
          </p:cNvSpPr>
          <p:nvPr>
            <p:ph type="title"/>
          </p:nvPr>
        </p:nvSpPr>
        <p:spPr/>
        <p:txBody>
          <a:bodyPr/>
          <a:lstStyle/>
          <a:p>
            <a:r>
              <a:rPr lang="en-US" dirty="0"/>
              <a:t>Results</a:t>
            </a:r>
          </a:p>
        </p:txBody>
      </p:sp>
      <p:sp>
        <p:nvSpPr>
          <p:cNvPr id="3" name="Θέση περιεχομένου 2">
            <a:extLst>
              <a:ext uri="{FF2B5EF4-FFF2-40B4-BE49-F238E27FC236}">
                <a16:creationId xmlns:a16="http://schemas.microsoft.com/office/drawing/2014/main" id="{20EA1405-F9AD-4183-A26F-43302C735AC5}"/>
              </a:ext>
            </a:extLst>
          </p:cNvPr>
          <p:cNvSpPr>
            <a:spLocks noGrp="1"/>
          </p:cNvSpPr>
          <p:nvPr>
            <p:ph idx="1"/>
          </p:nvPr>
        </p:nvSpPr>
        <p:spPr>
          <a:xfrm>
            <a:off x="5227919" y="1376646"/>
            <a:ext cx="6281873" cy="1953782"/>
          </a:xfrm>
        </p:spPr>
        <p:txBody>
          <a:bodyPr>
            <a:normAutofit fontScale="92500" lnSpcReduction="10000"/>
          </a:bodyPr>
          <a:lstStyle/>
          <a:p>
            <a:pPr marL="0" indent="0">
              <a:buNone/>
            </a:pPr>
            <a:r>
              <a:rPr lang="en-US" sz="3000" dirty="0"/>
              <a:t>Pixie Runtime</a:t>
            </a:r>
          </a:p>
          <a:p>
            <a:r>
              <a:rPr lang="en-US" dirty="0"/>
              <a:t>During random walks from a query pin, the cache gets warmed with the neighborhood around the pin. </a:t>
            </a:r>
          </a:p>
          <a:p>
            <a:r>
              <a:rPr lang="en-US" dirty="0"/>
              <a:t>When the walks are started from a different query pin, the cache becomes cold and needs to be warmed again.</a:t>
            </a:r>
          </a:p>
        </p:txBody>
      </p:sp>
      <p:pic>
        <p:nvPicPr>
          <p:cNvPr id="5" name="Εικόνα 4">
            <a:extLst>
              <a:ext uri="{FF2B5EF4-FFF2-40B4-BE49-F238E27FC236}">
                <a16:creationId xmlns:a16="http://schemas.microsoft.com/office/drawing/2014/main" id="{A887B7FE-55DC-43D3-9C07-DDEDB1FAA8F1}"/>
              </a:ext>
            </a:extLst>
          </p:cNvPr>
          <p:cNvPicPr>
            <a:picLocks noChangeAspect="1"/>
          </p:cNvPicPr>
          <p:nvPr/>
        </p:nvPicPr>
        <p:blipFill>
          <a:blip r:embed="rId2"/>
          <a:stretch>
            <a:fillRect/>
          </a:stretch>
        </p:blipFill>
        <p:spPr>
          <a:xfrm>
            <a:off x="5227919" y="3330429"/>
            <a:ext cx="5234742" cy="2646860"/>
          </a:xfrm>
          <a:prstGeom prst="rect">
            <a:avLst/>
          </a:prstGeom>
        </p:spPr>
      </p:pic>
      <p:sp>
        <p:nvSpPr>
          <p:cNvPr id="6" name="Θέση αριθμού διαφάνειας 5">
            <a:extLst>
              <a:ext uri="{FF2B5EF4-FFF2-40B4-BE49-F238E27FC236}">
                <a16:creationId xmlns:a16="http://schemas.microsoft.com/office/drawing/2014/main" id="{937ED345-275A-44C4-AC00-B3A1C63F95EF}"/>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3705578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2D9751A-DE21-4675-9E65-A60743F33B37}"/>
              </a:ext>
            </a:extLst>
          </p:cNvPr>
          <p:cNvSpPr>
            <a:spLocks noGrp="1"/>
          </p:cNvSpPr>
          <p:nvPr>
            <p:ph type="title"/>
          </p:nvPr>
        </p:nvSpPr>
        <p:spPr/>
        <p:txBody>
          <a:bodyPr/>
          <a:lstStyle/>
          <a:p>
            <a:r>
              <a:rPr lang="en-US" dirty="0"/>
              <a:t>Results</a:t>
            </a:r>
          </a:p>
        </p:txBody>
      </p:sp>
      <p:sp>
        <p:nvSpPr>
          <p:cNvPr id="3" name="Θέση περιεχομένου 2">
            <a:extLst>
              <a:ext uri="{FF2B5EF4-FFF2-40B4-BE49-F238E27FC236}">
                <a16:creationId xmlns:a16="http://schemas.microsoft.com/office/drawing/2014/main" id="{20EA1405-F9AD-4183-A26F-43302C735AC5}"/>
              </a:ext>
            </a:extLst>
          </p:cNvPr>
          <p:cNvSpPr>
            <a:spLocks noGrp="1"/>
          </p:cNvSpPr>
          <p:nvPr>
            <p:ph idx="1"/>
          </p:nvPr>
        </p:nvSpPr>
        <p:spPr>
          <a:xfrm>
            <a:off x="5227919" y="1376646"/>
            <a:ext cx="6281873" cy="1953782"/>
          </a:xfrm>
        </p:spPr>
        <p:txBody>
          <a:bodyPr>
            <a:normAutofit/>
          </a:bodyPr>
          <a:lstStyle/>
          <a:p>
            <a:pPr marL="0" indent="0">
              <a:buNone/>
            </a:pPr>
            <a:r>
              <a:rPr lang="en-US" sz="3000" dirty="0"/>
              <a:t>Variance of Top Results</a:t>
            </a:r>
          </a:p>
          <a:p>
            <a:r>
              <a:rPr lang="en-US" dirty="0"/>
              <a:t>Several hundred thousand steps are enough to obtain a stable recommendation set and increasing the number of steps beyond it does not help much.</a:t>
            </a:r>
          </a:p>
        </p:txBody>
      </p:sp>
      <p:pic>
        <p:nvPicPr>
          <p:cNvPr id="4" name="Εικόνα 3">
            <a:extLst>
              <a:ext uri="{FF2B5EF4-FFF2-40B4-BE49-F238E27FC236}">
                <a16:creationId xmlns:a16="http://schemas.microsoft.com/office/drawing/2014/main" id="{575BB154-918C-4CD3-9B5E-E0C09447823E}"/>
              </a:ext>
            </a:extLst>
          </p:cNvPr>
          <p:cNvPicPr>
            <a:picLocks noChangeAspect="1"/>
          </p:cNvPicPr>
          <p:nvPr/>
        </p:nvPicPr>
        <p:blipFill>
          <a:blip r:embed="rId2"/>
          <a:stretch>
            <a:fillRect/>
          </a:stretch>
        </p:blipFill>
        <p:spPr>
          <a:xfrm>
            <a:off x="5650320" y="3242680"/>
            <a:ext cx="5081848" cy="3134597"/>
          </a:xfrm>
          <a:prstGeom prst="rect">
            <a:avLst/>
          </a:prstGeom>
        </p:spPr>
      </p:pic>
      <p:sp>
        <p:nvSpPr>
          <p:cNvPr id="6" name="Θέση αριθμού διαφάνειας 5">
            <a:extLst>
              <a:ext uri="{FF2B5EF4-FFF2-40B4-BE49-F238E27FC236}">
                <a16:creationId xmlns:a16="http://schemas.microsoft.com/office/drawing/2014/main" id="{8BD2CBC2-7F80-4590-ADE4-D3D29118E0D2}"/>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4158627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2D9751A-DE21-4675-9E65-A60743F33B37}"/>
              </a:ext>
            </a:extLst>
          </p:cNvPr>
          <p:cNvSpPr>
            <a:spLocks noGrp="1"/>
          </p:cNvSpPr>
          <p:nvPr>
            <p:ph type="title"/>
          </p:nvPr>
        </p:nvSpPr>
        <p:spPr/>
        <p:txBody>
          <a:bodyPr/>
          <a:lstStyle/>
          <a:p>
            <a:r>
              <a:rPr lang="en-US" dirty="0"/>
              <a:t>Results</a:t>
            </a:r>
          </a:p>
        </p:txBody>
      </p:sp>
      <p:sp>
        <p:nvSpPr>
          <p:cNvPr id="3" name="Θέση περιεχομένου 2">
            <a:extLst>
              <a:ext uri="{FF2B5EF4-FFF2-40B4-BE49-F238E27FC236}">
                <a16:creationId xmlns:a16="http://schemas.microsoft.com/office/drawing/2014/main" id="{20EA1405-F9AD-4183-A26F-43302C735AC5}"/>
              </a:ext>
            </a:extLst>
          </p:cNvPr>
          <p:cNvSpPr>
            <a:spLocks noGrp="1"/>
          </p:cNvSpPr>
          <p:nvPr>
            <p:ph idx="1"/>
          </p:nvPr>
        </p:nvSpPr>
        <p:spPr>
          <a:xfrm>
            <a:off x="5122041" y="399755"/>
            <a:ext cx="6281873" cy="1953782"/>
          </a:xfrm>
        </p:spPr>
        <p:txBody>
          <a:bodyPr>
            <a:normAutofit/>
          </a:bodyPr>
          <a:lstStyle/>
          <a:p>
            <a:pPr marL="0" indent="0">
              <a:buNone/>
            </a:pPr>
            <a:r>
              <a:rPr lang="en-US" sz="2800" dirty="0"/>
              <a:t>Evaluation of the Biased Walk</a:t>
            </a:r>
          </a:p>
          <a:p>
            <a:r>
              <a:rPr lang="en-US" dirty="0"/>
              <a:t>Pixie Random Walk significantly boosts the target-language content in the query responses.</a:t>
            </a:r>
          </a:p>
        </p:txBody>
      </p:sp>
      <p:pic>
        <p:nvPicPr>
          <p:cNvPr id="5" name="Εικόνα 4">
            <a:extLst>
              <a:ext uri="{FF2B5EF4-FFF2-40B4-BE49-F238E27FC236}">
                <a16:creationId xmlns:a16="http://schemas.microsoft.com/office/drawing/2014/main" id="{F93140C9-8211-46AB-88CE-987622B0EFB4}"/>
              </a:ext>
            </a:extLst>
          </p:cNvPr>
          <p:cNvPicPr>
            <a:picLocks noChangeAspect="1"/>
          </p:cNvPicPr>
          <p:nvPr/>
        </p:nvPicPr>
        <p:blipFill>
          <a:blip r:embed="rId2"/>
          <a:stretch>
            <a:fillRect/>
          </a:stretch>
        </p:blipFill>
        <p:spPr>
          <a:xfrm>
            <a:off x="5122041" y="2353537"/>
            <a:ext cx="5427247" cy="3885125"/>
          </a:xfrm>
          <a:prstGeom prst="rect">
            <a:avLst/>
          </a:prstGeom>
        </p:spPr>
      </p:pic>
      <p:sp>
        <p:nvSpPr>
          <p:cNvPr id="6" name="Θέση αριθμού διαφάνειας 5">
            <a:extLst>
              <a:ext uri="{FF2B5EF4-FFF2-40B4-BE49-F238E27FC236}">
                <a16:creationId xmlns:a16="http://schemas.microsoft.com/office/drawing/2014/main" id="{DC77ECB3-9A3F-42DB-AC6F-556E8A1EBFA3}"/>
              </a:ext>
            </a:extLst>
          </p:cNvPr>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1660473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2D9751A-DE21-4675-9E65-A60743F33B37}"/>
              </a:ext>
            </a:extLst>
          </p:cNvPr>
          <p:cNvSpPr>
            <a:spLocks noGrp="1"/>
          </p:cNvSpPr>
          <p:nvPr>
            <p:ph type="title"/>
          </p:nvPr>
        </p:nvSpPr>
        <p:spPr/>
        <p:txBody>
          <a:bodyPr/>
          <a:lstStyle/>
          <a:p>
            <a:r>
              <a:rPr lang="en-US" dirty="0"/>
              <a:t>Results</a:t>
            </a:r>
          </a:p>
        </p:txBody>
      </p:sp>
      <p:sp>
        <p:nvSpPr>
          <p:cNvPr id="3" name="Θέση περιεχομένου 2">
            <a:extLst>
              <a:ext uri="{FF2B5EF4-FFF2-40B4-BE49-F238E27FC236}">
                <a16:creationId xmlns:a16="http://schemas.microsoft.com/office/drawing/2014/main" id="{20EA1405-F9AD-4183-A26F-43302C735AC5}"/>
              </a:ext>
            </a:extLst>
          </p:cNvPr>
          <p:cNvSpPr>
            <a:spLocks noGrp="1"/>
          </p:cNvSpPr>
          <p:nvPr>
            <p:ph idx="1"/>
          </p:nvPr>
        </p:nvSpPr>
        <p:spPr>
          <a:xfrm>
            <a:off x="5021127" y="825483"/>
            <a:ext cx="6281873" cy="5207034"/>
          </a:xfrm>
        </p:spPr>
        <p:txBody>
          <a:bodyPr>
            <a:normAutofit/>
          </a:bodyPr>
          <a:lstStyle/>
          <a:p>
            <a:pPr marL="0" indent="0">
              <a:buNone/>
            </a:pPr>
            <a:r>
              <a:rPr lang="en-US" sz="2800" dirty="0"/>
              <a:t>Early Stopping</a:t>
            </a:r>
          </a:p>
          <a:p>
            <a:r>
              <a:rPr lang="en-US" dirty="0"/>
              <a:t>Pixie algorithm terminates random walks after np pins reach a visit count of </a:t>
            </a:r>
            <a:r>
              <a:rPr lang="en-US" dirty="0" err="1"/>
              <a:t>nv</a:t>
            </a:r>
            <a:r>
              <a:rPr lang="en-US" dirty="0"/>
              <a:t> . </a:t>
            </a:r>
          </a:p>
          <a:p>
            <a:r>
              <a:rPr lang="en-US" dirty="0"/>
              <a:t>Thus </a:t>
            </a:r>
            <a:r>
              <a:rPr lang="en-US" dirty="0" err="1"/>
              <a:t>nv</a:t>
            </a:r>
            <a:r>
              <a:rPr lang="en-US" dirty="0"/>
              <a:t> acts as a minimum threshold of visit counts that the pins in the recommendation set have to meet </a:t>
            </a:r>
          </a:p>
          <a:p>
            <a:r>
              <a:rPr lang="en-US" dirty="0"/>
              <a:t>np denotes the minimum number of pins that reach this threshold before we stop the walks. </a:t>
            </a:r>
          </a:p>
          <a:p>
            <a:r>
              <a:rPr lang="en-US" dirty="0"/>
              <a:t>Lower values of np and </a:t>
            </a:r>
            <a:r>
              <a:rPr lang="en-US" dirty="0" err="1"/>
              <a:t>nv</a:t>
            </a:r>
            <a:r>
              <a:rPr lang="en-US" dirty="0"/>
              <a:t> lead to lower running time but potentially also unstable recommendation results.</a:t>
            </a:r>
          </a:p>
          <a:p>
            <a:r>
              <a:rPr lang="en-US" dirty="0"/>
              <a:t>Choosing parameters np = 2, 000 and </a:t>
            </a:r>
            <a:r>
              <a:rPr lang="en-US" dirty="0" err="1"/>
              <a:t>nv</a:t>
            </a:r>
            <a:r>
              <a:rPr lang="en-US" dirty="0"/>
              <a:t> = 4, achieves a good similarity with the gold-standard set of results(84%) improving the runtime for a factor of three.</a:t>
            </a:r>
          </a:p>
        </p:txBody>
      </p:sp>
      <p:sp>
        <p:nvSpPr>
          <p:cNvPr id="5" name="Θέση αριθμού διαφάνειας 4">
            <a:extLst>
              <a:ext uri="{FF2B5EF4-FFF2-40B4-BE49-F238E27FC236}">
                <a16:creationId xmlns:a16="http://schemas.microsoft.com/office/drawing/2014/main" id="{2A0AAAE4-0490-4CFC-A6E6-FA30B6398A60}"/>
              </a:ext>
            </a:extLst>
          </p:cNvPr>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4086477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Εικόνα 4">
            <a:extLst>
              <a:ext uri="{FF2B5EF4-FFF2-40B4-BE49-F238E27FC236}">
                <a16:creationId xmlns:a16="http://schemas.microsoft.com/office/drawing/2014/main" id="{82872C34-9994-4C9D-868B-885DFBBD89BF}"/>
              </a:ext>
            </a:extLst>
          </p:cNvPr>
          <p:cNvPicPr>
            <a:picLocks noChangeAspect="1"/>
          </p:cNvPicPr>
          <p:nvPr/>
        </p:nvPicPr>
        <p:blipFill>
          <a:blip r:embed="rId2"/>
          <a:stretch>
            <a:fillRect/>
          </a:stretch>
        </p:blipFill>
        <p:spPr>
          <a:xfrm>
            <a:off x="1987353" y="1143278"/>
            <a:ext cx="8217294" cy="4571444"/>
          </a:xfrm>
          <a:prstGeom prst="rect">
            <a:avLst/>
          </a:prstGeom>
        </p:spPr>
      </p:pic>
      <p:sp>
        <p:nvSpPr>
          <p:cNvPr id="6" name="Θέση αριθμού διαφάνειας 5">
            <a:extLst>
              <a:ext uri="{FF2B5EF4-FFF2-40B4-BE49-F238E27FC236}">
                <a16:creationId xmlns:a16="http://schemas.microsoft.com/office/drawing/2014/main" id="{EF131C90-B27C-490B-AB2A-781608B45E41}"/>
              </a:ext>
            </a:extLst>
          </p:cNvPr>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3285798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F458A5A-EE68-499B-974A-999F61F47AB8}"/>
              </a:ext>
            </a:extLst>
          </p:cNvPr>
          <p:cNvSpPr>
            <a:spLocks noGrp="1"/>
          </p:cNvSpPr>
          <p:nvPr>
            <p:ph type="title"/>
          </p:nvPr>
        </p:nvSpPr>
        <p:spPr/>
        <p:txBody>
          <a:bodyPr/>
          <a:lstStyle/>
          <a:p>
            <a:r>
              <a:rPr lang="en-US" dirty="0"/>
              <a:t>Results</a:t>
            </a:r>
          </a:p>
        </p:txBody>
      </p:sp>
      <p:sp>
        <p:nvSpPr>
          <p:cNvPr id="3" name="Θέση περιεχομένου 2">
            <a:extLst>
              <a:ext uri="{FF2B5EF4-FFF2-40B4-BE49-F238E27FC236}">
                <a16:creationId xmlns:a16="http://schemas.microsoft.com/office/drawing/2014/main" id="{7F7975D9-381B-4FC0-9E3D-6E7EE661EDC3}"/>
              </a:ext>
            </a:extLst>
          </p:cNvPr>
          <p:cNvSpPr>
            <a:spLocks noGrp="1"/>
          </p:cNvSpPr>
          <p:nvPr>
            <p:ph idx="1"/>
          </p:nvPr>
        </p:nvSpPr>
        <p:spPr/>
        <p:txBody>
          <a:bodyPr>
            <a:normAutofit/>
          </a:bodyPr>
          <a:lstStyle/>
          <a:p>
            <a:pPr marL="0" indent="0">
              <a:buNone/>
            </a:pPr>
            <a:r>
              <a:rPr lang="en-US" sz="2800" dirty="0"/>
              <a:t>Evaluating Graph Pruning</a:t>
            </a:r>
          </a:p>
          <a:p>
            <a:r>
              <a:rPr lang="en-US" dirty="0"/>
              <a:t>Figure 4 shows that when  = 0.91, the F1 score peaks at 58% above the unpruned graph F1 and the graph contains only 20%the original number of edges. </a:t>
            </a:r>
          </a:p>
          <a:p>
            <a:r>
              <a:rPr lang="en-US" dirty="0"/>
              <a:t>This means that the graph pruning actually improves the quality of recommendations by 58%, while also pruning the graph to only a sixth of its size.</a:t>
            </a:r>
          </a:p>
          <a:p>
            <a:r>
              <a:rPr lang="en-US" dirty="0"/>
              <a:t>Figure 5 shows that as the size of the graph decreases, both the memory as well as the Pixie </a:t>
            </a:r>
            <a:r>
              <a:rPr lang="en-US" dirty="0" err="1"/>
              <a:t>RandomWalk</a:t>
            </a:r>
            <a:r>
              <a:rPr lang="en-US" dirty="0"/>
              <a:t> runtime decrease significantly.</a:t>
            </a:r>
            <a:endParaRPr lang="en-US" sz="2800" dirty="0"/>
          </a:p>
        </p:txBody>
      </p:sp>
      <p:sp>
        <p:nvSpPr>
          <p:cNvPr id="4" name="Θέση αριθμού διαφάνειας 3">
            <a:extLst>
              <a:ext uri="{FF2B5EF4-FFF2-40B4-BE49-F238E27FC236}">
                <a16:creationId xmlns:a16="http://schemas.microsoft.com/office/drawing/2014/main" id="{850BA084-3489-4B5A-8DC1-ADEE6CA33F46}"/>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4227465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3B36580-E7F9-43FE-B1E0-BB9FF5AFBBF1}"/>
              </a:ext>
            </a:extLst>
          </p:cNvPr>
          <p:cNvSpPr>
            <a:spLocks noGrp="1"/>
          </p:cNvSpPr>
          <p:nvPr>
            <p:ph type="title"/>
          </p:nvPr>
        </p:nvSpPr>
        <p:spPr/>
        <p:txBody>
          <a:bodyPr/>
          <a:lstStyle/>
          <a:p>
            <a:r>
              <a:rPr lang="en-US" dirty="0"/>
              <a:t>What is Pinterest? </a:t>
            </a:r>
          </a:p>
        </p:txBody>
      </p:sp>
      <p:sp>
        <p:nvSpPr>
          <p:cNvPr id="3" name="Θέση περιεχομένου 2">
            <a:extLst>
              <a:ext uri="{FF2B5EF4-FFF2-40B4-BE49-F238E27FC236}">
                <a16:creationId xmlns:a16="http://schemas.microsoft.com/office/drawing/2014/main" id="{0151784D-66DB-43EE-B1D3-CE3DBF2A3BC2}"/>
              </a:ext>
            </a:extLst>
          </p:cNvPr>
          <p:cNvSpPr>
            <a:spLocks noGrp="1"/>
          </p:cNvSpPr>
          <p:nvPr>
            <p:ph idx="1"/>
          </p:nvPr>
        </p:nvSpPr>
        <p:spPr/>
        <p:txBody>
          <a:bodyPr/>
          <a:lstStyle/>
          <a:p>
            <a:r>
              <a:rPr lang="en-US" dirty="0"/>
              <a:t>Users at Pinterest view pins and curate them into collections called boards. </a:t>
            </a:r>
          </a:p>
          <a:p>
            <a:r>
              <a:rPr lang="en-US" dirty="0"/>
              <a:t>A single pin can be saved by thousands of users into tens of thousands of different boards. </a:t>
            </a:r>
          </a:p>
          <a:p>
            <a:r>
              <a:rPr lang="en-US" dirty="0"/>
              <a:t>This curation captures the multi-faceted relationships between objects. </a:t>
            </a:r>
          </a:p>
          <a:p>
            <a:r>
              <a:rPr lang="en-US" dirty="0"/>
              <a:t>Think of Pinterest as a giant human curated bipartite graph of 7 billion pins and boards, and over 100 billion edges.</a:t>
            </a:r>
          </a:p>
        </p:txBody>
      </p:sp>
      <p:sp>
        <p:nvSpPr>
          <p:cNvPr id="4" name="Θέση αριθμού διαφάνειας 3">
            <a:extLst>
              <a:ext uri="{FF2B5EF4-FFF2-40B4-BE49-F238E27FC236}">
                <a16:creationId xmlns:a16="http://schemas.microsoft.com/office/drawing/2014/main" id="{2AE2507E-7C19-491D-9B37-1E0EBAA86700}"/>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3641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a:extLst>
              <a:ext uri="{FF2B5EF4-FFF2-40B4-BE49-F238E27FC236}">
                <a16:creationId xmlns:a16="http://schemas.microsoft.com/office/drawing/2014/main" id="{4ADAFEEC-4D51-4819-AD53-9B5F5C7A4779}"/>
              </a:ext>
            </a:extLst>
          </p:cNvPr>
          <p:cNvPicPr>
            <a:picLocks noChangeAspect="1"/>
          </p:cNvPicPr>
          <p:nvPr/>
        </p:nvPicPr>
        <p:blipFill>
          <a:blip r:embed="rId2"/>
          <a:stretch>
            <a:fillRect/>
          </a:stretch>
        </p:blipFill>
        <p:spPr>
          <a:xfrm>
            <a:off x="514350" y="1228725"/>
            <a:ext cx="5581650" cy="4400550"/>
          </a:xfrm>
          <a:prstGeom prst="rect">
            <a:avLst/>
          </a:prstGeom>
        </p:spPr>
      </p:pic>
      <p:pic>
        <p:nvPicPr>
          <p:cNvPr id="3" name="Εικόνα 2">
            <a:extLst>
              <a:ext uri="{FF2B5EF4-FFF2-40B4-BE49-F238E27FC236}">
                <a16:creationId xmlns:a16="http://schemas.microsoft.com/office/drawing/2014/main" id="{10E81FD0-DAC2-4358-B120-1187E29D3F61}"/>
              </a:ext>
            </a:extLst>
          </p:cNvPr>
          <p:cNvPicPr>
            <a:picLocks noChangeAspect="1"/>
          </p:cNvPicPr>
          <p:nvPr/>
        </p:nvPicPr>
        <p:blipFill>
          <a:blip r:embed="rId3"/>
          <a:stretch>
            <a:fillRect/>
          </a:stretch>
        </p:blipFill>
        <p:spPr>
          <a:xfrm>
            <a:off x="6165810" y="1228725"/>
            <a:ext cx="5375355" cy="4400550"/>
          </a:xfrm>
          <a:prstGeom prst="rect">
            <a:avLst/>
          </a:prstGeom>
        </p:spPr>
      </p:pic>
      <p:sp>
        <p:nvSpPr>
          <p:cNvPr id="4" name="Θέση αριθμού διαφάνειας 3">
            <a:extLst>
              <a:ext uri="{FF2B5EF4-FFF2-40B4-BE49-F238E27FC236}">
                <a16:creationId xmlns:a16="http://schemas.microsoft.com/office/drawing/2014/main" id="{666A79FF-6E65-417B-B947-77D7DD6BBED6}"/>
              </a:ext>
            </a:extLst>
          </p:cNvPr>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1855713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F458A5A-EE68-499B-974A-999F61F47AB8}"/>
              </a:ext>
            </a:extLst>
          </p:cNvPr>
          <p:cNvSpPr>
            <a:spLocks noGrp="1"/>
          </p:cNvSpPr>
          <p:nvPr>
            <p:ph type="title"/>
          </p:nvPr>
        </p:nvSpPr>
        <p:spPr/>
        <p:txBody>
          <a:bodyPr/>
          <a:lstStyle/>
          <a:p>
            <a:r>
              <a:rPr lang="en-US" dirty="0"/>
              <a:t>Conclusion</a:t>
            </a:r>
          </a:p>
        </p:txBody>
      </p:sp>
      <p:sp>
        <p:nvSpPr>
          <p:cNvPr id="3" name="Θέση περιεχομένου 2">
            <a:extLst>
              <a:ext uri="{FF2B5EF4-FFF2-40B4-BE49-F238E27FC236}">
                <a16:creationId xmlns:a16="http://schemas.microsoft.com/office/drawing/2014/main" id="{7F7975D9-381B-4FC0-9E3D-6E7EE661EDC3}"/>
              </a:ext>
            </a:extLst>
          </p:cNvPr>
          <p:cNvSpPr>
            <a:spLocks noGrp="1"/>
          </p:cNvSpPr>
          <p:nvPr>
            <p:ph idx="1"/>
          </p:nvPr>
        </p:nvSpPr>
        <p:spPr/>
        <p:txBody>
          <a:bodyPr>
            <a:normAutofit/>
          </a:bodyPr>
          <a:lstStyle/>
          <a:p>
            <a:r>
              <a:rPr lang="en-US" sz="2800" dirty="0"/>
              <a:t>At 99%-</a:t>
            </a:r>
            <a:r>
              <a:rPr lang="en-US" sz="2800" dirty="0" err="1"/>
              <a:t>ile</a:t>
            </a:r>
            <a:r>
              <a:rPr lang="en-US" sz="2800" dirty="0"/>
              <a:t> latency Pixie takes 60ms to produce recommendations, </a:t>
            </a:r>
          </a:p>
          <a:p>
            <a:r>
              <a:rPr lang="en-US" sz="2800" dirty="0"/>
              <a:t>a single Pixie server can serve about 1,200 recommendation requests per second. </a:t>
            </a:r>
          </a:p>
          <a:p>
            <a:r>
              <a:rPr lang="en-US" sz="2800" dirty="0"/>
              <a:t>The overall cluster servers around 100,000 requests per second</a:t>
            </a:r>
          </a:p>
        </p:txBody>
      </p:sp>
      <p:sp>
        <p:nvSpPr>
          <p:cNvPr id="4" name="Θέση αριθμού διαφάνειας 3">
            <a:extLst>
              <a:ext uri="{FF2B5EF4-FFF2-40B4-BE49-F238E27FC236}">
                <a16:creationId xmlns:a16="http://schemas.microsoft.com/office/drawing/2014/main" id="{B4E98B29-7D4E-4122-83E8-230FC71F4E79}"/>
              </a:ext>
            </a:extLst>
          </p:cNvPr>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3734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F458A5A-EE68-499B-974A-999F61F47AB8}"/>
              </a:ext>
            </a:extLst>
          </p:cNvPr>
          <p:cNvSpPr>
            <a:spLocks noGrp="1"/>
          </p:cNvSpPr>
          <p:nvPr>
            <p:ph type="title"/>
          </p:nvPr>
        </p:nvSpPr>
        <p:spPr/>
        <p:txBody>
          <a:bodyPr/>
          <a:lstStyle/>
          <a:p>
            <a:r>
              <a:rPr lang="en-US" dirty="0"/>
              <a:t>Conclusion</a:t>
            </a:r>
          </a:p>
        </p:txBody>
      </p:sp>
      <p:sp>
        <p:nvSpPr>
          <p:cNvPr id="3" name="Θέση περιεχομένου 2">
            <a:extLst>
              <a:ext uri="{FF2B5EF4-FFF2-40B4-BE49-F238E27FC236}">
                <a16:creationId xmlns:a16="http://schemas.microsoft.com/office/drawing/2014/main" id="{7F7975D9-381B-4FC0-9E3D-6E7EE661EDC3}"/>
              </a:ext>
            </a:extLst>
          </p:cNvPr>
          <p:cNvSpPr>
            <a:spLocks noGrp="1"/>
          </p:cNvSpPr>
          <p:nvPr>
            <p:ph idx="1"/>
          </p:nvPr>
        </p:nvSpPr>
        <p:spPr/>
        <p:txBody>
          <a:bodyPr>
            <a:normAutofit/>
          </a:bodyPr>
          <a:lstStyle/>
          <a:p>
            <a:r>
              <a:rPr lang="en-US" dirty="0"/>
              <a:t>Thanks to the high performance, scalability, and generic nature of the Pixie architecture and algorithms, a bright future with new algorithms and graphs is anticipated</a:t>
            </a:r>
          </a:p>
          <a:p>
            <a:r>
              <a:rPr lang="en-US" dirty="0"/>
              <a:t>Featuring novel node types and edge definitions for even more applications at Pinterest.</a:t>
            </a:r>
            <a:endParaRPr lang="en-US" sz="2800" dirty="0"/>
          </a:p>
        </p:txBody>
      </p:sp>
      <p:sp>
        <p:nvSpPr>
          <p:cNvPr id="4" name="Θέση αριθμού διαφάνειας 3">
            <a:extLst>
              <a:ext uri="{FF2B5EF4-FFF2-40B4-BE49-F238E27FC236}">
                <a16:creationId xmlns:a16="http://schemas.microsoft.com/office/drawing/2014/main" id="{ABC408F3-426F-4A68-B570-1C13A8199908}"/>
              </a:ext>
            </a:extLst>
          </p:cNvPr>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259433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a:extLst>
              <a:ext uri="{FF2B5EF4-FFF2-40B4-BE49-F238E27FC236}">
                <a16:creationId xmlns:a16="http://schemas.microsoft.com/office/drawing/2014/main" id="{0BF37FDF-DBE9-4B65-9CD6-F15AE2BB7DE1}"/>
              </a:ext>
            </a:extLst>
          </p:cNvPr>
          <p:cNvSpPr>
            <a:spLocks noGrp="1"/>
          </p:cNvSpPr>
          <p:nvPr>
            <p:ph type="ctrTitle"/>
          </p:nvPr>
        </p:nvSpPr>
        <p:spPr/>
        <p:txBody>
          <a:bodyPr/>
          <a:lstStyle/>
          <a:p>
            <a:r>
              <a:rPr lang="en-US" dirty="0"/>
              <a:t>The end</a:t>
            </a:r>
          </a:p>
        </p:txBody>
      </p:sp>
      <p:sp>
        <p:nvSpPr>
          <p:cNvPr id="6" name="Θέση αριθμού διαφάνειας 5">
            <a:extLst>
              <a:ext uri="{FF2B5EF4-FFF2-40B4-BE49-F238E27FC236}">
                <a16:creationId xmlns:a16="http://schemas.microsoft.com/office/drawing/2014/main" id="{A11A76AC-94AD-4C6E-9036-619F2B62A16C}"/>
              </a:ext>
            </a:extLst>
          </p:cNvPr>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363409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63FEE3E-0001-4D18-8C65-00793F190BAF}"/>
              </a:ext>
            </a:extLst>
          </p:cNvPr>
          <p:cNvSpPr>
            <a:spLocks noGrp="1"/>
          </p:cNvSpPr>
          <p:nvPr>
            <p:ph type="title"/>
          </p:nvPr>
        </p:nvSpPr>
        <p:spPr/>
        <p:txBody>
          <a:bodyPr/>
          <a:lstStyle/>
          <a:p>
            <a:r>
              <a:rPr lang="en-US" dirty="0"/>
              <a:t>The main problems</a:t>
            </a:r>
          </a:p>
        </p:txBody>
      </p:sp>
      <p:sp>
        <p:nvSpPr>
          <p:cNvPr id="3" name="Θέση περιεχομένου 2">
            <a:extLst>
              <a:ext uri="{FF2B5EF4-FFF2-40B4-BE49-F238E27FC236}">
                <a16:creationId xmlns:a16="http://schemas.microsoft.com/office/drawing/2014/main" id="{7F13A907-0477-4CE0-903A-7796D5D94406}"/>
              </a:ext>
            </a:extLst>
          </p:cNvPr>
          <p:cNvSpPr>
            <a:spLocks noGrp="1"/>
          </p:cNvSpPr>
          <p:nvPr>
            <p:ph idx="1"/>
          </p:nvPr>
        </p:nvSpPr>
        <p:spPr/>
        <p:txBody>
          <a:bodyPr/>
          <a:lstStyle/>
          <a:p>
            <a:r>
              <a:rPr lang="en-US" dirty="0"/>
              <a:t>Provide personalized, engaging, and timely recommendations from a pool of 3+ billion items to 200+ million monthly active users.</a:t>
            </a:r>
          </a:p>
          <a:p>
            <a:r>
              <a:rPr lang="en-US" dirty="0"/>
              <a:t>Recommendations have to be calculated on demand and in real-time.</a:t>
            </a:r>
          </a:p>
        </p:txBody>
      </p:sp>
      <p:sp>
        <p:nvSpPr>
          <p:cNvPr id="4" name="Θέση αριθμού διαφάνειας 3">
            <a:extLst>
              <a:ext uri="{FF2B5EF4-FFF2-40B4-BE49-F238E27FC236}">
                <a16:creationId xmlns:a16="http://schemas.microsoft.com/office/drawing/2014/main" id="{D666E11D-138E-4612-B55A-C5DB0C2C2724}"/>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77035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63FEE3E-0001-4D18-8C65-00793F190BAF}"/>
              </a:ext>
            </a:extLst>
          </p:cNvPr>
          <p:cNvSpPr>
            <a:spLocks noGrp="1"/>
          </p:cNvSpPr>
          <p:nvPr>
            <p:ph type="title"/>
          </p:nvPr>
        </p:nvSpPr>
        <p:spPr/>
        <p:txBody>
          <a:bodyPr/>
          <a:lstStyle/>
          <a:p>
            <a:r>
              <a:rPr lang="en-US" dirty="0"/>
              <a:t>Why on demand?</a:t>
            </a:r>
          </a:p>
        </p:txBody>
      </p:sp>
      <p:sp>
        <p:nvSpPr>
          <p:cNvPr id="3" name="Θέση περιεχομένου 2">
            <a:extLst>
              <a:ext uri="{FF2B5EF4-FFF2-40B4-BE49-F238E27FC236}">
                <a16:creationId xmlns:a16="http://schemas.microsoft.com/office/drawing/2014/main" id="{7F13A907-0477-4CE0-903A-7796D5D94406}"/>
              </a:ext>
            </a:extLst>
          </p:cNvPr>
          <p:cNvSpPr>
            <a:spLocks noGrp="1"/>
          </p:cNvSpPr>
          <p:nvPr>
            <p:ph idx="1"/>
          </p:nvPr>
        </p:nvSpPr>
        <p:spPr/>
        <p:txBody>
          <a:bodyPr>
            <a:normAutofit/>
          </a:bodyPr>
          <a:lstStyle/>
          <a:p>
            <a:pPr marL="342900" indent="-342900">
              <a:buFont typeface="+mj-lt"/>
              <a:buAutoNum type="arabicPeriod"/>
            </a:pPr>
            <a:r>
              <a:rPr lang="en-US" dirty="0"/>
              <a:t>Users prefer recommendations responsive to their behavior.  </a:t>
            </a:r>
          </a:p>
          <a:p>
            <a:pPr lvl="1"/>
            <a:r>
              <a:rPr lang="en-US" dirty="0"/>
              <a:t>The system can instantaneously react to changes in user behavior and intent.</a:t>
            </a:r>
          </a:p>
          <a:p>
            <a:pPr marL="342900" indent="-342900">
              <a:buFont typeface="+mj-lt"/>
              <a:buAutoNum type="arabicPeriod"/>
            </a:pPr>
            <a:r>
              <a:rPr lang="en-US" dirty="0"/>
              <a:t>Recommendations for all users would have to be precomputed and materialized on a daily schedule. </a:t>
            </a:r>
          </a:p>
          <a:p>
            <a:pPr lvl="1"/>
            <a:r>
              <a:rPr lang="en-US" dirty="0"/>
              <a:t>Total number of registered users is usually much larger than the number of daily active users</a:t>
            </a:r>
          </a:p>
          <a:p>
            <a:pPr lvl="1"/>
            <a:r>
              <a:rPr lang="en-US" dirty="0"/>
              <a:t> Time and resources would be wasted updating recommendations for inactive users.</a:t>
            </a:r>
          </a:p>
        </p:txBody>
      </p:sp>
      <p:sp>
        <p:nvSpPr>
          <p:cNvPr id="4" name="Θέση αριθμού διαφάνειας 3">
            <a:extLst>
              <a:ext uri="{FF2B5EF4-FFF2-40B4-BE49-F238E27FC236}">
                <a16:creationId xmlns:a16="http://schemas.microsoft.com/office/drawing/2014/main" id="{6DAE4B78-0E40-4FD3-8C29-E11B250E30F3}"/>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62580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a:extLst>
              <a:ext uri="{FF2B5EF4-FFF2-40B4-BE49-F238E27FC236}">
                <a16:creationId xmlns:a16="http://schemas.microsoft.com/office/drawing/2014/main" id="{4FDAF989-19B5-46B3-910D-C7FC733C5863}"/>
              </a:ext>
            </a:extLst>
          </p:cNvPr>
          <p:cNvSpPr>
            <a:spLocks noGrp="1"/>
          </p:cNvSpPr>
          <p:nvPr>
            <p:ph type="title"/>
          </p:nvPr>
        </p:nvSpPr>
        <p:spPr>
          <a:xfrm>
            <a:off x="3271706" y="2860645"/>
            <a:ext cx="5645791" cy="1040235"/>
          </a:xfrm>
        </p:spPr>
        <p:txBody>
          <a:bodyPr>
            <a:normAutofit/>
          </a:bodyPr>
          <a:lstStyle/>
          <a:p>
            <a:r>
              <a:rPr lang="en-US" sz="5400" dirty="0"/>
              <a:t>Present work: Pixie</a:t>
            </a:r>
          </a:p>
        </p:txBody>
      </p:sp>
      <p:sp>
        <p:nvSpPr>
          <p:cNvPr id="2" name="Θέση αριθμού διαφάνειας 1">
            <a:extLst>
              <a:ext uri="{FF2B5EF4-FFF2-40B4-BE49-F238E27FC236}">
                <a16:creationId xmlns:a16="http://schemas.microsoft.com/office/drawing/2014/main" id="{3106F765-F56B-4624-8AAE-CC236A8D8FB0}"/>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396774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63FEE3E-0001-4D18-8C65-00793F190BAF}"/>
              </a:ext>
            </a:extLst>
          </p:cNvPr>
          <p:cNvSpPr>
            <a:spLocks noGrp="1"/>
          </p:cNvSpPr>
          <p:nvPr>
            <p:ph type="title"/>
          </p:nvPr>
        </p:nvSpPr>
        <p:spPr/>
        <p:txBody>
          <a:bodyPr/>
          <a:lstStyle/>
          <a:p>
            <a:r>
              <a:rPr lang="en-US" dirty="0"/>
              <a:t>What is Pixie?</a:t>
            </a:r>
          </a:p>
        </p:txBody>
      </p:sp>
      <p:sp>
        <p:nvSpPr>
          <p:cNvPr id="3" name="Θέση περιεχομένου 2">
            <a:extLst>
              <a:ext uri="{FF2B5EF4-FFF2-40B4-BE49-F238E27FC236}">
                <a16:creationId xmlns:a16="http://schemas.microsoft.com/office/drawing/2014/main" id="{7F13A907-0477-4CE0-903A-7796D5D94406}"/>
              </a:ext>
            </a:extLst>
          </p:cNvPr>
          <p:cNvSpPr>
            <a:spLocks noGrp="1"/>
          </p:cNvSpPr>
          <p:nvPr>
            <p:ph idx="1"/>
          </p:nvPr>
        </p:nvSpPr>
        <p:spPr/>
        <p:txBody>
          <a:bodyPr>
            <a:normAutofit/>
          </a:bodyPr>
          <a:lstStyle/>
          <a:p>
            <a:r>
              <a:rPr lang="en-US" dirty="0"/>
              <a:t>Pixie, a scalable real-time graph-based recommendation system deployed at Pinterest.</a:t>
            </a:r>
          </a:p>
          <a:p>
            <a:r>
              <a:rPr lang="en-US" dirty="0"/>
              <a:t>Pins recommended by Pixie represent more than 80% of all user engagement at Pinterest.</a:t>
            </a:r>
          </a:p>
        </p:txBody>
      </p:sp>
      <p:sp>
        <p:nvSpPr>
          <p:cNvPr id="4" name="Θέση αριθμού διαφάνειας 3">
            <a:extLst>
              <a:ext uri="{FF2B5EF4-FFF2-40B4-BE49-F238E27FC236}">
                <a16:creationId xmlns:a16="http://schemas.microsoft.com/office/drawing/2014/main" id="{A1CF8438-9F9B-4B88-8152-81C03797FFB0}"/>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7982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63FEE3E-0001-4D18-8C65-00793F190BAF}"/>
              </a:ext>
            </a:extLst>
          </p:cNvPr>
          <p:cNvSpPr>
            <a:spLocks noGrp="1"/>
          </p:cNvSpPr>
          <p:nvPr>
            <p:ph type="title"/>
          </p:nvPr>
        </p:nvSpPr>
        <p:spPr/>
        <p:txBody>
          <a:bodyPr/>
          <a:lstStyle/>
          <a:p>
            <a:r>
              <a:rPr lang="en-US" dirty="0"/>
              <a:t>What is Pixie?</a:t>
            </a:r>
          </a:p>
        </p:txBody>
      </p:sp>
      <p:sp>
        <p:nvSpPr>
          <p:cNvPr id="3" name="Θέση περιεχομένου 2">
            <a:extLst>
              <a:ext uri="{FF2B5EF4-FFF2-40B4-BE49-F238E27FC236}">
                <a16:creationId xmlns:a16="http://schemas.microsoft.com/office/drawing/2014/main" id="{7F13A907-0477-4CE0-903A-7796D5D94406}"/>
              </a:ext>
            </a:extLst>
          </p:cNvPr>
          <p:cNvSpPr>
            <a:spLocks noGrp="1"/>
          </p:cNvSpPr>
          <p:nvPr>
            <p:ph idx="1"/>
          </p:nvPr>
        </p:nvSpPr>
        <p:spPr/>
        <p:txBody>
          <a:bodyPr>
            <a:normAutofit/>
          </a:bodyPr>
          <a:lstStyle/>
          <a:p>
            <a:r>
              <a:rPr lang="en-US" dirty="0"/>
              <a:t>Pixie uses the bipartite graph of pins and boards to generate recommendations. </a:t>
            </a:r>
          </a:p>
          <a:p>
            <a:r>
              <a:rPr lang="en-US" dirty="0"/>
              <a:t>As a user interacts with pins Pixie creates a query (Q) set of pins each with its own weight. </a:t>
            </a:r>
          </a:p>
          <a:p>
            <a:pPr lvl="1"/>
            <a:r>
              <a:rPr lang="en-US" dirty="0"/>
              <a:t>The query set is user-specific and changes dynamically. </a:t>
            </a:r>
          </a:p>
          <a:p>
            <a:pPr lvl="1"/>
            <a:r>
              <a:rPr lang="en-US" dirty="0"/>
              <a:t>It can contain most recently interacted pins as well as pins from longtime ago. </a:t>
            </a:r>
          </a:p>
          <a:p>
            <a:r>
              <a:rPr lang="en-US" dirty="0"/>
              <a:t>Pixie Random Walk algorithm is used given a query (Q). </a:t>
            </a:r>
          </a:p>
          <a:p>
            <a:pPr lvl="1"/>
            <a:r>
              <a:rPr lang="en-US" dirty="0"/>
              <a:t>Because the walk visits both boards as well as pins both types of objects can be recommended to the User.</a:t>
            </a:r>
          </a:p>
        </p:txBody>
      </p:sp>
      <p:sp>
        <p:nvSpPr>
          <p:cNvPr id="4" name="Θέση αριθμού διαφάνειας 3">
            <a:extLst>
              <a:ext uri="{FF2B5EF4-FFF2-40B4-BE49-F238E27FC236}">
                <a16:creationId xmlns:a16="http://schemas.microsoft.com/office/drawing/2014/main" id="{1ED13390-437A-4B3F-86F1-43775E6CA52B}"/>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2781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Θέση περιεχομένου 5">
            <a:extLst>
              <a:ext uri="{FF2B5EF4-FFF2-40B4-BE49-F238E27FC236}">
                <a16:creationId xmlns:a16="http://schemas.microsoft.com/office/drawing/2014/main" id="{50820E99-322C-4A61-B36F-3E5015511A84}"/>
              </a:ext>
            </a:extLst>
          </p:cNvPr>
          <p:cNvSpPr>
            <a:spLocks noGrp="1"/>
          </p:cNvSpPr>
          <p:nvPr>
            <p:ph idx="1"/>
          </p:nvPr>
        </p:nvSpPr>
        <p:spPr>
          <a:xfrm>
            <a:off x="3494953" y="1839483"/>
            <a:ext cx="5394881" cy="1036177"/>
          </a:xfrm>
        </p:spPr>
        <p:txBody>
          <a:bodyPr>
            <a:normAutofit/>
          </a:bodyPr>
          <a:lstStyle/>
          <a:p>
            <a:pPr marL="0" indent="0" algn="ctr">
              <a:buNone/>
            </a:pPr>
            <a:r>
              <a:rPr lang="en-US" sz="1600" dirty="0"/>
              <a:t>It start with a simplified random walk algorithm.</a:t>
            </a:r>
          </a:p>
          <a:p>
            <a:pPr marL="0" indent="0" algn="ctr">
              <a:buNone/>
            </a:pPr>
            <a:r>
              <a:rPr lang="en-US" sz="1600" dirty="0"/>
              <a:t>Then transforms, step by step, into Pixie.</a:t>
            </a:r>
          </a:p>
        </p:txBody>
      </p:sp>
      <p:sp>
        <p:nvSpPr>
          <p:cNvPr id="5" name="Τίτλος 4">
            <a:extLst>
              <a:ext uri="{FF2B5EF4-FFF2-40B4-BE49-F238E27FC236}">
                <a16:creationId xmlns:a16="http://schemas.microsoft.com/office/drawing/2014/main" id="{90B7529E-58C3-47DC-B6EA-C3395036BD98}"/>
              </a:ext>
            </a:extLst>
          </p:cNvPr>
          <p:cNvSpPr>
            <a:spLocks noGrp="1"/>
          </p:cNvSpPr>
          <p:nvPr>
            <p:ph type="title"/>
          </p:nvPr>
        </p:nvSpPr>
        <p:spPr/>
        <p:txBody>
          <a:bodyPr/>
          <a:lstStyle/>
          <a:p>
            <a:r>
              <a:rPr lang="en-US" dirty="0"/>
              <a:t>Pixie Random Walk Algorithm</a:t>
            </a:r>
          </a:p>
        </p:txBody>
      </p:sp>
      <p:pic>
        <p:nvPicPr>
          <p:cNvPr id="10" name="Εικόνα 9">
            <a:extLst>
              <a:ext uri="{FF2B5EF4-FFF2-40B4-BE49-F238E27FC236}">
                <a16:creationId xmlns:a16="http://schemas.microsoft.com/office/drawing/2014/main" id="{C4D8712A-1BC1-4724-B781-840B95C3F1D8}"/>
              </a:ext>
            </a:extLst>
          </p:cNvPr>
          <p:cNvPicPr>
            <a:picLocks noChangeAspect="1"/>
          </p:cNvPicPr>
          <p:nvPr/>
        </p:nvPicPr>
        <p:blipFill>
          <a:blip r:embed="rId2"/>
          <a:stretch>
            <a:fillRect/>
          </a:stretch>
        </p:blipFill>
        <p:spPr>
          <a:xfrm>
            <a:off x="3494953" y="2875660"/>
            <a:ext cx="5394880" cy="3398864"/>
          </a:xfrm>
          <a:prstGeom prst="rect">
            <a:avLst/>
          </a:prstGeom>
        </p:spPr>
      </p:pic>
      <p:sp>
        <p:nvSpPr>
          <p:cNvPr id="2" name="Θέση αριθμού διαφάνειας 1">
            <a:extLst>
              <a:ext uri="{FF2B5EF4-FFF2-40B4-BE49-F238E27FC236}">
                <a16:creationId xmlns:a16="http://schemas.microsoft.com/office/drawing/2014/main" id="{C86D8FB0-2408-4FDE-B291-F9A3AD6843E6}"/>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49292713"/>
      </p:ext>
    </p:extLst>
  </p:cSld>
  <p:clrMapOvr>
    <a:masterClrMapping/>
  </p:clrMapOvr>
</p:sld>
</file>

<file path=ppt/theme/theme1.xml><?xml version="1.0" encoding="utf-8"?>
<a:theme xmlns:a="http://schemas.openxmlformats.org/drawingml/2006/main" name="Άτλαντας">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TM16401371[[fn=Άτλαντας]]</Template>
  <TotalTime>465</TotalTime>
  <Words>1914</Words>
  <Application>Microsoft Office PowerPoint</Application>
  <PresentationFormat>Ευρεία οθόνη</PresentationFormat>
  <Paragraphs>182</Paragraphs>
  <Slides>33</Slides>
  <Notes>1</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33</vt:i4>
      </vt:variant>
    </vt:vector>
  </HeadingPairs>
  <TitlesOfParts>
    <vt:vector size="38" baseType="lpstr">
      <vt:lpstr>Calibri</vt:lpstr>
      <vt:lpstr>Calibri Light</vt:lpstr>
      <vt:lpstr>Rockwell</vt:lpstr>
      <vt:lpstr>Wingdings</vt:lpstr>
      <vt:lpstr>Άτλαντας</vt:lpstr>
      <vt:lpstr>Pixie</vt:lpstr>
      <vt:lpstr>What is Pinterest? </vt:lpstr>
      <vt:lpstr>What is Pinterest? </vt:lpstr>
      <vt:lpstr>The main problems</vt:lpstr>
      <vt:lpstr>Why on demand?</vt:lpstr>
      <vt:lpstr>Present work: Pixie</vt:lpstr>
      <vt:lpstr>What is Pixie?</vt:lpstr>
      <vt:lpstr>What is Pixie?</vt:lpstr>
      <vt:lpstr>Pixie Random Walk Algorithm</vt:lpstr>
      <vt:lpstr>Pixie Random Walk Algorithm</vt:lpstr>
      <vt:lpstr>Biasing the Pixie Random Walk</vt:lpstr>
      <vt:lpstr>Multiple Query Pins with Weights</vt:lpstr>
      <vt:lpstr>Multi-hit Booster</vt:lpstr>
      <vt:lpstr>Early Stopping</vt:lpstr>
      <vt:lpstr>Παρουσίαση του PowerPoint</vt:lpstr>
      <vt:lpstr>Graph Pruning</vt:lpstr>
      <vt:lpstr>Graph Pruning</vt:lpstr>
      <vt:lpstr>LDA Topic Modeling</vt:lpstr>
      <vt:lpstr>Implementation</vt:lpstr>
      <vt:lpstr>Implementation</vt:lpstr>
      <vt:lpstr>Implementation</vt:lpstr>
      <vt:lpstr>Results</vt:lpstr>
      <vt:lpstr>Results</vt:lpstr>
      <vt:lpstr>Results</vt:lpstr>
      <vt:lpstr>Results</vt:lpstr>
      <vt:lpstr>Results</vt:lpstr>
      <vt:lpstr>Results</vt:lpstr>
      <vt:lpstr>Παρουσίαση του PowerPoint</vt:lpstr>
      <vt:lpstr>Results</vt:lpstr>
      <vt:lpstr>Παρουσίαση του PowerPoint</vt:lpstr>
      <vt:lpstr>Conclusion</vt:lpstr>
      <vt:lpstr>Conclusion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Pixie</dc:title>
  <dc:creator>Dimitris Andreas Vogiatzidakis</dc:creator>
  <cp:lastModifiedBy>Dimitris Andreas Vogiatzidakis</cp:lastModifiedBy>
  <cp:revision>30</cp:revision>
  <dcterms:created xsi:type="dcterms:W3CDTF">2020-06-07T15:20:15Z</dcterms:created>
  <dcterms:modified xsi:type="dcterms:W3CDTF">2020-06-10T06:53:20Z</dcterms:modified>
</cp:coreProperties>
</file>