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7" r:id="rId5"/>
    <p:sldId id="260" r:id="rId6"/>
    <p:sldId id="261" r:id="rId7"/>
    <p:sldId id="262" r:id="rId8"/>
    <p:sldId id="263" r:id="rId9"/>
    <p:sldId id="264" r:id="rId10"/>
    <p:sldId id="265" r:id="rId11"/>
    <p:sldId id="266" r:id="rId12"/>
    <p:sldId id="268" r:id="rId13"/>
    <p:sldId id="269" r:id="rId14"/>
    <p:sldId id="270" r:id="rId15"/>
    <p:sldId id="271" r:id="rId16"/>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8" d="100"/>
          <a:sy n="98" d="100"/>
        </p:scale>
        <p:origin x="228"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1122363"/>
            <a:ext cx="9144000" cy="2387600"/>
          </a:xfrm>
        </p:spPr>
        <p:txBody>
          <a:bodyPr anchor="b"/>
          <a:lstStyle>
            <a:lvl1pPr algn="ctr">
              <a:defRPr sz="6000"/>
            </a:lvl1pPr>
          </a:lstStyle>
          <a:p>
            <a:r>
              <a:rPr lang="ru-RU" smtClean="0"/>
              <a:t>Образец заголовка</a:t>
            </a:r>
            <a:endParaRPr lang="ru-RU"/>
          </a:p>
        </p:txBody>
      </p:sp>
      <p:sp>
        <p:nvSpPr>
          <p:cNvPr id="3" name="Подзаголовок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p>
            <a:fld id="{FC36A087-DE9F-4586-9BB8-71B9109CD819}" type="datetimeFigureOut">
              <a:rPr lang="ru-RU" smtClean="0"/>
              <a:t>22.11.2019</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0D14C749-8AB8-4369-9979-BCDAD2F0A955}" type="slidenum">
              <a:rPr lang="ru-RU" smtClean="0"/>
              <a:t>‹#›</a:t>
            </a:fld>
            <a:endParaRPr lang="ru-RU"/>
          </a:p>
        </p:txBody>
      </p:sp>
    </p:spTree>
    <p:extLst>
      <p:ext uri="{BB962C8B-B14F-4D97-AF65-F5344CB8AC3E}">
        <p14:creationId xmlns:p14="http://schemas.microsoft.com/office/powerpoint/2010/main" val="17298235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FC36A087-DE9F-4586-9BB8-71B9109CD819}" type="datetimeFigureOut">
              <a:rPr lang="ru-RU" smtClean="0"/>
              <a:t>22.11.2019</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0D14C749-8AB8-4369-9979-BCDAD2F0A955}" type="slidenum">
              <a:rPr lang="ru-RU" smtClean="0"/>
              <a:t>‹#›</a:t>
            </a:fld>
            <a:endParaRPr lang="ru-RU"/>
          </a:p>
        </p:txBody>
      </p:sp>
    </p:spTree>
    <p:extLst>
      <p:ext uri="{BB962C8B-B14F-4D97-AF65-F5344CB8AC3E}">
        <p14:creationId xmlns:p14="http://schemas.microsoft.com/office/powerpoint/2010/main" val="23224495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8724900" y="365125"/>
            <a:ext cx="2628900" cy="5811838"/>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838200" y="365125"/>
            <a:ext cx="7734300" cy="5811838"/>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FC36A087-DE9F-4586-9BB8-71B9109CD819}" type="datetimeFigureOut">
              <a:rPr lang="ru-RU" smtClean="0"/>
              <a:t>22.11.2019</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0D14C749-8AB8-4369-9979-BCDAD2F0A955}" type="slidenum">
              <a:rPr lang="ru-RU" smtClean="0"/>
              <a:t>‹#›</a:t>
            </a:fld>
            <a:endParaRPr lang="ru-RU"/>
          </a:p>
        </p:txBody>
      </p:sp>
    </p:spTree>
    <p:extLst>
      <p:ext uri="{BB962C8B-B14F-4D97-AF65-F5344CB8AC3E}">
        <p14:creationId xmlns:p14="http://schemas.microsoft.com/office/powerpoint/2010/main" val="29576387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FC36A087-DE9F-4586-9BB8-71B9109CD819}" type="datetimeFigureOut">
              <a:rPr lang="ru-RU" smtClean="0"/>
              <a:t>22.11.2019</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0D14C749-8AB8-4369-9979-BCDAD2F0A955}" type="slidenum">
              <a:rPr lang="ru-RU" smtClean="0"/>
              <a:t>‹#›</a:t>
            </a:fld>
            <a:endParaRPr lang="ru-RU"/>
          </a:p>
        </p:txBody>
      </p:sp>
    </p:spTree>
    <p:extLst>
      <p:ext uri="{BB962C8B-B14F-4D97-AF65-F5344CB8AC3E}">
        <p14:creationId xmlns:p14="http://schemas.microsoft.com/office/powerpoint/2010/main" val="30809718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1850" y="1709738"/>
            <a:ext cx="10515600" cy="2852737"/>
          </a:xfrm>
        </p:spPr>
        <p:txBody>
          <a:bodyPr anchor="b"/>
          <a:lstStyle>
            <a:lvl1pPr>
              <a:defRPr sz="6000"/>
            </a:lvl1pPr>
          </a:lstStyle>
          <a:p>
            <a:r>
              <a:rPr lang="ru-RU" smtClean="0"/>
              <a:t>Образец заголовка</a:t>
            </a:r>
            <a:endParaRPr lang="ru-RU"/>
          </a:p>
        </p:txBody>
      </p:sp>
      <p:sp>
        <p:nvSpPr>
          <p:cNvPr id="3" name="Текст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FC36A087-DE9F-4586-9BB8-71B9109CD819}" type="datetimeFigureOut">
              <a:rPr lang="ru-RU" smtClean="0"/>
              <a:t>22.11.2019</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0D14C749-8AB8-4369-9979-BCDAD2F0A955}" type="slidenum">
              <a:rPr lang="ru-RU" smtClean="0"/>
              <a:t>‹#›</a:t>
            </a:fld>
            <a:endParaRPr lang="ru-RU"/>
          </a:p>
        </p:txBody>
      </p:sp>
    </p:spTree>
    <p:extLst>
      <p:ext uri="{BB962C8B-B14F-4D97-AF65-F5344CB8AC3E}">
        <p14:creationId xmlns:p14="http://schemas.microsoft.com/office/powerpoint/2010/main" val="36775127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sz="half" idx="1"/>
          </p:nvPr>
        </p:nvSpPr>
        <p:spPr>
          <a:xfrm>
            <a:off x="838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Объект 3"/>
          <p:cNvSpPr>
            <a:spLocks noGrp="1"/>
          </p:cNvSpPr>
          <p:nvPr>
            <p:ph sz="half" idx="2"/>
          </p:nvPr>
        </p:nvSpPr>
        <p:spPr>
          <a:xfrm>
            <a:off x="6172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p>
            <a:fld id="{FC36A087-DE9F-4586-9BB8-71B9109CD819}" type="datetimeFigureOut">
              <a:rPr lang="ru-RU" smtClean="0"/>
              <a:t>22.11.2019</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0D14C749-8AB8-4369-9979-BCDAD2F0A955}" type="slidenum">
              <a:rPr lang="ru-RU" smtClean="0"/>
              <a:t>‹#›</a:t>
            </a:fld>
            <a:endParaRPr lang="ru-RU"/>
          </a:p>
        </p:txBody>
      </p:sp>
    </p:spTree>
    <p:extLst>
      <p:ext uri="{BB962C8B-B14F-4D97-AF65-F5344CB8AC3E}">
        <p14:creationId xmlns:p14="http://schemas.microsoft.com/office/powerpoint/2010/main" val="18698342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365125"/>
            <a:ext cx="10515600" cy="1325563"/>
          </a:xfrm>
        </p:spPr>
        <p:txBody>
          <a:bodyPr/>
          <a:lstStyle/>
          <a:p>
            <a:r>
              <a:rPr lang="ru-RU" smtClean="0"/>
              <a:t>Образец заголовка</a:t>
            </a:r>
            <a:endParaRPr lang="ru-RU"/>
          </a:p>
        </p:txBody>
      </p:sp>
      <p:sp>
        <p:nvSpPr>
          <p:cNvPr id="3" name="Текст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Объект 3"/>
          <p:cNvSpPr>
            <a:spLocks noGrp="1"/>
          </p:cNvSpPr>
          <p:nvPr>
            <p:ph sz="half" idx="2"/>
          </p:nvPr>
        </p:nvSpPr>
        <p:spPr>
          <a:xfrm>
            <a:off x="839788" y="2505075"/>
            <a:ext cx="5157787"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Объект 5"/>
          <p:cNvSpPr>
            <a:spLocks noGrp="1"/>
          </p:cNvSpPr>
          <p:nvPr>
            <p:ph sz="quarter" idx="4"/>
          </p:nvPr>
        </p:nvSpPr>
        <p:spPr>
          <a:xfrm>
            <a:off x="6172200" y="2505075"/>
            <a:ext cx="5183188"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p>
            <a:fld id="{FC36A087-DE9F-4586-9BB8-71B9109CD819}" type="datetimeFigureOut">
              <a:rPr lang="ru-RU" smtClean="0"/>
              <a:t>22.11.2019</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0D14C749-8AB8-4369-9979-BCDAD2F0A955}" type="slidenum">
              <a:rPr lang="ru-RU" smtClean="0"/>
              <a:t>‹#›</a:t>
            </a:fld>
            <a:endParaRPr lang="ru-RU"/>
          </a:p>
        </p:txBody>
      </p:sp>
    </p:spTree>
    <p:extLst>
      <p:ext uri="{BB962C8B-B14F-4D97-AF65-F5344CB8AC3E}">
        <p14:creationId xmlns:p14="http://schemas.microsoft.com/office/powerpoint/2010/main" val="18783073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p>
            <a:fld id="{FC36A087-DE9F-4586-9BB8-71B9109CD819}" type="datetimeFigureOut">
              <a:rPr lang="ru-RU" smtClean="0"/>
              <a:t>22.11.2019</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0D14C749-8AB8-4369-9979-BCDAD2F0A955}" type="slidenum">
              <a:rPr lang="ru-RU" smtClean="0"/>
              <a:t>‹#›</a:t>
            </a:fld>
            <a:endParaRPr lang="ru-RU"/>
          </a:p>
        </p:txBody>
      </p:sp>
    </p:spTree>
    <p:extLst>
      <p:ext uri="{BB962C8B-B14F-4D97-AF65-F5344CB8AC3E}">
        <p14:creationId xmlns:p14="http://schemas.microsoft.com/office/powerpoint/2010/main" val="6651178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FC36A087-DE9F-4586-9BB8-71B9109CD819}" type="datetimeFigureOut">
              <a:rPr lang="ru-RU" smtClean="0"/>
              <a:t>22.11.2019</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0D14C749-8AB8-4369-9979-BCDAD2F0A955}" type="slidenum">
              <a:rPr lang="ru-RU" smtClean="0"/>
              <a:t>‹#›</a:t>
            </a:fld>
            <a:endParaRPr lang="ru-RU"/>
          </a:p>
        </p:txBody>
      </p:sp>
    </p:spTree>
    <p:extLst>
      <p:ext uri="{BB962C8B-B14F-4D97-AF65-F5344CB8AC3E}">
        <p14:creationId xmlns:p14="http://schemas.microsoft.com/office/powerpoint/2010/main" val="7566011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ru-RU"/>
          </a:p>
        </p:txBody>
      </p:sp>
      <p:sp>
        <p:nvSpPr>
          <p:cNvPr id="3" name="Объект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FC36A087-DE9F-4586-9BB8-71B9109CD819}" type="datetimeFigureOut">
              <a:rPr lang="ru-RU" smtClean="0"/>
              <a:t>22.11.2019</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0D14C749-8AB8-4369-9979-BCDAD2F0A955}" type="slidenum">
              <a:rPr lang="ru-RU" smtClean="0"/>
              <a:t>‹#›</a:t>
            </a:fld>
            <a:endParaRPr lang="ru-RU"/>
          </a:p>
        </p:txBody>
      </p:sp>
    </p:spTree>
    <p:extLst>
      <p:ext uri="{BB962C8B-B14F-4D97-AF65-F5344CB8AC3E}">
        <p14:creationId xmlns:p14="http://schemas.microsoft.com/office/powerpoint/2010/main" val="1115908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ru-RU"/>
          </a:p>
        </p:txBody>
      </p:sp>
      <p:sp>
        <p:nvSpPr>
          <p:cNvPr id="3" name="Рисунок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FC36A087-DE9F-4586-9BB8-71B9109CD819}" type="datetimeFigureOut">
              <a:rPr lang="ru-RU" smtClean="0"/>
              <a:t>22.11.2019</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0D14C749-8AB8-4369-9979-BCDAD2F0A955}" type="slidenum">
              <a:rPr lang="ru-RU" smtClean="0"/>
              <a:t>‹#›</a:t>
            </a:fld>
            <a:endParaRPr lang="ru-RU"/>
          </a:p>
        </p:txBody>
      </p:sp>
    </p:spTree>
    <p:extLst>
      <p:ext uri="{BB962C8B-B14F-4D97-AF65-F5344CB8AC3E}">
        <p14:creationId xmlns:p14="http://schemas.microsoft.com/office/powerpoint/2010/main" val="19243303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smtClean="0"/>
              <a:t>Образец заголовка</a:t>
            </a:r>
            <a:endParaRPr lang="ru-RU"/>
          </a:p>
        </p:txBody>
      </p:sp>
      <p:sp>
        <p:nvSpPr>
          <p:cNvPr id="3" name="Текст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C36A087-DE9F-4586-9BB8-71B9109CD819}" type="datetimeFigureOut">
              <a:rPr lang="ru-RU" smtClean="0"/>
              <a:t>22.11.2019</a:t>
            </a:fld>
            <a:endParaRPr lang="ru-RU"/>
          </a:p>
        </p:txBody>
      </p:sp>
      <p:sp>
        <p:nvSpPr>
          <p:cNvPr id="5" name="Нижний колонтитул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D14C749-8AB8-4369-9979-BCDAD2F0A955}" type="slidenum">
              <a:rPr lang="ru-RU" smtClean="0"/>
              <a:t>‹#›</a:t>
            </a:fld>
            <a:endParaRPr lang="ru-RU"/>
          </a:p>
        </p:txBody>
      </p:sp>
    </p:spTree>
    <p:extLst>
      <p:ext uri="{BB962C8B-B14F-4D97-AF65-F5344CB8AC3E}">
        <p14:creationId xmlns:p14="http://schemas.microsoft.com/office/powerpoint/2010/main" val="40321562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normAutofit fontScale="90000"/>
          </a:bodyPr>
          <a:lstStyle/>
          <a:p>
            <a:r>
              <a:rPr lang="ru-RU" dirty="0" smtClean="0"/>
              <a:t>Упрощение нейронной сети и выравнивание </a:t>
            </a:r>
            <a:r>
              <a:rPr lang="ru-RU" dirty="0"/>
              <a:t>облаков точек </a:t>
            </a:r>
            <a:r>
              <a:rPr lang="ru-RU" dirty="0" smtClean="0"/>
              <a:t>в задаче идентификации по 3</a:t>
            </a:r>
            <a:r>
              <a:rPr lang="en-US" dirty="0" smtClean="0"/>
              <a:t>D-</a:t>
            </a:r>
            <a:r>
              <a:rPr lang="ru-RU" dirty="0" smtClean="0"/>
              <a:t>лицу</a:t>
            </a:r>
            <a:endParaRPr lang="ru-RU" dirty="0"/>
          </a:p>
        </p:txBody>
      </p:sp>
      <p:sp>
        <p:nvSpPr>
          <p:cNvPr id="3" name="Подзаголовок 2"/>
          <p:cNvSpPr>
            <a:spLocks noGrp="1"/>
          </p:cNvSpPr>
          <p:nvPr>
            <p:ph type="subTitle" idx="1"/>
          </p:nvPr>
        </p:nvSpPr>
        <p:spPr/>
        <p:txBody>
          <a:bodyPr/>
          <a:lstStyle/>
          <a:p>
            <a:r>
              <a:rPr lang="ru-RU" dirty="0" smtClean="0"/>
              <a:t>Токарев И. В. МК-601</a:t>
            </a:r>
            <a:endParaRPr lang="ru-RU" dirty="0"/>
          </a:p>
        </p:txBody>
      </p:sp>
    </p:spTree>
    <p:extLst>
      <p:ext uri="{BB962C8B-B14F-4D97-AF65-F5344CB8AC3E}">
        <p14:creationId xmlns:p14="http://schemas.microsoft.com/office/powerpoint/2010/main" val="215056683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Упрощение нейронной сети.</a:t>
            </a:r>
            <a:endParaRPr lang="ru-RU" dirty="0"/>
          </a:p>
        </p:txBody>
      </p:sp>
      <p:sp>
        <p:nvSpPr>
          <p:cNvPr id="3" name="Объект 2"/>
          <p:cNvSpPr>
            <a:spLocks noGrp="1"/>
          </p:cNvSpPr>
          <p:nvPr>
            <p:ph idx="1"/>
          </p:nvPr>
        </p:nvSpPr>
        <p:spPr/>
        <p:txBody>
          <a:bodyPr/>
          <a:lstStyle/>
          <a:p>
            <a:r>
              <a:rPr lang="ru-RU" dirty="0"/>
              <a:t>В эксперименте проводилось упрощение слоёв fc6, fc7, fc8 с уровнем </a:t>
            </a:r>
            <a:r>
              <a:rPr lang="ru-RU" dirty="0" err="1"/>
              <a:t>threshold</a:t>
            </a:r>
            <a:r>
              <a:rPr lang="ru-RU" dirty="0"/>
              <a:t> = 0.005. С данным параметром </a:t>
            </a:r>
            <a:r>
              <a:rPr lang="ru-RU" dirty="0" err="1"/>
              <a:t>threshold</a:t>
            </a:r>
            <a:r>
              <a:rPr lang="ru-RU" dirty="0"/>
              <a:t> были получены лучшие показатели от применения упрощения для работы модели.</a:t>
            </a:r>
            <a:endParaRPr lang="ru-RU" dirty="0"/>
          </a:p>
        </p:txBody>
      </p:sp>
    </p:spTree>
    <p:extLst>
      <p:ext uri="{BB962C8B-B14F-4D97-AF65-F5344CB8AC3E}">
        <p14:creationId xmlns:p14="http://schemas.microsoft.com/office/powerpoint/2010/main" val="246078888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Упрощение нейронной сети.</a:t>
            </a:r>
            <a:endParaRPr lang="ru-RU" dirty="0"/>
          </a:p>
        </p:txBody>
      </p:sp>
      <p:sp>
        <p:nvSpPr>
          <p:cNvPr id="3" name="Объект 2"/>
          <p:cNvSpPr>
            <a:spLocks noGrp="1"/>
          </p:cNvSpPr>
          <p:nvPr>
            <p:ph idx="1"/>
          </p:nvPr>
        </p:nvSpPr>
        <p:spPr/>
        <p:txBody>
          <a:bodyPr/>
          <a:lstStyle/>
          <a:p>
            <a:r>
              <a:rPr lang="ru-RU" dirty="0"/>
              <a:t>Результаты эксперимента оказались следующими: удалось снизить объём занимаемого весами </a:t>
            </a:r>
            <a:r>
              <a:rPr lang="ru-RU" dirty="0" err="1"/>
              <a:t>диского</a:t>
            </a:r>
            <a:r>
              <a:rPr lang="ru-RU" dirty="0"/>
              <a:t> пространства с 538 942 КБ до 533 388 КБ. При этом ошибка распознавания нейронной сетью снизилась с 16.4% до 16.2%.</a:t>
            </a:r>
            <a:endParaRPr lang="ru-RU" dirty="0"/>
          </a:p>
        </p:txBody>
      </p:sp>
    </p:spTree>
    <p:extLst>
      <p:ext uri="{BB962C8B-B14F-4D97-AF65-F5344CB8AC3E}">
        <p14:creationId xmlns:p14="http://schemas.microsoft.com/office/powerpoint/2010/main" val="401044680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В</a:t>
            </a:r>
            <a:r>
              <a:rPr lang="ru-RU" dirty="0" smtClean="0"/>
              <a:t>ыравнивание </a:t>
            </a:r>
            <a:r>
              <a:rPr lang="ru-RU" dirty="0"/>
              <a:t>облаков точек</a:t>
            </a:r>
            <a:endParaRPr lang="ru-RU" dirty="0"/>
          </a:p>
        </p:txBody>
      </p:sp>
      <p:sp>
        <p:nvSpPr>
          <p:cNvPr id="3" name="Объект 2"/>
          <p:cNvSpPr>
            <a:spLocks noGrp="1"/>
          </p:cNvSpPr>
          <p:nvPr>
            <p:ph idx="1"/>
          </p:nvPr>
        </p:nvSpPr>
        <p:spPr/>
        <p:txBody>
          <a:bodyPr/>
          <a:lstStyle/>
          <a:p>
            <a:pPr marL="0" indent="0">
              <a:buNone/>
            </a:pPr>
            <a:r>
              <a:rPr lang="ru-RU" dirty="0"/>
              <a:t>ICP алгоритм используется для сведения к минимуму разницы между двумя облаками точек.</a:t>
            </a:r>
          </a:p>
          <a:p>
            <a:pPr marL="0" indent="0">
              <a:buNone/>
            </a:pPr>
            <a:r>
              <a:rPr lang="ru-RU" dirty="0"/>
              <a:t>ICP алгоритм состоит из следующих шагов:</a:t>
            </a:r>
          </a:p>
          <a:p>
            <a:pPr lvl="0"/>
            <a:r>
              <a:rPr lang="ru-RU" dirty="0"/>
              <a:t>Точки объединяются по критерию ближайшего соседа.</a:t>
            </a:r>
          </a:p>
          <a:p>
            <a:pPr lvl="0"/>
            <a:r>
              <a:rPr lang="ru-RU" dirty="0"/>
              <a:t>Оцениваются параметры преобразования с помощью среднеквадратичной функции стоимости.</a:t>
            </a:r>
          </a:p>
          <a:p>
            <a:pPr lvl="0"/>
            <a:r>
              <a:rPr lang="ru-RU" dirty="0"/>
              <a:t>Объединённые точки преобразуются с помощью оценочных параметров.</a:t>
            </a:r>
          </a:p>
          <a:p>
            <a:pPr lvl="0"/>
            <a:r>
              <a:rPr lang="ru-RU" dirty="0"/>
              <a:t>Многократные итерации (заново связывая точки и так далее).</a:t>
            </a:r>
          </a:p>
          <a:p>
            <a:endParaRPr lang="ru-RU" dirty="0"/>
          </a:p>
        </p:txBody>
      </p:sp>
    </p:spTree>
    <p:extLst>
      <p:ext uri="{BB962C8B-B14F-4D97-AF65-F5344CB8AC3E}">
        <p14:creationId xmlns:p14="http://schemas.microsoft.com/office/powerpoint/2010/main" val="307203346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Пример</a:t>
            </a:r>
            <a:endParaRPr lang="ru-RU" dirty="0"/>
          </a:p>
        </p:txBody>
      </p:sp>
      <p:pic>
        <p:nvPicPr>
          <p:cNvPr id="4" name="image5.png" descr="G:\kursach_4_kurs\kursach_4\kursach_images\Screenshot_5.png"/>
          <p:cNvPicPr>
            <a:picLocks noGrp="1"/>
          </p:cNvPicPr>
          <p:nvPr>
            <p:ph idx="1"/>
          </p:nvPr>
        </p:nvPicPr>
        <p:blipFill rotWithShape="1">
          <a:blip r:embed="rId2">
            <a:extLst>
              <a:ext uri="{BEBA8EAE-BF5A-486C-A8C5-ECC9F3942E4B}">
                <a14:imgProps xmlns:a14="http://schemas.microsoft.com/office/drawing/2010/main">
                  <a14:imgLayer r:embed="rId3">
                    <a14:imgEffect>
                      <a14:brightnessContrast bright="75000"/>
                    </a14:imgEffect>
                  </a14:imgLayer>
                </a14:imgProps>
              </a:ext>
            </a:extLst>
          </a:blip>
          <a:srcRect l="30633" t="16185" r="30244" b="16348"/>
          <a:stretch/>
        </p:blipFill>
        <p:spPr bwMode="auto">
          <a:xfrm>
            <a:off x="1035950" y="1883991"/>
            <a:ext cx="4244594" cy="4351338"/>
          </a:xfrm>
          <a:prstGeom prst="rect">
            <a:avLst/>
          </a:prstGeom>
          <a:ln>
            <a:noFill/>
          </a:ln>
          <a:extLst>
            <a:ext uri="{53640926-AAD7-44D8-BBD7-CCE9431645EC}">
              <a14:shadowObscured xmlns:a14="http://schemas.microsoft.com/office/drawing/2010/main"/>
            </a:ext>
          </a:extLst>
        </p:spPr>
      </p:pic>
      <p:pic>
        <p:nvPicPr>
          <p:cNvPr id="5" name="Рисунок 4"/>
          <p:cNvPicPr>
            <a:picLocks noChangeAspect="1"/>
          </p:cNvPicPr>
          <p:nvPr/>
        </p:nvPicPr>
        <p:blipFill>
          <a:blip r:embed="rId4"/>
          <a:stretch>
            <a:fillRect/>
          </a:stretch>
        </p:blipFill>
        <p:spPr>
          <a:xfrm>
            <a:off x="6942958" y="1883991"/>
            <a:ext cx="4195212" cy="4589049"/>
          </a:xfrm>
          <a:prstGeom prst="rect">
            <a:avLst/>
          </a:prstGeom>
        </p:spPr>
      </p:pic>
    </p:spTree>
    <p:extLst>
      <p:ext uri="{BB962C8B-B14F-4D97-AF65-F5344CB8AC3E}">
        <p14:creationId xmlns:p14="http://schemas.microsoft.com/office/powerpoint/2010/main" val="270081359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Результат проведения нормализации облаков точек</a:t>
            </a:r>
            <a:endParaRPr lang="ru-RU" dirty="0"/>
          </a:p>
        </p:txBody>
      </p:sp>
      <p:sp>
        <p:nvSpPr>
          <p:cNvPr id="3" name="Объект 2"/>
          <p:cNvSpPr>
            <a:spLocks noGrp="1"/>
          </p:cNvSpPr>
          <p:nvPr>
            <p:ph idx="1"/>
          </p:nvPr>
        </p:nvSpPr>
        <p:spPr/>
        <p:txBody>
          <a:bodyPr/>
          <a:lstStyle/>
          <a:p>
            <a:r>
              <a:rPr lang="ru-RU" dirty="0"/>
              <a:t>Для тех облаков точек, на которых при стандартных параметрах, нейронная сеть ошиблась применялось по 10 итерации ICP. Всего из 338 элементов, на которых нейронная сеть ошибалась ранее, после поворота смогла распознать 144 правильно и вновь ошиблась на 194.</a:t>
            </a:r>
          </a:p>
          <a:p>
            <a:endParaRPr lang="ru-RU" dirty="0"/>
          </a:p>
        </p:txBody>
      </p:sp>
    </p:spTree>
    <p:extLst>
      <p:ext uri="{BB962C8B-B14F-4D97-AF65-F5344CB8AC3E}">
        <p14:creationId xmlns:p14="http://schemas.microsoft.com/office/powerpoint/2010/main" val="161503800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Объект 2"/>
          <p:cNvSpPr>
            <a:spLocks noGrp="1"/>
          </p:cNvSpPr>
          <p:nvPr>
            <p:ph idx="1"/>
          </p:nvPr>
        </p:nvSpPr>
        <p:spPr/>
        <p:txBody>
          <a:bodyPr>
            <a:normAutofit/>
          </a:bodyPr>
          <a:lstStyle/>
          <a:p>
            <a:pPr marL="0" indent="0">
              <a:buNone/>
            </a:pPr>
            <a:r>
              <a:rPr lang="ru-RU" sz="5400" dirty="0" smtClean="0"/>
              <a:t>		Спасибо за внимание!</a:t>
            </a:r>
            <a:endParaRPr lang="ru-RU" sz="5400" dirty="0"/>
          </a:p>
        </p:txBody>
      </p:sp>
    </p:spTree>
    <p:extLst>
      <p:ext uri="{BB962C8B-B14F-4D97-AF65-F5344CB8AC3E}">
        <p14:creationId xmlns:p14="http://schemas.microsoft.com/office/powerpoint/2010/main" val="99012713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Идентификация по 3</a:t>
            </a:r>
            <a:r>
              <a:rPr lang="en-US" dirty="0" smtClean="0"/>
              <a:t>D</a:t>
            </a:r>
            <a:r>
              <a:rPr lang="ru-RU" dirty="0" smtClean="0"/>
              <a:t>-изображению</a:t>
            </a:r>
            <a:endParaRPr lang="ru-RU" dirty="0"/>
          </a:p>
        </p:txBody>
      </p:sp>
      <p:pic>
        <p:nvPicPr>
          <p:cNvPr id="1026" name="Picture 2" descr="Картинки по запросу &quot;kinect 3d scan&quot;&quot;"/>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614929" y="1825625"/>
            <a:ext cx="6962141"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340684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ctr"/>
            <a:r>
              <a:rPr lang="ru-RU" dirty="0" err="1" smtClean="0"/>
              <a:t>Свёрточная</a:t>
            </a:r>
            <a:r>
              <a:rPr lang="ru-RU" dirty="0" smtClean="0"/>
              <a:t> нейронная сеть </a:t>
            </a:r>
            <a:r>
              <a:rPr lang="en-US" dirty="0" err="1" smtClean="0"/>
              <a:t>VGGFace</a:t>
            </a:r>
            <a:endParaRPr lang="ru-RU" dirty="0"/>
          </a:p>
        </p:txBody>
      </p:sp>
      <p:pic>
        <p:nvPicPr>
          <p:cNvPr id="2050" name="Picture 2" descr="Картинки по запросу &quot;vggface&quot;&quot;"/>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893293" y="3004780"/>
            <a:ext cx="8230313" cy="17984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701548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dirty="0"/>
          </a:p>
        </p:txBody>
      </p:sp>
      <p:pic>
        <p:nvPicPr>
          <p:cNvPr id="3074" name="Picture 2" descr="Картинки по запросу &quot;vggface&quot;&quot;"/>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496841" y="365125"/>
            <a:ext cx="7367006" cy="54201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936627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THE </a:t>
            </a:r>
            <a:r>
              <a:rPr lang="en-US" dirty="0"/>
              <a:t>BOSPHORUS DATABASE</a:t>
            </a:r>
            <a:endParaRPr lang="ru-RU" dirty="0"/>
          </a:p>
        </p:txBody>
      </p:sp>
      <p:sp>
        <p:nvSpPr>
          <p:cNvPr id="3" name="Объект 2"/>
          <p:cNvSpPr>
            <a:spLocks noGrp="1"/>
          </p:cNvSpPr>
          <p:nvPr>
            <p:ph idx="1"/>
          </p:nvPr>
        </p:nvSpPr>
        <p:spPr/>
        <p:txBody>
          <a:bodyPr/>
          <a:lstStyle/>
          <a:p>
            <a:pPr lvl="0"/>
            <a:r>
              <a:rPr lang="ru-RU" dirty="0"/>
              <a:t>Выражение эмоций – до 35 для отдельного человека.</a:t>
            </a:r>
          </a:p>
          <a:p>
            <a:pPr lvl="0"/>
            <a:r>
              <a:rPr lang="ru-RU" dirty="0"/>
              <a:t>Подсчитанные лицевые движения</a:t>
            </a:r>
            <a:r>
              <a:rPr lang="en-US" dirty="0"/>
              <a:t>.</a:t>
            </a:r>
            <a:endParaRPr lang="ru-RU" dirty="0"/>
          </a:p>
          <a:p>
            <a:pPr lvl="0"/>
            <a:r>
              <a:rPr lang="ru-RU" dirty="0" smtClean="0"/>
              <a:t>Одна треть </a:t>
            </a:r>
            <a:r>
              <a:rPr lang="ru-RU" dirty="0"/>
              <a:t>базы создана с привлечением профессиональных актёров.</a:t>
            </a:r>
          </a:p>
          <a:p>
            <a:r>
              <a:rPr lang="ru-RU" dirty="0"/>
              <a:t>Различные уровни поворота лица.</a:t>
            </a:r>
            <a:endParaRPr lang="ru-RU" dirty="0"/>
          </a:p>
        </p:txBody>
      </p:sp>
    </p:spTree>
    <p:extLst>
      <p:ext uri="{BB962C8B-B14F-4D97-AF65-F5344CB8AC3E}">
        <p14:creationId xmlns:p14="http://schemas.microsoft.com/office/powerpoint/2010/main" val="378073267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Идентификация</a:t>
            </a:r>
            <a:endParaRPr lang="ru-RU" dirty="0"/>
          </a:p>
        </p:txBody>
      </p:sp>
      <p:sp>
        <p:nvSpPr>
          <p:cNvPr id="3" name="Объект 2"/>
          <p:cNvSpPr>
            <a:spLocks noGrp="1"/>
          </p:cNvSpPr>
          <p:nvPr>
            <p:ph idx="1"/>
          </p:nvPr>
        </p:nvSpPr>
        <p:spPr/>
        <p:txBody>
          <a:bodyPr/>
          <a:lstStyle/>
          <a:p>
            <a:r>
              <a:rPr lang="ru-RU" dirty="0" smtClean="0"/>
              <a:t>Нормализованная группа</a:t>
            </a:r>
            <a:r>
              <a:rPr lang="en-US" dirty="0"/>
              <a:t>: bs000_N_N_0.npy, bs001_N_N_0.npy, </a:t>
            </a:r>
            <a:r>
              <a:rPr lang="en-US" dirty="0" smtClean="0"/>
              <a:t>bs002_N_N_0.npy, …</a:t>
            </a:r>
          </a:p>
          <a:p>
            <a:r>
              <a:rPr lang="ru-RU" dirty="0" smtClean="0"/>
              <a:t>Тестовая группа</a:t>
            </a:r>
            <a:r>
              <a:rPr lang="en-US" dirty="0"/>
              <a:t>: bs045_CAU_A12A15_0.npy, bs045_CAU_A22A25_0.npy, </a:t>
            </a:r>
            <a:r>
              <a:rPr lang="en-US" dirty="0" smtClean="0"/>
              <a:t>bs045_CAU_A26A12lw_0.npy, …</a:t>
            </a:r>
            <a:endParaRPr lang="ru-RU" dirty="0"/>
          </a:p>
        </p:txBody>
      </p:sp>
    </p:spTree>
    <p:extLst>
      <p:ext uri="{BB962C8B-B14F-4D97-AF65-F5344CB8AC3E}">
        <p14:creationId xmlns:p14="http://schemas.microsoft.com/office/powerpoint/2010/main" val="151058731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Изображения</a:t>
            </a:r>
            <a:endParaRPr lang="ru-RU" dirty="0"/>
          </a:p>
        </p:txBody>
      </p:sp>
      <p:pic>
        <p:nvPicPr>
          <p:cNvPr id="4" name="Объект 3"/>
          <p:cNvPicPr>
            <a:picLocks noGrp="1" noChangeAspect="1"/>
          </p:cNvPicPr>
          <p:nvPr>
            <p:ph idx="1"/>
          </p:nvPr>
        </p:nvPicPr>
        <p:blipFill>
          <a:blip r:embed="rId2"/>
          <a:stretch>
            <a:fillRect/>
          </a:stretch>
        </p:blipFill>
        <p:spPr>
          <a:xfrm>
            <a:off x="1503128" y="1693222"/>
            <a:ext cx="1828800" cy="2324100"/>
          </a:xfrm>
          <a:prstGeom prst="rect">
            <a:avLst/>
          </a:prstGeom>
        </p:spPr>
      </p:pic>
      <p:pic>
        <p:nvPicPr>
          <p:cNvPr id="5" name="Рисунок 4"/>
          <p:cNvPicPr>
            <a:picLocks noChangeAspect="1"/>
          </p:cNvPicPr>
          <p:nvPr/>
        </p:nvPicPr>
        <p:blipFill>
          <a:blip r:embed="rId3"/>
          <a:stretch>
            <a:fillRect/>
          </a:stretch>
        </p:blipFill>
        <p:spPr>
          <a:xfrm>
            <a:off x="4845186" y="1690688"/>
            <a:ext cx="1790700" cy="2324100"/>
          </a:xfrm>
          <a:prstGeom prst="rect">
            <a:avLst/>
          </a:prstGeom>
        </p:spPr>
      </p:pic>
      <p:pic>
        <p:nvPicPr>
          <p:cNvPr id="6" name="Рисунок 5"/>
          <p:cNvPicPr>
            <a:picLocks noChangeAspect="1"/>
          </p:cNvPicPr>
          <p:nvPr/>
        </p:nvPicPr>
        <p:blipFill>
          <a:blip r:embed="rId4"/>
          <a:stretch>
            <a:fillRect/>
          </a:stretch>
        </p:blipFill>
        <p:spPr>
          <a:xfrm>
            <a:off x="8149144" y="1690688"/>
            <a:ext cx="1885950" cy="2324100"/>
          </a:xfrm>
          <a:prstGeom prst="rect">
            <a:avLst/>
          </a:prstGeom>
        </p:spPr>
      </p:pic>
      <p:pic>
        <p:nvPicPr>
          <p:cNvPr id="7" name="Рисунок 6"/>
          <p:cNvPicPr>
            <a:picLocks noChangeAspect="1"/>
          </p:cNvPicPr>
          <p:nvPr/>
        </p:nvPicPr>
        <p:blipFill>
          <a:blip r:embed="rId5"/>
          <a:stretch>
            <a:fillRect/>
          </a:stretch>
        </p:blipFill>
        <p:spPr>
          <a:xfrm>
            <a:off x="1474799" y="4296282"/>
            <a:ext cx="1857129" cy="2182340"/>
          </a:xfrm>
          <a:prstGeom prst="rect">
            <a:avLst/>
          </a:prstGeom>
        </p:spPr>
      </p:pic>
      <p:pic>
        <p:nvPicPr>
          <p:cNvPr id="8" name="Рисунок 7"/>
          <p:cNvPicPr>
            <a:picLocks noChangeAspect="1"/>
          </p:cNvPicPr>
          <p:nvPr/>
        </p:nvPicPr>
        <p:blipFill>
          <a:blip r:embed="rId6"/>
          <a:stretch>
            <a:fillRect/>
          </a:stretch>
        </p:blipFill>
        <p:spPr>
          <a:xfrm>
            <a:off x="4916623" y="4296282"/>
            <a:ext cx="1647825" cy="2190750"/>
          </a:xfrm>
          <a:prstGeom prst="rect">
            <a:avLst/>
          </a:prstGeom>
        </p:spPr>
      </p:pic>
      <p:pic>
        <p:nvPicPr>
          <p:cNvPr id="9" name="Рисунок 8"/>
          <p:cNvPicPr>
            <a:picLocks noChangeAspect="1"/>
          </p:cNvPicPr>
          <p:nvPr/>
        </p:nvPicPr>
        <p:blipFill>
          <a:blip r:embed="rId7"/>
          <a:stretch>
            <a:fillRect/>
          </a:stretch>
        </p:blipFill>
        <p:spPr>
          <a:xfrm>
            <a:off x="8158669" y="4296282"/>
            <a:ext cx="1876425" cy="2114246"/>
          </a:xfrm>
          <a:prstGeom prst="rect">
            <a:avLst/>
          </a:prstGeom>
        </p:spPr>
      </p:pic>
    </p:spTree>
    <p:extLst>
      <p:ext uri="{BB962C8B-B14F-4D97-AF65-F5344CB8AC3E}">
        <p14:creationId xmlns:p14="http://schemas.microsoft.com/office/powerpoint/2010/main" val="254757349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Вычисление сходства</a:t>
            </a:r>
            <a:endParaRPr lang="ru-RU" dirty="0"/>
          </a:p>
        </p:txBody>
      </p:sp>
      <p:sp>
        <p:nvSpPr>
          <p:cNvPr id="3" name="Объект 2"/>
          <p:cNvSpPr>
            <a:spLocks noGrp="1"/>
          </p:cNvSpPr>
          <p:nvPr>
            <p:ph idx="1"/>
          </p:nvPr>
        </p:nvSpPr>
        <p:spPr/>
        <p:txBody>
          <a:bodyPr/>
          <a:lstStyle/>
          <a:p>
            <a:pPr marL="0" indent="0">
              <a:buNone/>
            </a:pPr>
            <a:r>
              <a:rPr lang="ru-RU" dirty="0" smtClean="0"/>
              <a:t>Для каждого изображения получаем значения выходов нейронной сети.</a:t>
            </a:r>
          </a:p>
          <a:p>
            <a:pPr marL="0" indent="0">
              <a:buNone/>
            </a:pPr>
            <a:r>
              <a:rPr lang="ru-RU" dirty="0" smtClean="0"/>
              <a:t>Сравниваем каждое изображение из нормализованной и тестовой групп используя «</a:t>
            </a:r>
            <a:r>
              <a:rPr lang="ru-RU" i="1" dirty="0" smtClean="0"/>
              <a:t>косинусный коэффициент»</a:t>
            </a:r>
            <a:endParaRPr lang="ru-RU" dirty="0"/>
          </a:p>
        </p:txBody>
      </p:sp>
      <p:sp>
        <p:nvSpPr>
          <p:cNvPr id="5" name="AutoShape 4" descr="Картинки по запросу &quot;Cosine similarity&quot;&quot;"/>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pic>
        <p:nvPicPr>
          <p:cNvPr id="6" name="Рисунок 5"/>
          <p:cNvPicPr>
            <a:picLocks noChangeAspect="1"/>
          </p:cNvPicPr>
          <p:nvPr/>
        </p:nvPicPr>
        <p:blipFill>
          <a:blip r:embed="rId2"/>
          <a:stretch>
            <a:fillRect/>
          </a:stretch>
        </p:blipFill>
        <p:spPr>
          <a:xfrm>
            <a:off x="3622437" y="4092507"/>
            <a:ext cx="3857625" cy="1104900"/>
          </a:xfrm>
          <a:prstGeom prst="rect">
            <a:avLst/>
          </a:prstGeom>
        </p:spPr>
      </p:pic>
    </p:spTree>
    <p:extLst>
      <p:ext uri="{BB962C8B-B14F-4D97-AF65-F5344CB8AC3E}">
        <p14:creationId xmlns:p14="http://schemas.microsoft.com/office/powerpoint/2010/main" val="176574353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Первоначальный результат</a:t>
            </a:r>
            <a:endParaRPr lang="ru-RU" dirty="0"/>
          </a:p>
        </p:txBody>
      </p:sp>
      <p:sp>
        <p:nvSpPr>
          <p:cNvPr id="3" name="Объект 2"/>
          <p:cNvSpPr>
            <a:spLocks noGrp="1"/>
          </p:cNvSpPr>
          <p:nvPr>
            <p:ph idx="1"/>
          </p:nvPr>
        </p:nvSpPr>
        <p:spPr/>
        <p:txBody>
          <a:bodyPr/>
          <a:lstStyle/>
          <a:p>
            <a:r>
              <a:rPr lang="ru-RU" dirty="0" smtClean="0"/>
              <a:t>В режиме идентификации нейронная сеть ошибалась в 16.4% процентах случаев.</a:t>
            </a:r>
            <a:endParaRPr lang="ru-RU" dirty="0"/>
          </a:p>
        </p:txBody>
      </p:sp>
    </p:spTree>
    <p:extLst>
      <p:ext uri="{BB962C8B-B14F-4D97-AF65-F5344CB8AC3E}">
        <p14:creationId xmlns:p14="http://schemas.microsoft.com/office/powerpoint/2010/main" val="1438814826"/>
      </p:ext>
    </p:extLst>
  </p:cSld>
  <p:clrMapOvr>
    <a:masterClrMapping/>
  </p:clrMapOvr>
  <p:timing>
    <p:tnLst>
      <p:par>
        <p:cTn id="1" dur="indefinite" restart="never" nodeType="tmRoot"/>
      </p:par>
    </p:tnLst>
  </p:timing>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12100</TotalTime>
  <Words>283</Words>
  <Application>Microsoft Office PowerPoint</Application>
  <PresentationFormat>Широкоэкранный</PresentationFormat>
  <Paragraphs>33</Paragraphs>
  <Slides>15</Slides>
  <Notes>0</Notes>
  <HiddenSlides>0</HiddenSlides>
  <MMClips>0</MMClips>
  <ScaleCrop>false</ScaleCrop>
  <HeadingPairs>
    <vt:vector size="6" baseType="variant">
      <vt:variant>
        <vt:lpstr>Использованные шрифты</vt:lpstr>
      </vt:variant>
      <vt:variant>
        <vt:i4>3</vt:i4>
      </vt:variant>
      <vt:variant>
        <vt:lpstr>Тема</vt:lpstr>
      </vt:variant>
      <vt:variant>
        <vt:i4>1</vt:i4>
      </vt:variant>
      <vt:variant>
        <vt:lpstr>Заголовки слайдов</vt:lpstr>
      </vt:variant>
      <vt:variant>
        <vt:i4>15</vt:i4>
      </vt:variant>
    </vt:vector>
  </HeadingPairs>
  <TitlesOfParts>
    <vt:vector size="19" baseType="lpstr">
      <vt:lpstr>Arial</vt:lpstr>
      <vt:lpstr>Calibri</vt:lpstr>
      <vt:lpstr>Calibri Light</vt:lpstr>
      <vt:lpstr>Тема Office</vt:lpstr>
      <vt:lpstr>Упрощение нейронной сети и выравнивание облаков точек в задаче идентификации по 3D-лицу</vt:lpstr>
      <vt:lpstr>Идентификация по 3D-изображению</vt:lpstr>
      <vt:lpstr>Свёрточная нейронная сеть VGGFace</vt:lpstr>
      <vt:lpstr>Презентация PowerPoint</vt:lpstr>
      <vt:lpstr>THE BOSPHORUS DATABASE</vt:lpstr>
      <vt:lpstr>Идентификация</vt:lpstr>
      <vt:lpstr>Изображения</vt:lpstr>
      <vt:lpstr>Вычисление сходства</vt:lpstr>
      <vt:lpstr>Первоначальный результат</vt:lpstr>
      <vt:lpstr>Упрощение нейронной сети.</vt:lpstr>
      <vt:lpstr>Упрощение нейронной сети.</vt:lpstr>
      <vt:lpstr>Выравнивание облаков точек</vt:lpstr>
      <vt:lpstr>Пример</vt:lpstr>
      <vt:lpstr>Результат проведения нормализации облаков точек</vt:lpstr>
      <vt:lpstr>Презентация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Pruning и поворот облаков точек в задаче идентификации по 3D-лицу</dc:title>
  <dc:creator>user</dc:creator>
  <cp:lastModifiedBy>user</cp:lastModifiedBy>
  <cp:revision>11</cp:revision>
  <dcterms:created xsi:type="dcterms:W3CDTF">2019-10-28T08:19:31Z</dcterms:created>
  <dcterms:modified xsi:type="dcterms:W3CDTF">2019-11-23T07:21:38Z</dcterms:modified>
</cp:coreProperties>
</file>