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a" ContentType="audio/x-ms-wm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56" r:id="rId3"/>
    <p:sldId id="282" r:id="rId4"/>
    <p:sldId id="321" r:id="rId5"/>
    <p:sldId id="294" r:id="rId6"/>
    <p:sldId id="327" r:id="rId7"/>
    <p:sldId id="284" r:id="rId8"/>
    <p:sldId id="344" r:id="rId9"/>
    <p:sldId id="328" r:id="rId10"/>
    <p:sldId id="345" r:id="rId11"/>
    <p:sldId id="352" r:id="rId12"/>
    <p:sldId id="286" r:id="rId13"/>
    <p:sldId id="346" r:id="rId14"/>
    <p:sldId id="329" r:id="rId15"/>
    <p:sldId id="325" r:id="rId16"/>
    <p:sldId id="308" r:id="rId17"/>
    <p:sldId id="351" r:id="rId18"/>
    <p:sldId id="347" r:id="rId19"/>
    <p:sldId id="309" r:id="rId20"/>
    <p:sldId id="349" r:id="rId21"/>
    <p:sldId id="350" r:id="rId22"/>
    <p:sldId id="310" r:id="rId23"/>
    <p:sldId id="305" r:id="rId24"/>
    <p:sldId id="330" r:id="rId25"/>
    <p:sldId id="297" r:id="rId26"/>
    <p:sldId id="331" r:id="rId27"/>
    <p:sldId id="268" r:id="rId28"/>
    <p:sldId id="296" r:id="rId29"/>
    <p:sldId id="318" r:id="rId30"/>
    <p:sldId id="298" r:id="rId31"/>
    <p:sldId id="272" r:id="rId32"/>
    <p:sldId id="332" r:id="rId33"/>
    <p:sldId id="334" r:id="rId34"/>
    <p:sldId id="348" r:id="rId35"/>
    <p:sldId id="335" r:id="rId36"/>
    <p:sldId id="333" r:id="rId37"/>
    <p:sldId id="336" r:id="rId38"/>
    <p:sldId id="337" r:id="rId39"/>
    <p:sldId id="339" r:id="rId40"/>
    <p:sldId id="341" r:id="rId41"/>
    <p:sldId id="342" r:id="rId42"/>
    <p:sldId id="343" r:id="rId43"/>
    <p:sldId id="276" r:id="rId44"/>
    <p:sldId id="277" r:id="rId45"/>
    <p:sldId id="279" r:id="rId4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66" autoAdjust="0"/>
    <p:restoredTop sz="94660"/>
  </p:normalViewPr>
  <p:slideViewPr>
    <p:cSldViewPr snapToGrid="0">
      <p:cViewPr varScale="1">
        <p:scale>
          <a:sx n="65" d="100"/>
          <a:sy n="65" d="100"/>
        </p:scale>
        <p:origin x="3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BA3D4166-1324-43F0-82C4-ED23A3CB2F37}" type="datetimeFigureOut">
              <a:rPr lang="ru-RU" smtClean="0"/>
              <a:t>13.09.2024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D461E-C7A3-45F1-864C-860C3C164A52}" type="slidenum">
              <a:rPr lang="ru-RU" smtClean="0"/>
              <a:t>‹#›</a:t>
            </a:fld>
            <a:endParaRPr lang="ru-RU"/>
          </a:p>
        </p:txBody>
      </p:sp>
    </p:spTree>
    <p:extLst>
      <p:ext uri="{BB962C8B-B14F-4D97-AF65-F5344CB8AC3E}">
        <p14:creationId xmlns:p14="http://schemas.microsoft.com/office/powerpoint/2010/main" val="357267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A3D4166-1324-43F0-82C4-ED23A3CB2F37}" type="datetimeFigureOut">
              <a:rPr lang="ru-RU" smtClean="0"/>
              <a:t>13.09.2024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D461E-C7A3-45F1-864C-860C3C164A52}" type="slidenum">
              <a:rPr lang="ru-RU" smtClean="0"/>
              <a:t>‹#›</a:t>
            </a:fld>
            <a:endParaRPr lang="ru-RU"/>
          </a:p>
        </p:txBody>
      </p:sp>
    </p:spTree>
    <p:extLst>
      <p:ext uri="{BB962C8B-B14F-4D97-AF65-F5344CB8AC3E}">
        <p14:creationId xmlns:p14="http://schemas.microsoft.com/office/powerpoint/2010/main" val="2899026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A3D4166-1324-43F0-82C4-ED23A3CB2F37}" type="datetimeFigureOut">
              <a:rPr lang="ru-RU" smtClean="0"/>
              <a:t>13.09.2024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D461E-C7A3-45F1-864C-860C3C164A52}" type="slidenum">
              <a:rPr lang="ru-RU" smtClean="0"/>
              <a:t>‹#›</a:t>
            </a:fld>
            <a:endParaRPr lang="ru-RU"/>
          </a:p>
        </p:txBody>
      </p:sp>
    </p:spTree>
    <p:extLst>
      <p:ext uri="{BB962C8B-B14F-4D97-AF65-F5344CB8AC3E}">
        <p14:creationId xmlns:p14="http://schemas.microsoft.com/office/powerpoint/2010/main" val="207925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A3D4166-1324-43F0-82C4-ED23A3CB2F37}" type="datetimeFigureOut">
              <a:rPr lang="ru-RU" smtClean="0"/>
              <a:t>13.09.2024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D461E-C7A3-45F1-864C-860C3C164A52}" type="slidenum">
              <a:rPr lang="ru-RU" smtClean="0"/>
              <a:t>‹#›</a:t>
            </a:fld>
            <a:endParaRPr lang="ru-RU"/>
          </a:p>
        </p:txBody>
      </p:sp>
    </p:spTree>
    <p:extLst>
      <p:ext uri="{BB962C8B-B14F-4D97-AF65-F5344CB8AC3E}">
        <p14:creationId xmlns:p14="http://schemas.microsoft.com/office/powerpoint/2010/main" val="2821163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BA3D4166-1324-43F0-82C4-ED23A3CB2F37}" type="datetimeFigureOut">
              <a:rPr lang="ru-RU" smtClean="0"/>
              <a:t>13.09.2024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D461E-C7A3-45F1-864C-860C3C164A52}" type="slidenum">
              <a:rPr lang="ru-RU" smtClean="0"/>
              <a:t>‹#›</a:t>
            </a:fld>
            <a:endParaRPr lang="ru-RU"/>
          </a:p>
        </p:txBody>
      </p:sp>
    </p:spTree>
    <p:extLst>
      <p:ext uri="{BB962C8B-B14F-4D97-AF65-F5344CB8AC3E}">
        <p14:creationId xmlns:p14="http://schemas.microsoft.com/office/powerpoint/2010/main" val="3016512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BA3D4166-1324-43F0-82C4-ED23A3CB2F37}" type="datetimeFigureOut">
              <a:rPr lang="ru-RU" smtClean="0"/>
              <a:t>13.09.2024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1DD461E-C7A3-45F1-864C-860C3C164A52}" type="slidenum">
              <a:rPr lang="ru-RU" smtClean="0"/>
              <a:t>‹#›</a:t>
            </a:fld>
            <a:endParaRPr lang="ru-RU"/>
          </a:p>
        </p:txBody>
      </p:sp>
    </p:spTree>
    <p:extLst>
      <p:ext uri="{BB962C8B-B14F-4D97-AF65-F5344CB8AC3E}">
        <p14:creationId xmlns:p14="http://schemas.microsoft.com/office/powerpoint/2010/main" val="212469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A3D4166-1324-43F0-82C4-ED23A3CB2F37}" type="datetimeFigureOut">
              <a:rPr lang="ru-RU" smtClean="0"/>
              <a:t>13.09.2024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1DD461E-C7A3-45F1-864C-860C3C164A52}" type="slidenum">
              <a:rPr lang="ru-RU" smtClean="0"/>
              <a:t>‹#›</a:t>
            </a:fld>
            <a:endParaRPr lang="ru-RU"/>
          </a:p>
        </p:txBody>
      </p:sp>
    </p:spTree>
    <p:extLst>
      <p:ext uri="{BB962C8B-B14F-4D97-AF65-F5344CB8AC3E}">
        <p14:creationId xmlns:p14="http://schemas.microsoft.com/office/powerpoint/2010/main" val="352753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BA3D4166-1324-43F0-82C4-ED23A3CB2F37}" type="datetimeFigureOut">
              <a:rPr lang="ru-RU" smtClean="0"/>
              <a:t>13.09.2024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1DD461E-C7A3-45F1-864C-860C3C164A52}" type="slidenum">
              <a:rPr lang="ru-RU" smtClean="0"/>
              <a:t>‹#›</a:t>
            </a:fld>
            <a:endParaRPr lang="ru-RU"/>
          </a:p>
        </p:txBody>
      </p:sp>
    </p:spTree>
    <p:extLst>
      <p:ext uri="{BB962C8B-B14F-4D97-AF65-F5344CB8AC3E}">
        <p14:creationId xmlns:p14="http://schemas.microsoft.com/office/powerpoint/2010/main" val="184262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A3D4166-1324-43F0-82C4-ED23A3CB2F37}" type="datetimeFigureOut">
              <a:rPr lang="ru-RU" smtClean="0"/>
              <a:t>13.09.2024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1DD461E-C7A3-45F1-864C-860C3C164A52}" type="slidenum">
              <a:rPr lang="ru-RU" smtClean="0"/>
              <a:t>‹#›</a:t>
            </a:fld>
            <a:endParaRPr lang="ru-RU"/>
          </a:p>
        </p:txBody>
      </p:sp>
    </p:spTree>
    <p:extLst>
      <p:ext uri="{BB962C8B-B14F-4D97-AF65-F5344CB8AC3E}">
        <p14:creationId xmlns:p14="http://schemas.microsoft.com/office/powerpoint/2010/main" val="221646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BA3D4166-1324-43F0-82C4-ED23A3CB2F37}" type="datetimeFigureOut">
              <a:rPr lang="ru-RU" smtClean="0"/>
              <a:t>13.09.2024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1DD461E-C7A3-45F1-864C-860C3C164A52}" type="slidenum">
              <a:rPr lang="ru-RU" smtClean="0"/>
              <a:t>‹#›</a:t>
            </a:fld>
            <a:endParaRPr lang="ru-RU"/>
          </a:p>
        </p:txBody>
      </p:sp>
    </p:spTree>
    <p:extLst>
      <p:ext uri="{BB962C8B-B14F-4D97-AF65-F5344CB8AC3E}">
        <p14:creationId xmlns:p14="http://schemas.microsoft.com/office/powerpoint/2010/main" val="86266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BA3D4166-1324-43F0-82C4-ED23A3CB2F37}" type="datetimeFigureOut">
              <a:rPr lang="ru-RU" smtClean="0"/>
              <a:t>13.09.2024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1DD461E-C7A3-45F1-864C-860C3C164A52}" type="slidenum">
              <a:rPr lang="ru-RU" smtClean="0"/>
              <a:t>‹#›</a:t>
            </a:fld>
            <a:endParaRPr lang="ru-RU"/>
          </a:p>
        </p:txBody>
      </p:sp>
    </p:spTree>
    <p:extLst>
      <p:ext uri="{BB962C8B-B14F-4D97-AF65-F5344CB8AC3E}">
        <p14:creationId xmlns:p14="http://schemas.microsoft.com/office/powerpoint/2010/main" val="2888035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D4166-1324-43F0-82C4-ED23A3CB2F37}" type="datetimeFigureOut">
              <a:rPr lang="ru-RU" smtClean="0"/>
              <a:t>13.09.2024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D461E-C7A3-45F1-864C-860C3C164A52}" type="slidenum">
              <a:rPr lang="ru-RU" smtClean="0"/>
              <a:t>‹#›</a:t>
            </a:fld>
            <a:endParaRPr lang="ru-RU"/>
          </a:p>
        </p:txBody>
      </p:sp>
    </p:spTree>
    <p:extLst>
      <p:ext uri="{BB962C8B-B14F-4D97-AF65-F5344CB8AC3E}">
        <p14:creationId xmlns:p14="http://schemas.microsoft.com/office/powerpoint/2010/main" val="42253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wma"/><Relationship Id="rId1" Type="http://schemas.microsoft.com/office/2007/relationships/media" Target="../media/media2.wma"/><Relationship Id="rId5" Type="http://schemas.openxmlformats.org/officeDocument/2006/relationships/image" Target="../media/image13.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hyperlink" Target="https://top50.supercomputers.ru/list"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top500.org/site/48553" TargetMode="External"/><Relationship Id="rId2" Type="http://schemas.openxmlformats.org/officeDocument/2006/relationships/hyperlink" Target="https://top500.org/system/180047"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top500.org/system/180048" TargetMode="External"/><Relationship Id="rId3" Type="http://schemas.openxmlformats.org/officeDocument/2006/relationships/hyperlink" Target="https://top500.org/site/47347" TargetMode="External"/><Relationship Id="rId7" Type="http://schemas.openxmlformats.org/officeDocument/2006/relationships/hyperlink" Target="https://top500.org/site/50831" TargetMode="External"/><Relationship Id="rId2" Type="http://schemas.openxmlformats.org/officeDocument/2006/relationships/hyperlink" Target="https://top500.org/system/180183" TargetMode="External"/><Relationship Id="rId1" Type="http://schemas.openxmlformats.org/officeDocument/2006/relationships/slideLayout" Target="../slideLayouts/slideLayout7.xml"/><Relationship Id="rId6" Type="http://schemas.openxmlformats.org/officeDocument/2006/relationships/hyperlink" Target="https://top500.org/system/179807" TargetMode="External"/><Relationship Id="rId5" Type="http://schemas.openxmlformats.org/officeDocument/2006/relationships/hyperlink" Target="https://top500.org/site/50981" TargetMode="External"/><Relationship Id="rId4" Type="http://schemas.openxmlformats.org/officeDocument/2006/relationships/hyperlink" Target="https://top500.org/system/180236" TargetMode="External"/><Relationship Id="rId9" Type="http://schemas.openxmlformats.org/officeDocument/2006/relationships/hyperlink" Target="https://top500.org/site/50908"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988040" cy="1265555"/>
          </a:xfrm>
        </p:spPr>
        <p:txBody>
          <a:bodyPr>
            <a:normAutofit fontScale="90000"/>
          </a:bodyPr>
          <a:lstStyle/>
          <a:p>
            <a:br>
              <a:rPr lang="ru-RU" dirty="0"/>
            </a:br>
            <a:r>
              <a:rPr lang="ru-RU" b="1" dirty="0"/>
              <a:t>Лекция 1_2024. Эволюция развития и современное состояние вычислительной техники</a:t>
            </a:r>
            <a:br>
              <a:rPr lang="ru-RU" b="1" dirty="0"/>
            </a:br>
            <a:endParaRPr lang="ru-RU" dirty="0"/>
          </a:p>
        </p:txBody>
      </p:sp>
      <p:sp>
        <p:nvSpPr>
          <p:cNvPr id="3" name="Объект 2"/>
          <p:cNvSpPr>
            <a:spLocks noGrp="1"/>
          </p:cNvSpPr>
          <p:nvPr>
            <p:ph idx="1"/>
          </p:nvPr>
        </p:nvSpPr>
        <p:spPr>
          <a:xfrm>
            <a:off x="289560" y="1630680"/>
            <a:ext cx="11308080" cy="4785360"/>
          </a:xfrm>
        </p:spPr>
        <p:txBody>
          <a:bodyPr>
            <a:normAutofit/>
          </a:bodyPr>
          <a:lstStyle/>
          <a:p>
            <a:pPr marL="0" indent="0">
              <a:buNone/>
            </a:pPr>
            <a:r>
              <a:rPr lang="ru-RU" b="1" dirty="0"/>
              <a:t>Основные вопросы:</a:t>
            </a:r>
            <a:br>
              <a:rPr lang="ru-RU" dirty="0"/>
            </a:br>
            <a:r>
              <a:rPr lang="ru-RU" dirty="0"/>
              <a:t>	1. </a:t>
            </a:r>
            <a:r>
              <a:rPr lang="ru-RU" b="1" dirty="0"/>
              <a:t>Краткий исторический обзор</a:t>
            </a:r>
            <a:br>
              <a:rPr lang="ru-RU" dirty="0"/>
            </a:br>
            <a:r>
              <a:rPr lang="ru-RU" dirty="0"/>
              <a:t>	2. </a:t>
            </a:r>
            <a:r>
              <a:rPr lang="ru-RU" b="1" dirty="0"/>
              <a:t>Поколения ЭВМ. Эволюция информационных технологий</a:t>
            </a:r>
            <a:br>
              <a:rPr lang="ru-RU" dirty="0"/>
            </a:br>
            <a:r>
              <a:rPr lang="ru-RU" dirty="0"/>
              <a:t>	3. </a:t>
            </a:r>
            <a:r>
              <a:rPr lang="ru-RU" b="1" dirty="0"/>
              <a:t>Развитие средств вычислительной техники на современном 		этапе</a:t>
            </a:r>
          </a:p>
          <a:p>
            <a:pPr marL="0" indent="0">
              <a:buNone/>
            </a:pPr>
            <a:r>
              <a:rPr lang="ru-RU" sz="2600" dirty="0"/>
              <a:t>Материал лекции представлен в  текстовом файле (</a:t>
            </a:r>
            <a:r>
              <a:rPr lang="ru-RU" sz="2600" b="1" dirty="0"/>
              <a:t>Тема 1_История развития ИТ</a:t>
            </a:r>
            <a:r>
              <a:rPr lang="en-US" sz="2600" b="1" dirty="0"/>
              <a:t>.pdf</a:t>
            </a:r>
            <a:r>
              <a:rPr lang="ru-RU" sz="2600" dirty="0"/>
              <a:t>), который необходимо изучить. Также необходимо просмотреть презентации из папки </a:t>
            </a:r>
            <a:r>
              <a:rPr lang="ru-RU" sz="2600" b="1" dirty="0"/>
              <a:t>Поколения ЭВМ.</a:t>
            </a:r>
          </a:p>
          <a:p>
            <a:pPr marL="0" indent="0">
              <a:buNone/>
            </a:pPr>
            <a:r>
              <a:rPr lang="ru-RU" sz="2600" b="1" dirty="0"/>
              <a:t>После этого можно продолжить работу с данной презентацией, в которой представлен обзор самых мощных компьютеров в СНГ (список ТОР 50) и в мире (список ТОР 500)</a:t>
            </a:r>
            <a:br>
              <a:rPr lang="ru-RU" sz="2600" dirty="0"/>
            </a:br>
            <a:endParaRPr lang="ru-RU" sz="2600" dirty="0"/>
          </a:p>
        </p:txBody>
      </p:sp>
    </p:spTree>
    <p:extLst>
      <p:ext uri="{BB962C8B-B14F-4D97-AF65-F5344CB8AC3E}">
        <p14:creationId xmlns:p14="http://schemas.microsoft.com/office/powerpoint/2010/main" val="73911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3779" y="1"/>
            <a:ext cx="11698014" cy="6001643"/>
          </a:xfrm>
          <a:prstGeom prst="rect">
            <a:avLst/>
          </a:prstGeom>
        </p:spPr>
        <p:txBody>
          <a:bodyPr wrap="square">
            <a:spAutoFit/>
          </a:bodyPr>
          <a:lstStyle/>
          <a:p>
            <a:r>
              <a:rPr lang="en-US" sz="2400" dirty="0"/>
              <a:t>The </a:t>
            </a:r>
            <a:r>
              <a:rPr lang="en-US" sz="2400" b="1" dirty="0"/>
              <a:t>Eagle</a:t>
            </a:r>
            <a:r>
              <a:rPr lang="en-US" sz="2400" dirty="0"/>
              <a:t> system installed on the Microsoft Azure Cloud in the USA reclaimed the </a:t>
            </a:r>
            <a:r>
              <a:rPr lang="en-US" sz="2400" b="1" dirty="0"/>
              <a:t>No. 3 </a:t>
            </a:r>
            <a:r>
              <a:rPr lang="en-US" sz="2400" dirty="0"/>
              <a:t>spot that it achieved after its debut appearance on the previous list, and it remains the highest-ranking cloud system on the TOP500. This Microsoft NDv5 system has an HPL score of 561.2 </a:t>
            </a:r>
            <a:r>
              <a:rPr lang="en-US" sz="2400" dirty="0" err="1"/>
              <a:t>PFlop</a:t>
            </a:r>
            <a:r>
              <a:rPr lang="en-US" sz="2400" dirty="0"/>
              <a:t>/s and is based on Intel Xeon Platinum 8480C processors and NVIDIA H100 accelerators.</a:t>
            </a:r>
          </a:p>
          <a:p>
            <a:endParaRPr lang="en-US" sz="2400" dirty="0"/>
          </a:p>
          <a:p>
            <a:r>
              <a:rPr lang="en-US" sz="2400" b="1" dirty="0" err="1"/>
              <a:t>Fugaku</a:t>
            </a:r>
            <a:r>
              <a:rPr lang="en-US" sz="2400" dirty="0"/>
              <a:t> - </a:t>
            </a:r>
            <a:r>
              <a:rPr lang="ru-RU" sz="2400" dirty="0"/>
              <a:t>4-е место из предыдущего списка, несмотря на то, что удерживала 1-е место с июня 2020 года по ноябрь 2021 года. </a:t>
            </a:r>
            <a:endParaRPr lang="en-US" sz="2400" dirty="0"/>
          </a:p>
          <a:p>
            <a:r>
              <a:rPr lang="ru-RU" sz="2400" dirty="0"/>
              <a:t>Базирующаяся в Кобе, Япония, </a:t>
            </a:r>
            <a:r>
              <a:rPr lang="en-US" sz="2400" dirty="0" err="1"/>
              <a:t>Fugaku</a:t>
            </a:r>
            <a:r>
              <a:rPr lang="en-US" sz="2400" dirty="0"/>
              <a:t> </a:t>
            </a:r>
            <a:r>
              <a:rPr lang="ru-RU" sz="2400" dirty="0"/>
              <a:t>имеет показатель </a:t>
            </a:r>
            <a:r>
              <a:rPr lang="en-US" sz="2400" dirty="0"/>
              <a:t>HPL 442 </a:t>
            </a:r>
            <a:r>
              <a:rPr lang="en-US" sz="2400" dirty="0" err="1"/>
              <a:t>PFlop</a:t>
            </a:r>
            <a:r>
              <a:rPr lang="en-US" sz="2400" dirty="0"/>
              <a:t>/s </a:t>
            </a:r>
            <a:r>
              <a:rPr lang="ru-RU" sz="2400" dirty="0"/>
              <a:t>и остается самой высоко оцененной системой за пределами США. </a:t>
            </a:r>
            <a:endParaRPr lang="en-US" sz="2400" dirty="0"/>
          </a:p>
          <a:p>
            <a:endParaRPr lang="en-US" sz="2400" dirty="0"/>
          </a:p>
          <a:p>
            <a:r>
              <a:rPr lang="ru-RU" sz="2400" dirty="0"/>
              <a:t>Система </a:t>
            </a:r>
            <a:r>
              <a:rPr lang="en-US" sz="2400" b="1" dirty="0"/>
              <a:t>LUMI</a:t>
            </a:r>
            <a:r>
              <a:rPr lang="en-US" sz="2400" dirty="0"/>
              <a:t> </a:t>
            </a:r>
            <a:r>
              <a:rPr lang="ru-RU" sz="2400" dirty="0"/>
              <a:t>в </a:t>
            </a:r>
            <a:r>
              <a:rPr lang="en-US" sz="2400" dirty="0" err="1"/>
              <a:t>EuroHPC</a:t>
            </a:r>
            <a:r>
              <a:rPr lang="en-US" sz="2400" dirty="0"/>
              <a:t>/CSC </a:t>
            </a:r>
            <a:r>
              <a:rPr lang="ru-RU" sz="2400" dirty="0"/>
              <a:t>в Финляндии </a:t>
            </a:r>
            <a:r>
              <a:rPr lang="en-US" sz="2400" dirty="0"/>
              <a:t>- </a:t>
            </a:r>
            <a:r>
              <a:rPr lang="ru-RU" sz="2400" dirty="0"/>
              <a:t>5-ое месте с показателем </a:t>
            </a:r>
            <a:r>
              <a:rPr lang="en-US" sz="2400" dirty="0"/>
              <a:t>HPL 380 </a:t>
            </a:r>
            <a:r>
              <a:rPr lang="en-US" sz="2400" dirty="0" err="1"/>
              <a:t>PFlop</a:t>
            </a:r>
            <a:r>
              <a:rPr lang="en-US" sz="2400" dirty="0"/>
              <a:t>/s. </a:t>
            </a:r>
            <a:r>
              <a:rPr lang="ru-RU" sz="2400" dirty="0"/>
              <a:t>Эта машина является крупнейшей системой в Европе.</a:t>
            </a:r>
          </a:p>
          <a:p>
            <a:endParaRPr lang="ru-RU" sz="2400" dirty="0"/>
          </a:p>
          <a:p>
            <a:r>
              <a:rPr lang="ru-RU" sz="2400" dirty="0"/>
              <a:t>Единственная новая система, попавшая в десятку лучших, — это машина </a:t>
            </a:r>
            <a:r>
              <a:rPr lang="ru-RU" sz="2400" b="1" dirty="0" err="1"/>
              <a:t>Alps</a:t>
            </a:r>
            <a:r>
              <a:rPr lang="ru-RU" sz="2400" b="1" dirty="0"/>
              <a:t> </a:t>
            </a:r>
            <a:r>
              <a:rPr lang="ru-RU" sz="2400" dirty="0"/>
              <a:t>под номером 6 из Швейцарского национального суперкомпьютерного центра (CSCS) в Швейцарии. Эта система достигла показателя HPL в 270 </a:t>
            </a:r>
            <a:r>
              <a:rPr lang="ru-RU" sz="2400" dirty="0" err="1"/>
              <a:t>PFlop</a:t>
            </a:r>
            <a:r>
              <a:rPr lang="ru-RU" sz="2400" dirty="0"/>
              <a:t>/s.</a:t>
            </a:r>
          </a:p>
        </p:txBody>
      </p:sp>
    </p:spTree>
    <p:extLst>
      <p:ext uri="{BB962C8B-B14F-4D97-AF65-F5344CB8AC3E}">
        <p14:creationId xmlns:p14="http://schemas.microsoft.com/office/powerpoint/2010/main" val="159086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27377" y="268111"/>
            <a:ext cx="4473221" cy="4473221"/>
          </a:xfrm>
          <a:prstGeom prst="rect">
            <a:avLst/>
          </a:prstGeom>
        </p:spPr>
      </p:pic>
      <p:pic>
        <p:nvPicPr>
          <p:cNvPr id="3" name="Рисунок 2"/>
          <p:cNvPicPr>
            <a:picLocks noChangeAspect="1"/>
          </p:cNvPicPr>
          <p:nvPr/>
        </p:nvPicPr>
        <p:blipFill>
          <a:blip r:embed="rId3"/>
          <a:stretch>
            <a:fillRect/>
          </a:stretch>
        </p:blipFill>
        <p:spPr>
          <a:xfrm>
            <a:off x="6107290" y="1272645"/>
            <a:ext cx="5238044" cy="5238044"/>
          </a:xfrm>
          <a:prstGeom prst="rect">
            <a:avLst/>
          </a:prstGeom>
        </p:spPr>
      </p:pic>
    </p:spTree>
    <p:extLst>
      <p:ext uri="{BB962C8B-B14F-4D97-AF65-F5344CB8AC3E}">
        <p14:creationId xmlns:p14="http://schemas.microsoft.com/office/powerpoint/2010/main" val="109534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7993" y="1046187"/>
            <a:ext cx="12054840" cy="6008882"/>
          </a:xfrm>
        </p:spPr>
        <p:txBody>
          <a:bodyPr>
            <a:normAutofit fontScale="90000"/>
          </a:bodyPr>
          <a:lstStyle/>
          <a:p>
            <a:r>
              <a:rPr lang="ru-RU" sz="4400" b="1" dirty="0"/>
              <a:t>10 самых мощных компьютеров:</a:t>
            </a:r>
            <a:br>
              <a:rPr lang="ru-RU" sz="4400" b="1" dirty="0"/>
            </a:br>
            <a:r>
              <a:rPr lang="ru-RU" sz="3600" dirty="0"/>
              <a:t>США –5</a:t>
            </a:r>
            <a:br>
              <a:rPr lang="ru-RU" sz="3600" dirty="0"/>
            </a:br>
            <a:r>
              <a:rPr lang="ru-RU" sz="3600" dirty="0"/>
              <a:t>Испания – 1</a:t>
            </a:r>
            <a:br>
              <a:rPr lang="ru-RU" sz="3600" dirty="0"/>
            </a:br>
            <a:r>
              <a:rPr lang="ru-RU" sz="3600" dirty="0"/>
              <a:t>Швейцария - 1</a:t>
            </a:r>
            <a:br>
              <a:rPr lang="ru-RU" sz="3600" dirty="0"/>
            </a:br>
            <a:r>
              <a:rPr lang="ru-RU" sz="3600" dirty="0"/>
              <a:t>Финляндия -1</a:t>
            </a:r>
            <a:br>
              <a:rPr lang="ru-RU" sz="3600" dirty="0"/>
            </a:br>
            <a:r>
              <a:rPr lang="ru-RU" sz="3600" dirty="0"/>
              <a:t>Япония – 1</a:t>
            </a:r>
            <a:r>
              <a:rPr lang="en-US" sz="3600" dirty="0"/>
              <a:t> </a:t>
            </a:r>
            <a:br>
              <a:rPr lang="ru-RU" sz="3600" dirty="0"/>
            </a:br>
            <a:r>
              <a:rPr lang="ru-RU" sz="3600" dirty="0"/>
              <a:t>Италия – </a:t>
            </a:r>
            <a:r>
              <a:rPr lang="en-US" sz="3600" dirty="0"/>
              <a:t>1 </a:t>
            </a:r>
            <a:br>
              <a:rPr lang="en-US" sz="3600" dirty="0"/>
            </a:br>
            <a:br>
              <a:rPr lang="ru-RU" sz="3600" dirty="0"/>
            </a:br>
            <a:r>
              <a:rPr lang="ru-RU" sz="3600" b="1" dirty="0"/>
              <a:t>Россия – </a:t>
            </a:r>
            <a:br>
              <a:rPr lang="ru-RU" sz="2700" b="1" dirty="0"/>
            </a:br>
            <a:r>
              <a:rPr lang="ru-RU" sz="2700" b="1" dirty="0"/>
              <a:t>42</a:t>
            </a:r>
            <a:r>
              <a:rPr lang="en-US" sz="2700" b="1" dirty="0"/>
              <a:t> </a:t>
            </a:r>
            <a:r>
              <a:rPr lang="ru-RU" sz="2700" b="1" dirty="0"/>
              <a:t>(было </a:t>
            </a:r>
            <a:r>
              <a:rPr lang="en-US" sz="2700" b="1" dirty="0"/>
              <a:t>2</a:t>
            </a:r>
            <a:r>
              <a:rPr lang="ru-RU" sz="2700" b="1" dirty="0"/>
              <a:t>7) - </a:t>
            </a:r>
            <a:r>
              <a:rPr lang="ru-RU" sz="2700" b="1" dirty="0" err="1"/>
              <a:t>Червоненкис</a:t>
            </a:r>
            <a:r>
              <a:rPr lang="en-US" sz="2700" b="1" dirty="0"/>
              <a:t>, </a:t>
            </a:r>
            <a:br>
              <a:rPr lang="ru-RU" sz="2700" b="1" dirty="0"/>
            </a:br>
            <a:r>
              <a:rPr lang="ru-RU" sz="2700" b="1" dirty="0"/>
              <a:t>69 (</a:t>
            </a:r>
            <a:r>
              <a:rPr lang="en-US" sz="2700" b="1" dirty="0"/>
              <a:t>4</a:t>
            </a:r>
            <a:r>
              <a:rPr lang="ru-RU" sz="2700" b="1" dirty="0"/>
              <a:t>6) - Галушкин,</a:t>
            </a:r>
            <a:r>
              <a:rPr lang="en-US" sz="2700" b="1" dirty="0"/>
              <a:t> </a:t>
            </a:r>
            <a:br>
              <a:rPr lang="ru-RU" sz="2700" b="1" dirty="0"/>
            </a:br>
            <a:r>
              <a:rPr lang="ru-RU" sz="2700" b="1" dirty="0"/>
              <a:t>79</a:t>
            </a:r>
            <a:r>
              <a:rPr lang="en-US" sz="2700" b="1" dirty="0"/>
              <a:t> </a:t>
            </a:r>
            <a:r>
              <a:rPr lang="ru-RU" sz="2700" b="1" dirty="0"/>
              <a:t>(52) - Ляпунов</a:t>
            </a:r>
            <a:r>
              <a:rPr lang="en-US" sz="2700" b="1" dirty="0"/>
              <a:t>, </a:t>
            </a:r>
            <a:br>
              <a:rPr lang="ru-RU" sz="2700" b="1" dirty="0"/>
            </a:br>
            <a:r>
              <a:rPr lang="ru-RU" sz="2700" b="1" dirty="0"/>
              <a:t>83 (55) - </a:t>
            </a:r>
            <a:r>
              <a:rPr lang="ru-RU" sz="2700" b="1" dirty="0" err="1"/>
              <a:t>Кристофари</a:t>
            </a:r>
            <a:r>
              <a:rPr lang="ru-RU" sz="2700" b="1" dirty="0"/>
              <a:t> Нео</a:t>
            </a:r>
            <a:r>
              <a:rPr lang="en-US" sz="2700" b="1" dirty="0"/>
              <a:t>, </a:t>
            </a:r>
            <a:br>
              <a:rPr lang="ru-RU" sz="2700" b="1" dirty="0"/>
            </a:br>
            <a:r>
              <a:rPr lang="ru-RU" sz="2700" b="1" dirty="0"/>
              <a:t>142 (96) - </a:t>
            </a:r>
            <a:r>
              <a:rPr lang="ru-RU" sz="2700" b="1" dirty="0" err="1"/>
              <a:t>Кристофари</a:t>
            </a:r>
            <a:r>
              <a:rPr lang="en-US" sz="2700" b="1" dirty="0"/>
              <a:t>, </a:t>
            </a:r>
            <a:br>
              <a:rPr lang="ru-RU" sz="2700" b="1" dirty="0"/>
            </a:br>
            <a:r>
              <a:rPr lang="ru-RU" sz="2700" b="1" dirty="0"/>
              <a:t>406 (329) -  Ломоносов-2</a:t>
            </a:r>
            <a:r>
              <a:rPr lang="en-US" sz="2700" b="1" dirty="0"/>
              <a:t> </a:t>
            </a:r>
            <a:r>
              <a:rPr lang="ru-RU" sz="2700" b="1" dirty="0"/>
              <a:t> и </a:t>
            </a:r>
            <a:br>
              <a:rPr lang="ru-RU" sz="2700" b="1" dirty="0"/>
            </a:br>
            <a:r>
              <a:rPr lang="ru-RU" sz="2700" b="1" dirty="0"/>
              <a:t>472(</a:t>
            </a:r>
            <a:r>
              <a:rPr lang="en-US" sz="2700" b="1" dirty="0"/>
              <a:t>3</a:t>
            </a:r>
            <a:r>
              <a:rPr lang="ru-RU" sz="2700" b="1" dirty="0"/>
              <a:t>91) - МТС Гром</a:t>
            </a:r>
            <a:r>
              <a:rPr lang="en-US" dirty="0"/>
              <a:t>	</a:t>
            </a:r>
            <a:br>
              <a:rPr lang="ru-RU" sz="2700" dirty="0"/>
            </a:br>
            <a:r>
              <a:rPr lang="ru-RU" sz="2700" dirty="0"/>
              <a:t>	 </a:t>
            </a:r>
            <a:r>
              <a:rPr lang="en-US" sz="2700" dirty="0"/>
              <a:t>	</a:t>
            </a:r>
            <a:endParaRPr lang="ru-RU" sz="2700" dirty="0"/>
          </a:p>
        </p:txBody>
      </p:sp>
    </p:spTree>
    <p:extLst>
      <p:ext uri="{BB962C8B-B14F-4D97-AF65-F5344CB8AC3E}">
        <p14:creationId xmlns:p14="http://schemas.microsoft.com/office/powerpoint/2010/main" val="2414009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716064" y="-25856"/>
            <a:ext cx="10216057" cy="6883856"/>
          </a:xfrm>
          <a:prstGeom prst="rect">
            <a:avLst/>
          </a:prstGeom>
        </p:spPr>
      </p:pic>
    </p:spTree>
    <p:extLst>
      <p:ext uri="{BB962C8B-B14F-4D97-AF65-F5344CB8AC3E}">
        <p14:creationId xmlns:p14="http://schemas.microsoft.com/office/powerpoint/2010/main" val="70808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40702" y="149864"/>
            <a:ext cx="11551298" cy="6494085"/>
          </a:xfrm>
          <a:prstGeom prst="rect">
            <a:avLst/>
          </a:prstGeom>
        </p:spPr>
        <p:txBody>
          <a:bodyPr wrap="square">
            <a:spAutoFit/>
          </a:bodyPr>
          <a:lstStyle/>
          <a:p>
            <a:r>
              <a:rPr lang="ru-RU" sz="2000" b="1" dirty="0"/>
              <a:t>ТЕСТ LINPACK</a:t>
            </a:r>
          </a:p>
          <a:p>
            <a:r>
              <a:rPr lang="ru-RU" dirty="0"/>
              <a:t>В качестве критерия производительности используют «лучшую» производительность, измеренную с помощью теста LINPACK </a:t>
            </a:r>
            <a:r>
              <a:rPr lang="ru-RU" dirty="0" err="1"/>
              <a:t>Benchmark</a:t>
            </a:r>
            <a:r>
              <a:rPr lang="ru-RU" dirty="0"/>
              <a:t>. LINPACK был выбран потому, что он широко используется и данные о производительности доступны практически для всех соответствующих систем.</a:t>
            </a:r>
          </a:p>
          <a:p>
            <a:endParaRPr lang="ru-RU" dirty="0"/>
          </a:p>
          <a:p>
            <a:r>
              <a:rPr lang="ru-RU" dirty="0"/>
              <a:t>Тест LINPACK </a:t>
            </a:r>
            <a:r>
              <a:rPr lang="ru-RU" dirty="0" err="1"/>
              <a:t>Benchmark</a:t>
            </a:r>
            <a:r>
              <a:rPr lang="ru-RU" dirty="0"/>
              <a:t> был представлен  Джеком </a:t>
            </a:r>
            <a:r>
              <a:rPr lang="ru-RU" dirty="0" err="1"/>
              <a:t>Донгаррой</a:t>
            </a:r>
            <a:r>
              <a:rPr lang="ru-RU" dirty="0"/>
              <a:t> ..</a:t>
            </a:r>
          </a:p>
          <a:p>
            <a:endParaRPr lang="ru-RU" dirty="0"/>
          </a:p>
          <a:p>
            <a:r>
              <a:rPr lang="ru-RU" dirty="0"/>
              <a:t>Тест, используемый в LINPACK </a:t>
            </a:r>
            <a:r>
              <a:rPr lang="ru-RU" dirty="0" err="1"/>
              <a:t>Benchmark</a:t>
            </a:r>
            <a:r>
              <a:rPr lang="ru-RU" dirty="0"/>
              <a:t>, предназначен для решения плотной системы линейных уравнений. </a:t>
            </a:r>
            <a:endParaRPr lang="en-US" dirty="0"/>
          </a:p>
          <a:p>
            <a:r>
              <a:rPr lang="ru-RU" dirty="0"/>
              <a:t>Для TOP500 используют ту версию теста, которая позволяет пользователю масштабировать размер проблемы и оптимизировать программное обеспечение для достижения наилучшей производительности для данной машины. Эта производительность не отражает общую производительность  данной системы, поскольку ни одно число никогда не может этого сделать. Однако это отражает  производительность специальной системы для решения плотной системы линейных уравнений.  Поскольку проблема очень регулярная, достигнутая производительность довольно высока, а показатели производительности дают хорошую коррекцию пиковой производительности.</a:t>
            </a:r>
          </a:p>
          <a:p>
            <a:endParaRPr lang="ru-RU" dirty="0"/>
          </a:p>
          <a:p>
            <a:r>
              <a:rPr lang="ru-RU" dirty="0"/>
              <a:t>Измеряя фактическую производительность для задач различных размеров </a:t>
            </a:r>
            <a:r>
              <a:rPr lang="ru-RU" b="1" i="1" dirty="0"/>
              <a:t>n</a:t>
            </a:r>
            <a:r>
              <a:rPr lang="ru-RU" dirty="0"/>
              <a:t>, пользователь может получить не только максимальную достигнутую производительность </a:t>
            </a:r>
            <a:r>
              <a:rPr lang="ru-RU" dirty="0" err="1"/>
              <a:t>Rmax</a:t>
            </a:r>
            <a:r>
              <a:rPr lang="ru-RU" dirty="0"/>
              <a:t> для задачи размера </a:t>
            </a:r>
            <a:r>
              <a:rPr lang="ru-RU" dirty="0" err="1"/>
              <a:t>Nmax</a:t>
            </a:r>
            <a:r>
              <a:rPr lang="ru-RU" dirty="0"/>
              <a:t>, но и размер задачи N1/2, при котором достигается половина производительности </a:t>
            </a:r>
            <a:r>
              <a:rPr lang="ru-RU" dirty="0" err="1"/>
              <a:t>Rmax</a:t>
            </a:r>
            <a:r>
              <a:rPr lang="ru-RU" dirty="0"/>
              <a:t>. Эти цифры вместе с теоретической пиковой производительностью </a:t>
            </a:r>
            <a:r>
              <a:rPr lang="ru-RU" dirty="0" err="1"/>
              <a:t>Rpeak</a:t>
            </a:r>
            <a:r>
              <a:rPr lang="ru-RU" dirty="0"/>
              <a:t> представляют собой цифры, указанные в TOP500.</a:t>
            </a:r>
          </a:p>
          <a:p>
            <a:r>
              <a:rPr lang="ru-RU" dirty="0"/>
              <a:t>В попытке добиться единообразия отчетов о производительности на всех компьютерах алгоритм, используемый при решении системы уравнений в тестовой процедуре, должен соответствовать </a:t>
            </a:r>
            <a:r>
              <a:rPr lang="ru-RU" b="1" i="1" dirty="0"/>
              <a:t>LU-факторизации с частичным поворотом</a:t>
            </a:r>
            <a:r>
              <a:rPr lang="ru-RU" dirty="0"/>
              <a:t>. В частности, количество операций для алгоритма должно составлять 2/3 n^3 + O(n^2) операций с плавающей запятой двойной точности.</a:t>
            </a:r>
          </a:p>
        </p:txBody>
      </p:sp>
    </p:spTree>
    <p:extLst>
      <p:ext uri="{BB962C8B-B14F-4D97-AF65-F5344CB8AC3E}">
        <p14:creationId xmlns:p14="http://schemas.microsoft.com/office/powerpoint/2010/main" val="2572181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91319" y="58847"/>
            <a:ext cx="10931857" cy="6247864"/>
          </a:xfrm>
          <a:prstGeom prst="rect">
            <a:avLst/>
          </a:prstGeom>
        </p:spPr>
        <p:txBody>
          <a:bodyPr wrap="square">
            <a:spAutoFit/>
          </a:bodyPr>
          <a:lstStyle/>
          <a:p>
            <a:r>
              <a:rPr lang="ru-RU" sz="2400" b="1" dirty="0">
                <a:solidFill>
                  <a:srgbClr val="FF0000"/>
                </a:solidFill>
              </a:rPr>
              <a:t>Другие моменты ТОП500 </a:t>
            </a:r>
          </a:p>
          <a:p>
            <a:endParaRPr lang="ru-RU" sz="2400" b="1" dirty="0"/>
          </a:p>
          <a:p>
            <a:r>
              <a:rPr lang="ru-RU" sz="2200" dirty="0"/>
              <a:t>Список TOP500 показывает, что процессоры </a:t>
            </a:r>
            <a:r>
              <a:rPr lang="ru-RU" sz="2200" b="1" dirty="0"/>
              <a:t>AMD, </a:t>
            </a:r>
            <a:r>
              <a:rPr lang="ru-RU" sz="2200" b="1" dirty="0" err="1"/>
              <a:t>Intel</a:t>
            </a:r>
            <a:r>
              <a:rPr lang="ru-RU" sz="2200" b="1" dirty="0"/>
              <a:t> и IBM </a:t>
            </a:r>
            <a:r>
              <a:rPr lang="ru-RU" sz="2200" dirty="0"/>
              <a:t>являются предпочтительным выбором для систем HPC. Из ТОП-10 четыре системы используют процессоры AMD (</a:t>
            </a:r>
            <a:r>
              <a:rPr lang="ru-RU" sz="2200" dirty="0" err="1"/>
              <a:t>Frontier</a:t>
            </a:r>
            <a:r>
              <a:rPr lang="ru-RU" sz="2200" dirty="0"/>
              <a:t>, LUMI, </a:t>
            </a:r>
            <a:r>
              <a:rPr lang="ru-RU" sz="2200" dirty="0" err="1"/>
              <a:t>Perlmutter</a:t>
            </a:r>
            <a:r>
              <a:rPr lang="ru-RU" sz="2200" dirty="0"/>
              <a:t> и </a:t>
            </a:r>
            <a:r>
              <a:rPr lang="ru-RU" sz="2200" dirty="0" err="1"/>
              <a:t>Selene</a:t>
            </a:r>
            <a:r>
              <a:rPr lang="ru-RU" sz="2200" dirty="0"/>
              <a:t>), две — процессоры </a:t>
            </a:r>
            <a:r>
              <a:rPr lang="ru-RU" sz="2200" dirty="0" err="1"/>
              <a:t>Intel</a:t>
            </a:r>
            <a:r>
              <a:rPr lang="ru-RU" sz="2200" dirty="0"/>
              <a:t> (</a:t>
            </a:r>
            <a:r>
              <a:rPr lang="ru-RU" sz="2200" dirty="0" err="1"/>
              <a:t>Leonardo</a:t>
            </a:r>
            <a:r>
              <a:rPr lang="ru-RU" sz="2200" dirty="0"/>
              <a:t> и Tianhe-2A), две — процессоры IBM (</a:t>
            </a:r>
            <a:r>
              <a:rPr lang="ru-RU" sz="2200" dirty="0" err="1"/>
              <a:t>Summit</a:t>
            </a:r>
            <a:r>
              <a:rPr lang="ru-RU" sz="2200" dirty="0"/>
              <a:t> и </a:t>
            </a:r>
            <a:r>
              <a:rPr lang="ru-RU" sz="2200" dirty="0" err="1"/>
              <a:t>Sierra</a:t>
            </a:r>
            <a:r>
              <a:rPr lang="ru-RU" sz="2200" dirty="0"/>
              <a:t>).</a:t>
            </a:r>
          </a:p>
          <a:p>
            <a:endParaRPr lang="ru-RU" sz="2200" dirty="0"/>
          </a:p>
          <a:p>
            <a:r>
              <a:rPr lang="ru-RU" sz="2200" dirty="0"/>
              <a:t>Как и в предыдущем списке, </a:t>
            </a:r>
            <a:r>
              <a:rPr lang="ru-RU" sz="2200" b="1" dirty="0"/>
              <a:t>Китай</a:t>
            </a:r>
            <a:r>
              <a:rPr lang="ru-RU" sz="2200" dirty="0"/>
              <a:t> и </a:t>
            </a:r>
            <a:r>
              <a:rPr lang="ru-RU" sz="2200" b="1" dirty="0"/>
              <a:t>США</a:t>
            </a:r>
            <a:r>
              <a:rPr lang="ru-RU" sz="2200" dirty="0"/>
              <a:t> заняли большую часть позиций во всем списке TOP500. США увеличили свое лидерство со 126 машин в последнем списке до </a:t>
            </a:r>
            <a:r>
              <a:rPr lang="ru-RU" sz="2200" b="1" dirty="0"/>
              <a:t>150</a:t>
            </a:r>
            <a:r>
              <a:rPr lang="ru-RU" sz="2200" dirty="0"/>
              <a:t> в текущем списке, а Китай снизился со 162 систем до </a:t>
            </a:r>
            <a:r>
              <a:rPr lang="ru-RU" sz="2200" b="1" dirty="0"/>
              <a:t>134</a:t>
            </a:r>
            <a:r>
              <a:rPr lang="ru-RU" sz="2200" dirty="0"/>
              <a:t>. </a:t>
            </a:r>
          </a:p>
          <a:p>
            <a:r>
              <a:rPr lang="ru-RU" sz="2200" dirty="0"/>
              <a:t>Если говорить о целых континентах, то Азия в целом имела в списке 192 машины, Северная Америка добавила 160 систем, а Европа предложила 133 системы. </a:t>
            </a:r>
          </a:p>
          <a:p>
            <a:endParaRPr lang="ru-RU" sz="2200" dirty="0"/>
          </a:p>
          <a:p>
            <a:r>
              <a:rPr lang="ru-RU" sz="2200" dirty="0"/>
              <a:t>Что касается системных </a:t>
            </a:r>
            <a:r>
              <a:rPr lang="ru-RU" sz="2200" dirty="0" err="1"/>
              <a:t>межсоединений</a:t>
            </a:r>
            <a:r>
              <a:rPr lang="ru-RU" sz="2200" dirty="0"/>
              <a:t>, </a:t>
            </a:r>
            <a:r>
              <a:rPr lang="ru-RU" sz="2200" dirty="0" err="1"/>
              <a:t>Ethernet</a:t>
            </a:r>
            <a:r>
              <a:rPr lang="ru-RU" sz="2200" dirty="0"/>
              <a:t> по-прежнему оставался явным победителем, несмотря на сокращение количества компьютеров с 233 до 227. </a:t>
            </a:r>
            <a:r>
              <a:rPr lang="ru-RU" sz="2200" dirty="0" err="1"/>
              <a:t>Межсоединения</a:t>
            </a:r>
            <a:r>
              <a:rPr lang="ru-RU" sz="2200" dirty="0"/>
              <a:t> </a:t>
            </a:r>
            <a:r>
              <a:rPr lang="ru-RU" sz="2200" dirty="0" err="1"/>
              <a:t>Infiniband</a:t>
            </a:r>
            <a:r>
              <a:rPr lang="ru-RU" sz="2200" dirty="0"/>
              <a:t> увеличили свое присутствие в списке со 194 машин до 200, а количество </a:t>
            </a:r>
            <a:r>
              <a:rPr lang="ru-RU" sz="2200" dirty="0" err="1"/>
              <a:t>Omnipath</a:t>
            </a:r>
            <a:r>
              <a:rPr lang="ru-RU" sz="2200" dirty="0"/>
              <a:t> сократилось с 36 машин до 35. Количество пользовательских </a:t>
            </a:r>
            <a:r>
              <a:rPr lang="ru-RU" sz="2200" dirty="0" err="1"/>
              <a:t>межсоединений</a:t>
            </a:r>
            <a:r>
              <a:rPr lang="ru-RU" sz="2200" dirty="0"/>
              <a:t> значительно увеличилось с 4 системы по 31. </a:t>
            </a:r>
          </a:p>
        </p:txBody>
      </p:sp>
    </p:spTree>
    <p:extLst>
      <p:ext uri="{BB962C8B-B14F-4D97-AF65-F5344CB8AC3E}">
        <p14:creationId xmlns:p14="http://schemas.microsoft.com/office/powerpoint/2010/main" val="2776776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rotWithShape="1">
          <a:blip r:embed="rId2"/>
          <a:srcRect l="-1" t="22800" r="40838" b="9676"/>
          <a:stretch/>
        </p:blipFill>
        <p:spPr bwMode="auto">
          <a:xfrm>
            <a:off x="1497724" y="283778"/>
            <a:ext cx="8875986" cy="63692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49224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rotWithShape="1">
          <a:blip r:embed="rId2"/>
          <a:srcRect t="17074" r="20727"/>
          <a:stretch/>
        </p:blipFill>
        <p:spPr bwMode="auto">
          <a:xfrm>
            <a:off x="778934" y="282222"/>
            <a:ext cx="10961510" cy="65757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6246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4C520EE1-3E03-468B-8016-16A7FD70D3FE}"/>
              </a:ext>
            </a:extLst>
          </p:cNvPr>
          <p:cNvGraphicFramePr>
            <a:graphicFrameLocks noGrp="1"/>
          </p:cNvGraphicFramePr>
          <p:nvPr>
            <p:extLst>
              <p:ext uri="{D42A27DB-BD31-4B8C-83A1-F6EECF244321}">
                <p14:modId xmlns:p14="http://schemas.microsoft.com/office/powerpoint/2010/main" val="236001295"/>
              </p:ext>
            </p:extLst>
          </p:nvPr>
        </p:nvGraphicFramePr>
        <p:xfrm>
          <a:off x="969156" y="541421"/>
          <a:ext cx="10599822" cy="5763125"/>
        </p:xfrm>
        <a:graphic>
          <a:graphicData uri="http://schemas.openxmlformats.org/drawingml/2006/table">
            <a:tbl>
              <a:tblPr firstRow="1" firstCol="1" bandRow="1">
                <a:tableStyleId>{5C22544A-7EE6-4342-B048-85BDC9FD1C3A}</a:tableStyleId>
              </a:tblPr>
              <a:tblGrid>
                <a:gridCol w="1766637">
                  <a:extLst>
                    <a:ext uri="{9D8B030D-6E8A-4147-A177-3AD203B41FA5}">
                      <a16:colId xmlns:a16="http://schemas.microsoft.com/office/drawing/2014/main" val="2008068553"/>
                    </a:ext>
                  </a:extLst>
                </a:gridCol>
                <a:gridCol w="1766637">
                  <a:extLst>
                    <a:ext uri="{9D8B030D-6E8A-4147-A177-3AD203B41FA5}">
                      <a16:colId xmlns:a16="http://schemas.microsoft.com/office/drawing/2014/main" val="4235735979"/>
                    </a:ext>
                  </a:extLst>
                </a:gridCol>
                <a:gridCol w="1766637">
                  <a:extLst>
                    <a:ext uri="{9D8B030D-6E8A-4147-A177-3AD203B41FA5}">
                      <a16:colId xmlns:a16="http://schemas.microsoft.com/office/drawing/2014/main" val="3718605755"/>
                    </a:ext>
                  </a:extLst>
                </a:gridCol>
                <a:gridCol w="1766637">
                  <a:extLst>
                    <a:ext uri="{9D8B030D-6E8A-4147-A177-3AD203B41FA5}">
                      <a16:colId xmlns:a16="http://schemas.microsoft.com/office/drawing/2014/main" val="2718477402"/>
                    </a:ext>
                  </a:extLst>
                </a:gridCol>
                <a:gridCol w="1766637">
                  <a:extLst>
                    <a:ext uri="{9D8B030D-6E8A-4147-A177-3AD203B41FA5}">
                      <a16:colId xmlns:a16="http://schemas.microsoft.com/office/drawing/2014/main" val="369473597"/>
                    </a:ext>
                  </a:extLst>
                </a:gridCol>
                <a:gridCol w="1766637">
                  <a:extLst>
                    <a:ext uri="{9D8B030D-6E8A-4147-A177-3AD203B41FA5}">
                      <a16:colId xmlns:a16="http://schemas.microsoft.com/office/drawing/2014/main" val="3729747816"/>
                    </a:ext>
                  </a:extLst>
                </a:gridCol>
              </a:tblGrid>
              <a:tr h="836569">
                <a:tc>
                  <a:txBody>
                    <a:bodyPr/>
                    <a:lstStyle/>
                    <a:p>
                      <a:pPr algn="ctr">
                        <a:lnSpc>
                          <a:spcPct val="107000"/>
                        </a:lnSpc>
                        <a:spcAft>
                          <a:spcPts val="0"/>
                        </a:spcAft>
                      </a:pPr>
                      <a:r>
                        <a:rPr lang="ru-RU" sz="1800" dirty="0" err="1">
                          <a:effectLst/>
                        </a:rPr>
                        <a:t>Countries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ctr">
                        <a:lnSpc>
                          <a:spcPct val="107000"/>
                        </a:lnSpc>
                        <a:spcAft>
                          <a:spcPts val="0"/>
                        </a:spcAft>
                      </a:pPr>
                      <a:r>
                        <a:rPr lang="ru-RU" sz="1800" dirty="0" err="1">
                          <a:effectLst/>
                        </a:rPr>
                        <a:t>Count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ctr">
                        <a:lnSpc>
                          <a:spcPct val="107000"/>
                        </a:lnSpc>
                        <a:spcAft>
                          <a:spcPts val="0"/>
                        </a:spcAft>
                      </a:pPr>
                      <a:r>
                        <a:rPr lang="ru-RU" sz="1800" dirty="0" err="1">
                          <a:effectLst/>
                        </a:rPr>
                        <a:t>System</a:t>
                      </a:r>
                      <a:r>
                        <a:rPr lang="ru-RU" sz="1800" dirty="0">
                          <a:effectLst/>
                        </a:rPr>
                        <a:t> </a:t>
                      </a:r>
                      <a:r>
                        <a:rPr lang="ru-RU" sz="1800" dirty="0" err="1">
                          <a:effectLst/>
                        </a:rPr>
                        <a:t>Share</a:t>
                      </a:r>
                      <a:r>
                        <a:rPr lang="ru-RU" sz="1800" dirty="0">
                          <a:effectLst/>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ctr">
                        <a:lnSpc>
                          <a:spcPct val="107000"/>
                        </a:lnSpc>
                        <a:spcAft>
                          <a:spcPts val="0"/>
                        </a:spcAft>
                      </a:pPr>
                      <a:r>
                        <a:rPr lang="ru-RU" sz="1800">
                          <a:effectLst/>
                        </a:rPr>
                        <a:t>Rmax (GFlops)</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ctr">
                        <a:lnSpc>
                          <a:spcPct val="107000"/>
                        </a:lnSpc>
                        <a:spcAft>
                          <a:spcPts val="0"/>
                        </a:spcAft>
                      </a:pPr>
                      <a:r>
                        <a:rPr lang="ru-RU" sz="1800">
                          <a:effectLst/>
                        </a:rPr>
                        <a:t>Rpeak (GFlops)</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ctr">
                        <a:lnSpc>
                          <a:spcPct val="107000"/>
                        </a:lnSpc>
                        <a:spcAft>
                          <a:spcPts val="0"/>
                        </a:spcAft>
                      </a:pPr>
                      <a:r>
                        <a:rPr lang="ru-RU" sz="1800">
                          <a:effectLst/>
                        </a:rPr>
                        <a:t>Cores</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722867865"/>
                  </a:ext>
                </a:extLst>
              </a:tr>
              <a:tr h="454443">
                <a:tc>
                  <a:txBody>
                    <a:bodyPr/>
                    <a:lstStyle/>
                    <a:p>
                      <a:pPr>
                        <a:lnSpc>
                          <a:spcPct val="107000"/>
                        </a:lnSpc>
                        <a:spcAft>
                          <a:spcPts val="0"/>
                        </a:spcAft>
                      </a:pPr>
                      <a:r>
                        <a:rPr lang="ru-RU" sz="1800">
                          <a:effectLst/>
                        </a:rPr>
                        <a:t>China</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173 (134)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34.6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530,240,332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1,158,770,698</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29,413,676</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444884056"/>
                  </a:ext>
                </a:extLst>
              </a:tr>
              <a:tr h="454443">
                <a:tc>
                  <a:txBody>
                    <a:bodyPr/>
                    <a:lstStyle/>
                    <a:p>
                      <a:pPr>
                        <a:lnSpc>
                          <a:spcPct val="107000"/>
                        </a:lnSpc>
                        <a:spcAft>
                          <a:spcPts val="0"/>
                        </a:spcAft>
                      </a:pPr>
                      <a:r>
                        <a:rPr lang="ru-RU" sz="1800">
                          <a:effectLst/>
                        </a:rPr>
                        <a:t>United States</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128 (150)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25.6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2,085,045,140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3,150,397,946</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27,715,304</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5128359"/>
                  </a:ext>
                </a:extLst>
              </a:tr>
              <a:tr h="454443">
                <a:tc>
                  <a:txBody>
                    <a:bodyPr/>
                    <a:lstStyle/>
                    <a:p>
                      <a:pPr>
                        <a:lnSpc>
                          <a:spcPct val="107000"/>
                        </a:lnSpc>
                        <a:spcAft>
                          <a:spcPts val="0"/>
                        </a:spcAft>
                      </a:pPr>
                      <a:r>
                        <a:rPr lang="ru-RU" sz="1800">
                          <a:effectLst/>
                        </a:rPr>
                        <a:t>Japan</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33</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6.6</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626,505,930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817,352,794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11,984,068</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151010908"/>
                  </a:ext>
                </a:extLst>
              </a:tr>
              <a:tr h="454443">
                <a:tc>
                  <a:txBody>
                    <a:bodyPr/>
                    <a:lstStyle/>
                    <a:p>
                      <a:pPr>
                        <a:lnSpc>
                          <a:spcPct val="107000"/>
                        </a:lnSpc>
                        <a:spcAft>
                          <a:spcPts val="0"/>
                        </a:spcAft>
                      </a:pPr>
                      <a:r>
                        <a:rPr lang="ru-RU" sz="1800">
                          <a:effectLst/>
                        </a:rPr>
                        <a:t>Germany</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31 (36)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6.2</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200,537,160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306,053,664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3,896,660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527147540"/>
                  </a:ext>
                </a:extLst>
              </a:tr>
              <a:tr h="454443">
                <a:tc>
                  <a:txBody>
                    <a:bodyPr/>
                    <a:lstStyle/>
                    <a:p>
                      <a:pPr>
                        <a:lnSpc>
                          <a:spcPct val="107000"/>
                        </a:lnSpc>
                        <a:spcAft>
                          <a:spcPts val="0"/>
                        </a:spcAft>
                      </a:pPr>
                      <a:r>
                        <a:rPr lang="ru-RU" sz="1800">
                          <a:effectLst/>
                        </a:rPr>
                        <a:t>France</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22 (24)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4.4</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168,660,070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242,483,550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3,874,520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3266886828"/>
                  </a:ext>
                </a:extLst>
              </a:tr>
              <a:tr h="454443">
                <a:tc>
                  <a:txBody>
                    <a:bodyPr/>
                    <a:lstStyle/>
                    <a:p>
                      <a:pPr>
                        <a:lnSpc>
                          <a:spcPct val="107000"/>
                        </a:lnSpc>
                        <a:spcAft>
                          <a:spcPts val="0"/>
                        </a:spcAft>
                      </a:pPr>
                      <a:r>
                        <a:rPr lang="ru-RU" sz="1800">
                          <a:effectLst/>
                        </a:rPr>
                        <a:t>Canada</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14 (10)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2.8</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47,804,800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80,390,249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1,076,384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711461214"/>
                  </a:ext>
                </a:extLst>
              </a:tr>
              <a:tr h="836569">
                <a:tc>
                  <a:txBody>
                    <a:bodyPr/>
                    <a:lstStyle/>
                    <a:p>
                      <a:pPr>
                        <a:lnSpc>
                          <a:spcPct val="107000"/>
                        </a:lnSpc>
                        <a:spcAft>
                          <a:spcPts val="0"/>
                        </a:spcAft>
                      </a:pPr>
                      <a:r>
                        <a:rPr lang="ru-RU" sz="1800">
                          <a:effectLst/>
                        </a:rPr>
                        <a:t>United Kingdom</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12 (14)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2.4</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57,018,004</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78,628,972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1,779,888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294682434"/>
                  </a:ext>
                </a:extLst>
              </a:tr>
              <a:tr h="454443">
                <a:tc>
                  <a:txBody>
                    <a:bodyPr/>
                    <a:lstStyle/>
                    <a:p>
                      <a:pPr>
                        <a:lnSpc>
                          <a:spcPct val="107000"/>
                        </a:lnSpc>
                        <a:spcAft>
                          <a:spcPts val="0"/>
                        </a:spcAft>
                      </a:pPr>
                      <a:r>
                        <a:rPr lang="ru-RU" sz="1800">
                          <a:effectLst/>
                        </a:rPr>
                        <a:t>Russia</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7 (7)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1.4</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73,715,000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101,737,460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741,328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216560936"/>
                  </a:ext>
                </a:extLst>
              </a:tr>
              <a:tr h="454443">
                <a:tc>
                  <a:txBody>
                    <a:bodyPr/>
                    <a:lstStyle/>
                    <a:p>
                      <a:pPr>
                        <a:lnSpc>
                          <a:spcPct val="107000"/>
                        </a:lnSpc>
                        <a:spcAft>
                          <a:spcPts val="0"/>
                        </a:spcAft>
                      </a:pPr>
                      <a:r>
                        <a:rPr lang="ru-RU" sz="1800">
                          <a:effectLst/>
                        </a:rPr>
                        <a:t>Italy</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6 (7)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1.2</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78,529,000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114,511,528</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1,447,536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2815338664"/>
                  </a:ext>
                </a:extLst>
              </a:tr>
              <a:tr h="454443">
                <a:tc>
                  <a:txBody>
                    <a:bodyPr/>
                    <a:lstStyle/>
                    <a:p>
                      <a:pPr>
                        <a:lnSpc>
                          <a:spcPct val="107000"/>
                        </a:lnSpc>
                        <a:spcAft>
                          <a:spcPts val="0"/>
                        </a:spcAft>
                      </a:pPr>
                      <a:r>
                        <a:rPr lang="ru-RU" sz="1800" dirty="0" err="1">
                          <a:effectLst/>
                        </a:rPr>
                        <a:t>Netherlands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6 (8)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1.2</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27,627,110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a:effectLst/>
                        </a:rPr>
                        <a:t>44,565,960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000" dirty="0">
                          <a:effectLst/>
                        </a:rPr>
                        <a:t>398,928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3225726952"/>
                  </a:ext>
                </a:extLst>
              </a:tr>
            </a:tbl>
          </a:graphicData>
        </a:graphic>
      </p:graphicFrame>
    </p:spTree>
    <p:extLst>
      <p:ext uri="{BB962C8B-B14F-4D97-AF65-F5344CB8AC3E}">
        <p14:creationId xmlns:p14="http://schemas.microsoft.com/office/powerpoint/2010/main" val="2249443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rotWithShape="1">
          <a:blip r:embed="rId2"/>
          <a:srcRect t="40981" r="36251" b="9336"/>
          <a:stretch/>
        </p:blipFill>
        <p:spPr bwMode="auto">
          <a:xfrm>
            <a:off x="1608082" y="220717"/>
            <a:ext cx="10026869" cy="62431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029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638629" y="0"/>
            <a:ext cx="10914743" cy="3602038"/>
          </a:xfrm>
        </p:spPr>
        <p:txBody>
          <a:bodyPr>
            <a:normAutofit fontScale="90000"/>
          </a:bodyPr>
          <a:lstStyle/>
          <a:p>
            <a:r>
              <a:rPr lang="ru-RU" b="1" dirty="0"/>
              <a:t>Рейтинг самых мощных компьютеров в мире – список </a:t>
            </a:r>
            <a:r>
              <a:rPr lang="en-US" b="1" dirty="0"/>
              <a:t>TOP500 </a:t>
            </a:r>
            <a:r>
              <a:rPr lang="ru-RU" b="1" dirty="0"/>
              <a:t> и в СНГ – список</a:t>
            </a:r>
            <a:r>
              <a:rPr lang="en-US" b="1" dirty="0"/>
              <a:t> TOP50</a:t>
            </a:r>
            <a:br>
              <a:rPr lang="en-US" dirty="0"/>
            </a:br>
            <a:r>
              <a:rPr lang="en-US" sz="4400" dirty="0"/>
              <a:t>(</a:t>
            </a:r>
            <a:r>
              <a:rPr lang="ru-RU" sz="4400" dirty="0"/>
              <a:t>информация на август 2024 г. для списка </a:t>
            </a:r>
            <a:r>
              <a:rPr lang="en-US" sz="4400" dirty="0"/>
              <a:t>TOP500</a:t>
            </a:r>
            <a:r>
              <a:rPr lang="ru-RU" sz="4400" dirty="0"/>
              <a:t>)</a:t>
            </a:r>
          </a:p>
        </p:txBody>
      </p:sp>
      <p:sp>
        <p:nvSpPr>
          <p:cNvPr id="5" name="Подзаголовок 4"/>
          <p:cNvSpPr>
            <a:spLocks noGrp="1"/>
          </p:cNvSpPr>
          <p:nvPr>
            <p:ph type="subTitle" idx="1"/>
          </p:nvPr>
        </p:nvSpPr>
        <p:spPr>
          <a:xfrm>
            <a:off x="1524000" y="4037466"/>
            <a:ext cx="9144000" cy="1655762"/>
          </a:xfrm>
        </p:spPr>
        <p:txBody>
          <a:bodyPr>
            <a:normAutofit/>
          </a:bodyPr>
          <a:lstStyle/>
          <a:p>
            <a:r>
              <a:rPr lang="ru-RU" sz="4800" dirty="0"/>
              <a:t>Продолжение лекции 1</a:t>
            </a:r>
          </a:p>
        </p:txBody>
      </p:sp>
    </p:spTree>
    <p:extLst>
      <p:ext uri="{BB962C8B-B14F-4D97-AF65-F5344CB8AC3E}">
        <p14:creationId xmlns:p14="http://schemas.microsoft.com/office/powerpoint/2010/main" val="343674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rotWithShape="1">
          <a:blip r:embed="rId2"/>
          <a:srcRect t="15917" r="26504" b="16438"/>
          <a:stretch/>
        </p:blipFill>
        <p:spPr bwMode="auto">
          <a:xfrm>
            <a:off x="1008993" y="220717"/>
            <a:ext cx="11009585" cy="66372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0504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523683" y="141890"/>
            <a:ext cx="11962607" cy="6195847"/>
          </a:xfrm>
          <a:prstGeom prst="rect">
            <a:avLst/>
          </a:prstGeom>
        </p:spPr>
      </p:pic>
    </p:spTree>
    <p:extLst>
      <p:ext uri="{BB962C8B-B14F-4D97-AF65-F5344CB8AC3E}">
        <p14:creationId xmlns:p14="http://schemas.microsoft.com/office/powerpoint/2010/main" val="3566717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rotWithShape="1">
          <a:blip r:embed="rId2"/>
          <a:srcRect t="25000" r="25473" b="11550"/>
          <a:stretch/>
        </p:blipFill>
        <p:spPr bwMode="auto">
          <a:xfrm>
            <a:off x="804041" y="204951"/>
            <a:ext cx="10326414" cy="65426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8803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82826" y="457199"/>
            <a:ext cx="11430053" cy="6174287"/>
          </a:xfrm>
          <a:prstGeom prst="rect">
            <a:avLst/>
          </a:prstGeom>
        </p:spPr>
      </p:pic>
    </p:spTree>
    <p:extLst>
      <p:ext uri="{BB962C8B-B14F-4D97-AF65-F5344CB8AC3E}">
        <p14:creationId xmlns:p14="http://schemas.microsoft.com/office/powerpoint/2010/main" val="2054065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rotWithShape="1">
          <a:blip r:embed="rId2"/>
          <a:srcRect l="3554" t="19303" r="5064" b="8230"/>
          <a:stretch/>
        </p:blipFill>
        <p:spPr bwMode="auto">
          <a:xfrm>
            <a:off x="1072055" y="268014"/>
            <a:ext cx="10089931" cy="64480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037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1202217005"/>
              </p:ext>
            </p:extLst>
          </p:nvPr>
        </p:nvGraphicFramePr>
        <p:xfrm>
          <a:off x="391886" y="671804"/>
          <a:ext cx="11532636" cy="5952929"/>
        </p:xfrm>
        <a:graphic>
          <a:graphicData uri="http://schemas.openxmlformats.org/drawingml/2006/table">
            <a:tbl>
              <a:tblPr firstRow="1" firstCol="1" bandRow="1">
                <a:tableStyleId>{5C22544A-7EE6-4342-B048-85BDC9FD1C3A}</a:tableStyleId>
              </a:tblPr>
              <a:tblGrid>
                <a:gridCol w="1161651">
                  <a:extLst>
                    <a:ext uri="{9D8B030D-6E8A-4147-A177-3AD203B41FA5}">
                      <a16:colId xmlns:a16="http://schemas.microsoft.com/office/drawing/2014/main" val="20000"/>
                    </a:ext>
                  </a:extLst>
                </a:gridCol>
                <a:gridCol w="1976844">
                  <a:extLst>
                    <a:ext uri="{9D8B030D-6E8A-4147-A177-3AD203B41FA5}">
                      <a16:colId xmlns:a16="http://schemas.microsoft.com/office/drawing/2014/main" val="20001"/>
                    </a:ext>
                  </a:extLst>
                </a:gridCol>
                <a:gridCol w="1016643">
                  <a:extLst>
                    <a:ext uri="{9D8B030D-6E8A-4147-A177-3AD203B41FA5}">
                      <a16:colId xmlns:a16="http://schemas.microsoft.com/office/drawing/2014/main" val="20002"/>
                    </a:ext>
                  </a:extLst>
                </a:gridCol>
                <a:gridCol w="1874946">
                  <a:extLst>
                    <a:ext uri="{9D8B030D-6E8A-4147-A177-3AD203B41FA5}">
                      <a16:colId xmlns:a16="http://schemas.microsoft.com/office/drawing/2014/main" val="20003"/>
                    </a:ext>
                  </a:extLst>
                </a:gridCol>
                <a:gridCol w="1671146">
                  <a:extLst>
                    <a:ext uri="{9D8B030D-6E8A-4147-A177-3AD203B41FA5}">
                      <a16:colId xmlns:a16="http://schemas.microsoft.com/office/drawing/2014/main" val="20004"/>
                    </a:ext>
                  </a:extLst>
                </a:gridCol>
                <a:gridCol w="1997224">
                  <a:extLst>
                    <a:ext uri="{9D8B030D-6E8A-4147-A177-3AD203B41FA5}">
                      <a16:colId xmlns:a16="http://schemas.microsoft.com/office/drawing/2014/main" val="20005"/>
                    </a:ext>
                  </a:extLst>
                </a:gridCol>
                <a:gridCol w="1834182">
                  <a:extLst>
                    <a:ext uri="{9D8B030D-6E8A-4147-A177-3AD203B41FA5}">
                      <a16:colId xmlns:a16="http://schemas.microsoft.com/office/drawing/2014/main" val="20006"/>
                    </a:ext>
                  </a:extLst>
                </a:gridCol>
              </a:tblGrid>
              <a:tr h="1057421">
                <a:tc>
                  <a:txBody>
                    <a:bodyPr/>
                    <a:lstStyle/>
                    <a:p>
                      <a:pPr algn="ctr">
                        <a:lnSpc>
                          <a:spcPct val="107000"/>
                        </a:lnSpc>
                        <a:spcAft>
                          <a:spcPts val="0"/>
                        </a:spcAft>
                      </a:pPr>
                      <a:r>
                        <a:rPr lang="en-US" sz="1800" dirty="0">
                          <a:effectLst/>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ctr">
                        <a:lnSpc>
                          <a:spcPct val="107000"/>
                        </a:lnSpc>
                        <a:spcAft>
                          <a:spcPts val="0"/>
                        </a:spcAft>
                      </a:pPr>
                      <a:r>
                        <a:rPr lang="ru-RU" sz="2400" dirty="0" err="1">
                          <a:effectLst/>
                        </a:rPr>
                        <a:t>Segments</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ctr">
                        <a:lnSpc>
                          <a:spcPct val="107000"/>
                        </a:lnSpc>
                        <a:spcAft>
                          <a:spcPts val="0"/>
                        </a:spcAft>
                      </a:pPr>
                      <a:r>
                        <a:rPr lang="ru-RU" sz="2400" dirty="0" err="1">
                          <a:effectLst/>
                        </a:rPr>
                        <a:t>Count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ctr">
                        <a:lnSpc>
                          <a:spcPct val="107000"/>
                        </a:lnSpc>
                        <a:spcAft>
                          <a:spcPts val="0"/>
                        </a:spcAft>
                      </a:pPr>
                      <a:r>
                        <a:rPr lang="ru-RU" sz="2400" dirty="0" err="1">
                          <a:effectLst/>
                        </a:rPr>
                        <a:t>System</a:t>
                      </a:r>
                      <a:r>
                        <a:rPr lang="ru-RU" sz="2400" dirty="0">
                          <a:effectLst/>
                        </a:rPr>
                        <a:t> </a:t>
                      </a:r>
                      <a:r>
                        <a:rPr lang="ru-RU" sz="2400" dirty="0" err="1">
                          <a:effectLst/>
                        </a:rPr>
                        <a:t>Share</a:t>
                      </a:r>
                      <a:r>
                        <a:rPr lang="ru-RU" sz="2400" dirty="0">
                          <a:effectLst/>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ctr">
                        <a:lnSpc>
                          <a:spcPct val="107000"/>
                        </a:lnSpc>
                        <a:spcAft>
                          <a:spcPts val="0"/>
                        </a:spcAft>
                      </a:pPr>
                      <a:r>
                        <a:rPr lang="ru-RU" sz="2400">
                          <a:effectLst/>
                        </a:rPr>
                        <a:t>Rmax (GFlops)</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ctr">
                        <a:lnSpc>
                          <a:spcPct val="107000"/>
                        </a:lnSpc>
                        <a:spcAft>
                          <a:spcPts val="0"/>
                        </a:spcAft>
                      </a:pPr>
                      <a:r>
                        <a:rPr lang="ru-RU" sz="2400">
                          <a:effectLst/>
                        </a:rPr>
                        <a:t>Rpeak (GFlops)</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ctr">
                        <a:lnSpc>
                          <a:spcPct val="107000"/>
                        </a:lnSpc>
                        <a:spcAft>
                          <a:spcPts val="0"/>
                        </a:spcAft>
                      </a:pPr>
                      <a:r>
                        <a:rPr lang="ru-RU" sz="2400">
                          <a:effectLst/>
                        </a:rPr>
                        <a:t>Cores</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0000"/>
                  </a:ext>
                </a:extLst>
              </a:tr>
              <a:tr h="1057421">
                <a:tc>
                  <a:txBody>
                    <a:bodyPr/>
                    <a:lstStyle/>
                    <a:p>
                      <a:pPr algn="r">
                        <a:lnSpc>
                          <a:spcPct val="107000"/>
                        </a:lnSpc>
                        <a:spcAft>
                          <a:spcPts val="0"/>
                        </a:spcAft>
                      </a:pPr>
                      <a:r>
                        <a:rPr lang="ru-RU" sz="1800">
                          <a:effectLst/>
                        </a:rPr>
                        <a:t>1</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nSpc>
                          <a:spcPct val="107000"/>
                        </a:lnSpc>
                        <a:spcAft>
                          <a:spcPts val="0"/>
                        </a:spcAft>
                      </a:pPr>
                      <a:r>
                        <a:rPr lang="ru-RU" sz="2400">
                          <a:effectLst/>
                        </a:rPr>
                        <a:t>Industry</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dirty="0">
                          <a:effectLst/>
                        </a:rPr>
                        <a:t>231</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dirty="0">
                          <a:effectLst/>
                        </a:rPr>
                        <a:t>46.2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dirty="0">
                          <a:effectLst/>
                        </a:rPr>
                        <a:t>862,359,500</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1,606,333,916</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21,069,224</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0001"/>
                  </a:ext>
                </a:extLst>
              </a:tr>
              <a:tr h="1057421">
                <a:tc>
                  <a:txBody>
                    <a:bodyPr/>
                    <a:lstStyle/>
                    <a:p>
                      <a:pPr algn="r">
                        <a:lnSpc>
                          <a:spcPct val="107000"/>
                        </a:lnSpc>
                        <a:spcAft>
                          <a:spcPts val="0"/>
                        </a:spcAft>
                      </a:pPr>
                      <a:r>
                        <a:rPr lang="ru-RU" sz="1800">
                          <a:effectLst/>
                        </a:rPr>
                        <a:t>2</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nSpc>
                          <a:spcPct val="107000"/>
                        </a:lnSpc>
                        <a:spcAft>
                          <a:spcPts val="0"/>
                        </a:spcAft>
                      </a:pPr>
                      <a:r>
                        <a:rPr lang="ru-RU" sz="2400">
                          <a:effectLst/>
                        </a:rPr>
                        <a:t>Research</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119</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23.8</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dirty="0">
                          <a:effectLst/>
                        </a:rPr>
                        <a:t>3,178,668,778</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dirty="0">
                          <a:effectLst/>
                        </a:rPr>
                        <a:t>4,411,796,608</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57,546,312</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0002"/>
                  </a:ext>
                </a:extLst>
              </a:tr>
              <a:tr h="1057421">
                <a:tc>
                  <a:txBody>
                    <a:bodyPr/>
                    <a:lstStyle/>
                    <a:p>
                      <a:pPr algn="r">
                        <a:lnSpc>
                          <a:spcPct val="107000"/>
                        </a:lnSpc>
                        <a:spcAft>
                          <a:spcPts val="0"/>
                        </a:spcAft>
                      </a:pPr>
                      <a:r>
                        <a:rPr lang="ru-RU" sz="1800">
                          <a:effectLst/>
                        </a:rPr>
                        <a:t>3</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nSpc>
                          <a:spcPct val="107000"/>
                        </a:lnSpc>
                        <a:spcAft>
                          <a:spcPts val="0"/>
                        </a:spcAft>
                      </a:pPr>
                      <a:r>
                        <a:rPr lang="ru-RU" sz="2400">
                          <a:effectLst/>
                        </a:rPr>
                        <a:t>Academic</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94</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18.8</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723,024,268</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dirty="0">
                          <a:effectLst/>
                        </a:rPr>
                        <a:t>1,080,524,270</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dirty="0">
                          <a:effectLst/>
                        </a:rPr>
                        <a:t>10,160,356</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0003"/>
                  </a:ext>
                </a:extLst>
              </a:tr>
              <a:tr h="574415">
                <a:tc>
                  <a:txBody>
                    <a:bodyPr/>
                    <a:lstStyle/>
                    <a:p>
                      <a:pPr algn="r">
                        <a:lnSpc>
                          <a:spcPct val="107000"/>
                        </a:lnSpc>
                        <a:spcAft>
                          <a:spcPts val="0"/>
                        </a:spcAft>
                      </a:pPr>
                      <a:r>
                        <a:rPr lang="ru-RU" sz="1800">
                          <a:effectLst/>
                        </a:rPr>
                        <a:t>4</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nSpc>
                          <a:spcPct val="107000"/>
                        </a:lnSpc>
                        <a:spcAft>
                          <a:spcPts val="0"/>
                        </a:spcAft>
                      </a:pPr>
                      <a:r>
                        <a:rPr lang="ru-RU" sz="2400">
                          <a:effectLst/>
                        </a:rPr>
                        <a:t>Government</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25</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5</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139,948,160</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206,199,375</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dirty="0">
                          <a:effectLst/>
                        </a:rPr>
                        <a:t>3,422,060</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0004"/>
                  </a:ext>
                </a:extLst>
              </a:tr>
              <a:tr h="574415">
                <a:tc>
                  <a:txBody>
                    <a:bodyPr/>
                    <a:lstStyle/>
                    <a:p>
                      <a:pPr algn="r">
                        <a:lnSpc>
                          <a:spcPct val="107000"/>
                        </a:lnSpc>
                        <a:spcAft>
                          <a:spcPts val="0"/>
                        </a:spcAft>
                      </a:pPr>
                      <a:r>
                        <a:rPr lang="ru-RU" sz="1800">
                          <a:effectLst/>
                        </a:rPr>
                        <a:t>5</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nSpc>
                          <a:spcPct val="107000"/>
                        </a:lnSpc>
                        <a:spcAft>
                          <a:spcPts val="0"/>
                        </a:spcAft>
                      </a:pPr>
                      <a:r>
                        <a:rPr lang="ru-RU" sz="2400">
                          <a:effectLst/>
                        </a:rPr>
                        <a:t>Vendor</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19</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3.8</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235,704,960</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320,226,537</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dirty="0">
                          <a:effectLst/>
                        </a:rPr>
                        <a:t>2,191,200</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0005"/>
                  </a:ext>
                </a:extLst>
              </a:tr>
              <a:tr h="574415">
                <a:tc>
                  <a:txBody>
                    <a:bodyPr/>
                    <a:lstStyle/>
                    <a:p>
                      <a:pPr algn="r">
                        <a:lnSpc>
                          <a:spcPct val="107000"/>
                        </a:lnSpc>
                        <a:spcAft>
                          <a:spcPts val="0"/>
                        </a:spcAft>
                      </a:pPr>
                      <a:r>
                        <a:rPr lang="ru-RU" sz="1800">
                          <a:effectLst/>
                        </a:rPr>
                        <a:t>6</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nSpc>
                          <a:spcPct val="107000"/>
                        </a:lnSpc>
                        <a:spcAft>
                          <a:spcPts val="0"/>
                        </a:spcAft>
                      </a:pPr>
                      <a:r>
                        <a:rPr lang="ru-RU" sz="2400">
                          <a:effectLst/>
                        </a:rPr>
                        <a:t>Others</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12</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2.4</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99,319,000</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a:effectLst/>
                        </a:rPr>
                        <a:t>200,839,771</a:t>
                      </a:r>
                      <a:endParaRPr lang="ru-RU" sz="24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0"/>
                        </a:spcAft>
                      </a:pPr>
                      <a:r>
                        <a:rPr lang="ru-RU" sz="2400" dirty="0">
                          <a:effectLst/>
                        </a:rPr>
                        <a:t>1,072,016</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96166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1498141412"/>
              </p:ext>
            </p:extLst>
          </p:nvPr>
        </p:nvGraphicFramePr>
        <p:xfrm>
          <a:off x="597158" y="335900"/>
          <a:ext cx="11252720" cy="6214191"/>
        </p:xfrm>
        <a:graphic>
          <a:graphicData uri="http://schemas.openxmlformats.org/drawingml/2006/table">
            <a:tbl>
              <a:tblPr firstRow="1" firstCol="1" bandRow="1">
                <a:tableStyleId>{5C22544A-7EE6-4342-B048-85BDC9FD1C3A}</a:tableStyleId>
              </a:tblPr>
              <a:tblGrid>
                <a:gridCol w="2251050">
                  <a:extLst>
                    <a:ext uri="{9D8B030D-6E8A-4147-A177-3AD203B41FA5}">
                      <a16:colId xmlns:a16="http://schemas.microsoft.com/office/drawing/2014/main" val="20000"/>
                    </a:ext>
                  </a:extLst>
                </a:gridCol>
                <a:gridCol w="969799">
                  <a:extLst>
                    <a:ext uri="{9D8B030D-6E8A-4147-A177-3AD203B41FA5}">
                      <a16:colId xmlns:a16="http://schemas.microsoft.com/office/drawing/2014/main" val="20001"/>
                    </a:ext>
                  </a:extLst>
                </a:gridCol>
                <a:gridCol w="1639546">
                  <a:extLst>
                    <a:ext uri="{9D8B030D-6E8A-4147-A177-3AD203B41FA5}">
                      <a16:colId xmlns:a16="http://schemas.microsoft.com/office/drawing/2014/main" val="20002"/>
                    </a:ext>
                  </a:extLst>
                </a:gridCol>
                <a:gridCol w="2777731">
                  <a:extLst>
                    <a:ext uri="{9D8B030D-6E8A-4147-A177-3AD203B41FA5}">
                      <a16:colId xmlns:a16="http://schemas.microsoft.com/office/drawing/2014/main" val="20003"/>
                    </a:ext>
                  </a:extLst>
                </a:gridCol>
                <a:gridCol w="2109252">
                  <a:extLst>
                    <a:ext uri="{9D8B030D-6E8A-4147-A177-3AD203B41FA5}">
                      <a16:colId xmlns:a16="http://schemas.microsoft.com/office/drawing/2014/main" val="20004"/>
                    </a:ext>
                  </a:extLst>
                </a:gridCol>
                <a:gridCol w="1505342">
                  <a:extLst>
                    <a:ext uri="{9D8B030D-6E8A-4147-A177-3AD203B41FA5}">
                      <a16:colId xmlns:a16="http://schemas.microsoft.com/office/drawing/2014/main" val="20005"/>
                    </a:ext>
                  </a:extLst>
                </a:gridCol>
              </a:tblGrid>
              <a:tr h="1070939">
                <a:tc>
                  <a:txBody>
                    <a:bodyPr/>
                    <a:lstStyle/>
                    <a:p>
                      <a:pPr algn="ctr">
                        <a:lnSpc>
                          <a:spcPct val="107000"/>
                        </a:lnSpc>
                        <a:spcAft>
                          <a:spcPts val="800"/>
                        </a:spcAft>
                      </a:pPr>
                      <a:r>
                        <a:rPr lang="ru-RU" sz="2000" dirty="0" err="1">
                          <a:effectLst/>
                        </a:rPr>
                        <a:t>Application</a:t>
                      </a:r>
                      <a:r>
                        <a:rPr lang="ru-RU" sz="2000" dirty="0">
                          <a:effectLst/>
                        </a:rPr>
                        <a:t> </a:t>
                      </a:r>
                      <a:r>
                        <a:rPr lang="ru-RU" sz="2000" dirty="0" err="1">
                          <a:effectLst/>
                        </a:rPr>
                        <a:t>Area</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ctr">
                        <a:lnSpc>
                          <a:spcPct val="107000"/>
                        </a:lnSpc>
                        <a:spcAft>
                          <a:spcPts val="800"/>
                        </a:spcAft>
                      </a:pPr>
                      <a:r>
                        <a:rPr lang="ru-RU" sz="2000" dirty="0" err="1">
                          <a:effectLst/>
                        </a:rPr>
                        <a:t>Count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ctr">
                        <a:lnSpc>
                          <a:spcPct val="107000"/>
                        </a:lnSpc>
                        <a:spcAft>
                          <a:spcPts val="800"/>
                        </a:spcAft>
                      </a:pPr>
                      <a:r>
                        <a:rPr lang="ru-RU" sz="2000" dirty="0" err="1">
                          <a:effectLst/>
                        </a:rPr>
                        <a:t>System</a:t>
                      </a:r>
                      <a:r>
                        <a:rPr lang="ru-RU" sz="2000" dirty="0">
                          <a:effectLst/>
                        </a:rPr>
                        <a:t> </a:t>
                      </a:r>
                      <a:r>
                        <a:rPr lang="ru-RU" sz="2000" dirty="0" err="1">
                          <a:effectLst/>
                        </a:rPr>
                        <a:t>Share</a:t>
                      </a:r>
                      <a:r>
                        <a:rPr lang="ru-RU" sz="2000" dirty="0">
                          <a:effectLst/>
                        </a:rPr>
                        <a:t>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ctr">
                        <a:lnSpc>
                          <a:spcPct val="107000"/>
                        </a:lnSpc>
                        <a:spcAft>
                          <a:spcPts val="800"/>
                        </a:spcAft>
                      </a:pPr>
                      <a:r>
                        <a:rPr lang="ru-RU" sz="2000" dirty="0" err="1">
                          <a:effectLst/>
                        </a:rPr>
                        <a:t>Rmax</a:t>
                      </a:r>
                      <a:r>
                        <a:rPr lang="ru-RU" sz="2000" dirty="0">
                          <a:effectLst/>
                        </a:rPr>
                        <a:t> (</a:t>
                      </a:r>
                      <a:r>
                        <a:rPr lang="ru-RU" sz="2000" dirty="0" err="1">
                          <a:effectLst/>
                        </a:rPr>
                        <a:t>GFlops</a:t>
                      </a:r>
                      <a:r>
                        <a:rPr lang="ru-RU" sz="2000" dirty="0">
                          <a:effectLst/>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ctr">
                        <a:lnSpc>
                          <a:spcPct val="107000"/>
                        </a:lnSpc>
                        <a:spcAft>
                          <a:spcPts val="800"/>
                        </a:spcAft>
                      </a:pPr>
                      <a:r>
                        <a:rPr lang="ru-RU" sz="2000" dirty="0" err="1">
                          <a:effectLst/>
                        </a:rPr>
                        <a:t>Rpeak</a:t>
                      </a:r>
                      <a:r>
                        <a:rPr lang="ru-RU" sz="2000" dirty="0">
                          <a:effectLst/>
                        </a:rPr>
                        <a:t> (</a:t>
                      </a:r>
                      <a:r>
                        <a:rPr lang="ru-RU" sz="2000" dirty="0" err="1">
                          <a:effectLst/>
                        </a:rPr>
                        <a:t>GFlops</a:t>
                      </a:r>
                      <a:r>
                        <a:rPr lang="ru-RU" sz="2000" dirty="0">
                          <a:effectLst/>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ctr">
                        <a:lnSpc>
                          <a:spcPct val="107000"/>
                        </a:lnSpc>
                        <a:spcAft>
                          <a:spcPts val="800"/>
                        </a:spcAft>
                      </a:pPr>
                      <a:r>
                        <a:rPr lang="ru-RU" sz="2000" dirty="0" err="1">
                          <a:effectLst/>
                        </a:rPr>
                        <a:t>Cores</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0000"/>
                  </a:ext>
                </a:extLst>
              </a:tr>
              <a:tr h="581759">
                <a:tc>
                  <a:txBody>
                    <a:bodyPr/>
                    <a:lstStyle/>
                    <a:p>
                      <a:pPr>
                        <a:lnSpc>
                          <a:spcPct val="107000"/>
                        </a:lnSpc>
                        <a:spcAft>
                          <a:spcPts val="800"/>
                        </a:spcAft>
                      </a:pPr>
                      <a:r>
                        <a:rPr lang="ru-RU" sz="2000">
                          <a:effectLst/>
                        </a:rPr>
                        <a:t>Research</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dirty="0">
                          <a:effectLst/>
                        </a:rPr>
                        <a:t>22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3</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731,632,814</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994,598,869</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dirty="0">
                          <a:effectLst/>
                        </a:rPr>
                        <a:t>15,881,904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0001"/>
                  </a:ext>
                </a:extLst>
              </a:tr>
              <a:tr h="581759">
                <a:tc>
                  <a:txBody>
                    <a:bodyPr/>
                    <a:lstStyle/>
                    <a:p>
                      <a:pPr>
                        <a:lnSpc>
                          <a:spcPct val="107000"/>
                        </a:lnSpc>
                        <a:spcAft>
                          <a:spcPts val="800"/>
                        </a:spcAft>
                      </a:pPr>
                      <a:r>
                        <a:rPr lang="ru-RU" sz="2000">
                          <a:effectLst/>
                        </a:rPr>
                        <a:t>Benchmarking</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4</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0.8</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111,432,960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146,818,221</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dirty="0">
                          <a:effectLst/>
                        </a:rPr>
                        <a:t>779,232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0002"/>
                  </a:ext>
                </a:extLst>
              </a:tr>
              <a:tr h="581759">
                <a:tc>
                  <a:txBody>
                    <a:bodyPr/>
                    <a:lstStyle/>
                    <a:p>
                      <a:pPr>
                        <a:lnSpc>
                          <a:spcPct val="107000"/>
                        </a:lnSpc>
                        <a:spcAft>
                          <a:spcPts val="800"/>
                        </a:spcAft>
                      </a:pPr>
                      <a:r>
                        <a:rPr lang="ru-RU" sz="2000">
                          <a:effectLst/>
                        </a:rPr>
                        <a:t>Cloud Services</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dirty="0">
                          <a:effectLst/>
                        </a:rPr>
                        <a:t>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dirty="0">
                          <a:effectLst/>
                        </a:rPr>
                        <a:t>0.6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50,360,000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70,080,460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dirty="0">
                          <a:effectLst/>
                        </a:rPr>
                        <a:t>459,296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0003"/>
                  </a:ext>
                </a:extLst>
              </a:tr>
              <a:tr h="581759">
                <a:tc>
                  <a:txBody>
                    <a:bodyPr/>
                    <a:lstStyle/>
                    <a:p>
                      <a:pPr>
                        <a:lnSpc>
                          <a:spcPct val="107000"/>
                        </a:lnSpc>
                        <a:spcAft>
                          <a:spcPts val="800"/>
                        </a:spcAft>
                      </a:pPr>
                      <a:r>
                        <a:rPr lang="ru-RU" sz="2000">
                          <a:effectLst/>
                        </a:rPr>
                        <a:t>Software</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dirty="0">
                          <a:effectLst/>
                        </a:rPr>
                        <a:t>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0.6</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75,000,000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107,489,360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dirty="0">
                          <a:effectLst/>
                        </a:rPr>
                        <a:t>406,304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0004"/>
                  </a:ext>
                </a:extLst>
              </a:tr>
              <a:tr h="581759">
                <a:tc>
                  <a:txBody>
                    <a:bodyPr/>
                    <a:lstStyle/>
                    <a:p>
                      <a:pPr>
                        <a:lnSpc>
                          <a:spcPct val="107000"/>
                        </a:lnSpc>
                        <a:spcAft>
                          <a:spcPts val="800"/>
                        </a:spcAft>
                      </a:pPr>
                      <a:r>
                        <a:rPr lang="ru-RU" sz="2000">
                          <a:effectLst/>
                        </a:rPr>
                        <a:t>IT Services</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3</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0.6</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50,360,000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70,080,460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dirty="0">
                          <a:effectLst/>
                        </a:rPr>
                        <a:t>459,296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0005"/>
                  </a:ext>
                </a:extLst>
              </a:tr>
              <a:tr h="581759">
                <a:tc>
                  <a:txBody>
                    <a:bodyPr/>
                    <a:lstStyle/>
                    <a:p>
                      <a:pPr>
                        <a:lnSpc>
                          <a:spcPct val="107000"/>
                        </a:lnSpc>
                        <a:spcAft>
                          <a:spcPts val="800"/>
                        </a:spcAft>
                      </a:pPr>
                      <a:r>
                        <a:rPr lang="ru-RU" sz="2000">
                          <a:effectLst/>
                        </a:rPr>
                        <a:t>Energy</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2</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0.4</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8,076,380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12,731,972</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dirty="0">
                          <a:effectLst/>
                        </a:rPr>
                        <a:t>149,776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0006"/>
                  </a:ext>
                </a:extLst>
              </a:tr>
              <a:tr h="1070939">
                <a:tc>
                  <a:txBody>
                    <a:bodyPr/>
                    <a:lstStyle/>
                    <a:p>
                      <a:pPr>
                        <a:lnSpc>
                          <a:spcPct val="107000"/>
                        </a:lnSpc>
                        <a:spcAft>
                          <a:spcPts val="800"/>
                        </a:spcAft>
                      </a:pPr>
                      <a:r>
                        <a:rPr lang="ru-RU" sz="2000">
                          <a:effectLst/>
                        </a:rPr>
                        <a:t>Weather and Climate Research</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dirty="0">
                          <a:effectLst/>
                        </a:rPr>
                        <a:t>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0.4</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16,770,360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29,813,566</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dirty="0">
                          <a:effectLst/>
                        </a:rPr>
                        <a:t>391,680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0007"/>
                  </a:ext>
                </a:extLst>
              </a:tr>
              <a:tr h="581759">
                <a:tc>
                  <a:txBody>
                    <a:bodyPr/>
                    <a:lstStyle/>
                    <a:p>
                      <a:pPr>
                        <a:lnSpc>
                          <a:spcPct val="107000"/>
                        </a:lnSpc>
                        <a:spcAft>
                          <a:spcPts val="800"/>
                        </a:spcAft>
                      </a:pPr>
                      <a:r>
                        <a:rPr lang="ru-RU" sz="2000">
                          <a:effectLst/>
                        </a:rPr>
                        <a:t>Finance</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1</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0.2</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9,087,000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a:effectLst/>
                        </a:rPr>
                        <a:t>19,344,190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tc>
                  <a:txBody>
                    <a:bodyPr/>
                    <a:lstStyle/>
                    <a:p>
                      <a:pPr algn="r">
                        <a:lnSpc>
                          <a:spcPct val="107000"/>
                        </a:lnSpc>
                        <a:spcAft>
                          <a:spcPts val="800"/>
                        </a:spcAft>
                      </a:pPr>
                      <a:r>
                        <a:rPr lang="ru-RU" sz="2000" dirty="0">
                          <a:effectLst/>
                        </a:rPr>
                        <a:t>96,768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340" marR="53340" marT="19050" marB="1905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27775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7029" y="0"/>
            <a:ext cx="9971314" cy="725713"/>
          </a:xfrm>
        </p:spPr>
        <p:txBody>
          <a:bodyPr>
            <a:normAutofit/>
          </a:bodyPr>
          <a:lstStyle/>
          <a:p>
            <a:r>
              <a:rPr lang="en-US" b="1" i="1" dirty="0"/>
              <a:t>Top50 and Top500 (</a:t>
            </a:r>
            <a:r>
              <a:rPr lang="ru-RU" sz="3600" i="1" dirty="0"/>
              <a:t>июнь</a:t>
            </a:r>
            <a:r>
              <a:rPr lang="en-US" sz="3600" i="1" dirty="0"/>
              <a:t> 202</a:t>
            </a:r>
            <a:r>
              <a:rPr lang="ru-RU" sz="3600" i="1" dirty="0"/>
              <a:t>4</a:t>
            </a:r>
            <a:r>
              <a:rPr lang="en-US" b="1" i="1" dirty="0"/>
              <a:t>)</a:t>
            </a:r>
            <a:endParaRPr lang="ru-RU" b="1" i="1" dirty="0"/>
          </a:p>
        </p:txBody>
      </p:sp>
      <p:sp>
        <p:nvSpPr>
          <p:cNvPr id="3" name="Объект 2"/>
          <p:cNvSpPr>
            <a:spLocks noGrp="1"/>
          </p:cNvSpPr>
          <p:nvPr>
            <p:ph idx="1"/>
          </p:nvPr>
        </p:nvSpPr>
        <p:spPr>
          <a:xfrm>
            <a:off x="213361" y="725713"/>
            <a:ext cx="11796670" cy="5988986"/>
          </a:xfrm>
        </p:spPr>
        <p:txBody>
          <a:bodyPr>
            <a:normAutofit/>
          </a:bodyPr>
          <a:lstStyle/>
          <a:p>
            <a:r>
              <a:rPr lang="ru-RU" sz="3200" dirty="0"/>
              <a:t>Сравним достижения России и СНГ с мировыми тенденциями, которые отражаются в списке ТОР500:</a:t>
            </a:r>
          </a:p>
          <a:p>
            <a:pPr marL="0" indent="0">
              <a:buNone/>
            </a:pPr>
            <a:r>
              <a:rPr lang="ru-RU" sz="3200" b="1" dirty="0"/>
              <a:t>На июнь 2010 г. </a:t>
            </a:r>
            <a:r>
              <a:rPr lang="ru-RU" sz="3200" dirty="0"/>
              <a:t>Россия имела </a:t>
            </a:r>
            <a:r>
              <a:rPr lang="ru-RU" sz="3200" b="1" dirty="0"/>
              <a:t>11</a:t>
            </a:r>
            <a:r>
              <a:rPr lang="ru-RU" sz="3200" dirty="0"/>
              <a:t> суперкомпьютеров в списке ТОР500 и </a:t>
            </a:r>
            <a:r>
              <a:rPr lang="ru-RU" sz="3200" b="1" dirty="0"/>
              <a:t>занимала 7 место </a:t>
            </a:r>
            <a:r>
              <a:rPr lang="ru-RU" sz="3200" dirty="0"/>
              <a:t>по числу установленных систем суперкомпьютерного класса, то </a:t>
            </a:r>
          </a:p>
          <a:p>
            <a:pPr marL="0" indent="0">
              <a:buNone/>
            </a:pPr>
            <a:r>
              <a:rPr lang="ru-RU" sz="3200" b="1" dirty="0"/>
              <a:t>на июнь 2018 </a:t>
            </a:r>
            <a:r>
              <a:rPr lang="ru-RU" sz="3200" dirty="0"/>
              <a:t>г. всего только </a:t>
            </a:r>
            <a:r>
              <a:rPr lang="ru-RU" sz="3200" b="1" dirty="0"/>
              <a:t>4 системы </a:t>
            </a:r>
            <a:r>
              <a:rPr lang="ru-RU" sz="3200" dirty="0"/>
              <a:t>вошли в список, а </a:t>
            </a:r>
          </a:p>
          <a:p>
            <a:pPr marL="0" indent="0">
              <a:buNone/>
            </a:pPr>
            <a:r>
              <a:rPr lang="ru-RU" sz="3200" dirty="0"/>
              <a:t>в </a:t>
            </a:r>
            <a:r>
              <a:rPr lang="ru-RU" sz="3200" b="1" dirty="0"/>
              <a:t>июне 202</a:t>
            </a:r>
            <a:r>
              <a:rPr lang="en-US" sz="3200" b="1" dirty="0"/>
              <a:t>1</a:t>
            </a:r>
            <a:r>
              <a:rPr lang="ru-RU" sz="3200" b="1" dirty="0"/>
              <a:t> </a:t>
            </a:r>
            <a:r>
              <a:rPr lang="ru-RU" sz="3200" dirty="0"/>
              <a:t>г. – увы всего </a:t>
            </a:r>
            <a:r>
              <a:rPr lang="en-US" sz="3200" b="1" dirty="0"/>
              <a:t>3</a:t>
            </a:r>
            <a:r>
              <a:rPr lang="ru-RU" sz="3200" b="1" dirty="0"/>
              <a:t> системы</a:t>
            </a:r>
            <a:r>
              <a:rPr lang="ru-RU" sz="3200" dirty="0"/>
              <a:t>!</a:t>
            </a:r>
          </a:p>
          <a:p>
            <a:pPr marL="0" indent="0">
              <a:buNone/>
            </a:pPr>
            <a:r>
              <a:rPr lang="ru-RU" sz="3200" dirty="0"/>
              <a:t>На </a:t>
            </a:r>
            <a:r>
              <a:rPr lang="ru-RU" sz="3200" b="1" dirty="0"/>
              <a:t>июнь 2022 г. </a:t>
            </a:r>
            <a:r>
              <a:rPr lang="ru-RU" sz="3200" dirty="0"/>
              <a:t>– </a:t>
            </a:r>
            <a:r>
              <a:rPr lang="ru-RU" sz="3200" b="1" dirty="0"/>
              <a:t>7</a:t>
            </a:r>
            <a:r>
              <a:rPr lang="ru-RU" sz="3200" dirty="0"/>
              <a:t> суперкомпьютеров в списке, </a:t>
            </a:r>
            <a:r>
              <a:rPr lang="ru-RU" sz="3200" b="1" dirty="0"/>
              <a:t>8</a:t>
            </a:r>
            <a:r>
              <a:rPr lang="ru-RU" sz="3200" dirty="0"/>
              <a:t> место среди стран</a:t>
            </a:r>
          </a:p>
          <a:p>
            <a:pPr marL="0" indent="0">
              <a:lnSpc>
                <a:spcPct val="110000"/>
              </a:lnSpc>
              <a:spcBef>
                <a:spcPts val="0"/>
              </a:spcBef>
              <a:buNone/>
            </a:pPr>
            <a:r>
              <a:rPr lang="ru-RU" dirty="0"/>
              <a:t>На </a:t>
            </a:r>
            <a:r>
              <a:rPr lang="ru-RU" b="1" dirty="0"/>
              <a:t>июнь 2023 г. </a:t>
            </a:r>
            <a:r>
              <a:rPr lang="ru-RU" dirty="0"/>
              <a:t>– </a:t>
            </a:r>
            <a:r>
              <a:rPr lang="ru-RU" b="1" dirty="0"/>
              <a:t>7</a:t>
            </a:r>
            <a:r>
              <a:rPr lang="ru-RU" dirty="0"/>
              <a:t> суперкомпьютеров в списке, </a:t>
            </a:r>
            <a:r>
              <a:rPr lang="ru-RU" b="1" dirty="0"/>
              <a:t>8</a:t>
            </a:r>
            <a:r>
              <a:rPr lang="ru-RU" dirty="0"/>
              <a:t> место среди стран</a:t>
            </a:r>
          </a:p>
          <a:p>
            <a:pPr marL="0" indent="0">
              <a:lnSpc>
                <a:spcPct val="110000"/>
              </a:lnSpc>
              <a:spcBef>
                <a:spcPts val="0"/>
              </a:spcBef>
              <a:buNone/>
            </a:pPr>
            <a:r>
              <a:rPr lang="ru-RU" dirty="0"/>
              <a:t>На </a:t>
            </a:r>
            <a:r>
              <a:rPr lang="ru-RU" b="1" dirty="0"/>
              <a:t>июнь 202</a:t>
            </a:r>
            <a:r>
              <a:rPr lang="en-US" b="1"/>
              <a:t>4</a:t>
            </a:r>
            <a:r>
              <a:rPr lang="ru-RU" b="1"/>
              <a:t> </a:t>
            </a:r>
            <a:r>
              <a:rPr lang="ru-RU" b="1" dirty="0"/>
              <a:t>г. </a:t>
            </a:r>
            <a:r>
              <a:rPr lang="ru-RU" dirty="0"/>
              <a:t>– </a:t>
            </a:r>
            <a:r>
              <a:rPr lang="ru-RU" b="1" dirty="0"/>
              <a:t>7</a:t>
            </a:r>
            <a:r>
              <a:rPr lang="ru-RU" dirty="0"/>
              <a:t> суперкомпьютеров в списке, </a:t>
            </a:r>
            <a:r>
              <a:rPr lang="ru-RU" b="1" dirty="0"/>
              <a:t>15 </a:t>
            </a:r>
            <a:r>
              <a:rPr lang="ru-RU" dirty="0"/>
              <a:t>место среди стран (Швеция, Тайвань)</a:t>
            </a:r>
          </a:p>
          <a:p>
            <a:pPr marL="0" indent="0">
              <a:lnSpc>
                <a:spcPct val="110000"/>
              </a:lnSpc>
              <a:spcBef>
                <a:spcPts val="0"/>
              </a:spcBef>
              <a:buNone/>
            </a:pPr>
            <a:endParaRPr lang="ru-RU" dirty="0"/>
          </a:p>
          <a:p>
            <a:pPr marL="0" indent="0">
              <a:lnSpc>
                <a:spcPct val="110000"/>
              </a:lnSpc>
              <a:spcBef>
                <a:spcPts val="0"/>
              </a:spcBef>
              <a:buNone/>
            </a:pPr>
            <a:endParaRPr lang="ru-RU" dirty="0"/>
          </a:p>
          <a:p>
            <a:pPr marL="0" indent="0">
              <a:lnSpc>
                <a:spcPct val="110000"/>
              </a:lnSpc>
              <a:spcBef>
                <a:spcPts val="0"/>
              </a:spcBef>
              <a:buNone/>
            </a:pPr>
            <a:endParaRPr lang="ru-RU" dirty="0"/>
          </a:p>
          <a:p>
            <a:endParaRPr lang="en-US" dirty="0"/>
          </a:p>
          <a:p>
            <a:pPr marL="0" indent="0">
              <a:buNone/>
            </a:pPr>
            <a:endParaRPr lang="ru-RU" dirty="0"/>
          </a:p>
        </p:txBody>
      </p:sp>
    </p:spTree>
    <p:extLst>
      <p:ext uri="{BB962C8B-B14F-4D97-AF65-F5344CB8AC3E}">
        <p14:creationId xmlns:p14="http://schemas.microsoft.com/office/powerpoint/2010/main" val="3992451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52600" y="1036321"/>
            <a:ext cx="8991600" cy="2246769"/>
          </a:xfrm>
          <a:prstGeom prst="rect">
            <a:avLst/>
          </a:prstGeom>
        </p:spPr>
        <p:txBody>
          <a:bodyPr wrap="square">
            <a:spAutoFit/>
          </a:bodyPr>
          <a:lstStyle/>
          <a:p>
            <a:r>
              <a:rPr lang="ru-RU" sz="2800" u="sng" dirty="0"/>
              <a:t>https://top500.org/resources/top-systems/  </a:t>
            </a:r>
          </a:p>
          <a:p>
            <a:endParaRPr lang="ru-RU" sz="2800" dirty="0"/>
          </a:p>
          <a:p>
            <a:r>
              <a:rPr lang="ru-RU" sz="2800" dirty="0"/>
              <a:t> здесь приведены фото всех суперкомпьютеров, занимавших 1-ое место в списке </a:t>
            </a:r>
            <a:r>
              <a:rPr lang="en-US" sz="2800" dirty="0"/>
              <a:t>TOP </a:t>
            </a:r>
            <a:r>
              <a:rPr lang="ru-RU" sz="2800" dirty="0"/>
              <a:t>500 за последние 20 лет</a:t>
            </a:r>
          </a:p>
        </p:txBody>
      </p:sp>
      <p:pic>
        <p:nvPicPr>
          <p:cNvPr id="3" name="Записанный звук">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6394864" y="4337464"/>
            <a:ext cx="487363" cy="487363"/>
          </a:xfrm>
          <a:prstGeom prst="rect">
            <a:avLst/>
          </a:prstGeom>
        </p:spPr>
      </p:pic>
    </p:spTree>
    <p:extLst>
      <p:ext uri="{BB962C8B-B14F-4D97-AF65-F5344CB8AC3E}">
        <p14:creationId xmlns:p14="http://schemas.microsoft.com/office/powerpoint/2010/main" val="33565708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4504"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6850D45-D4B4-45D9-923B-A720CA4E53AE}"/>
              </a:ext>
            </a:extLst>
          </p:cNvPr>
          <p:cNvSpPr/>
          <p:nvPr/>
        </p:nvSpPr>
        <p:spPr>
          <a:xfrm>
            <a:off x="223935" y="256959"/>
            <a:ext cx="11494823" cy="6186309"/>
          </a:xfrm>
          <a:prstGeom prst="rect">
            <a:avLst/>
          </a:prstGeom>
        </p:spPr>
        <p:txBody>
          <a:bodyPr wrap="square">
            <a:spAutoFit/>
          </a:bodyPr>
          <a:lstStyle/>
          <a:p>
            <a:r>
              <a:rPr lang="ru-RU" sz="2200" dirty="0"/>
              <a:t>С момента рассвета эпохи суперкомпьютеров, прогресс измеряется в условиях постоянно возрастающих темпов скорости и чистой вычислительной мощности. Со временем этот прогресс привёл и к увеличению стоимости. Как правило, чем больше вычислительная мощность, тем больше нужно энергии, которая в свою очередь тратится на поддержание работы самих вычислительных систем и дорогостоящих систем охлаждения.</a:t>
            </a:r>
          </a:p>
          <a:p>
            <a:endParaRPr lang="ru-RU" sz="2200" dirty="0"/>
          </a:p>
          <a:p>
            <a:r>
              <a:rPr lang="ru-RU" sz="2200" dirty="0"/>
              <a:t>В последние годы, растет внимание к вопросу </a:t>
            </a:r>
            <a:r>
              <a:rPr lang="ru-RU" sz="2200" b="1" dirty="0"/>
              <a:t>воздействия на окружающую среду “тяжелых потребителей энергии”, таких как Центры Обработки Данных и суперкомпьютеры.</a:t>
            </a:r>
            <a:r>
              <a:rPr lang="ru-RU" sz="2200" dirty="0"/>
              <a:t> Это привело к появлению нового метода оценки производительности суперкомпьютеров — это время, с точки зрения эффективности вычислительной машины, </a:t>
            </a:r>
            <a:r>
              <a:rPr lang="ru-RU" sz="2200" b="1" dirty="0"/>
              <a:t>выраженное в терминах количества операций, осуществляемых за 1 ватт электроэнергии.</a:t>
            </a:r>
          </a:p>
          <a:p>
            <a:endParaRPr lang="ru-RU" sz="2200" dirty="0"/>
          </a:p>
          <a:p>
            <a:r>
              <a:rPr lang="ru-RU" sz="2200" dirty="0"/>
              <a:t>Официальное признание за достижения в данной области было учреждено </a:t>
            </a:r>
            <a:r>
              <a:rPr lang="ru-RU" sz="2200" b="1" dirty="0"/>
              <a:t>в 2007 году</a:t>
            </a:r>
            <a:r>
              <a:rPr lang="ru-RU" sz="2200" dirty="0"/>
              <a:t>, с публикацией первого рейтинга </a:t>
            </a:r>
            <a:r>
              <a:rPr lang="ru-RU" sz="2200" b="1" dirty="0"/>
              <a:t>«</a:t>
            </a:r>
            <a:r>
              <a:rPr lang="ru-RU" sz="2200" b="1" dirty="0" err="1"/>
              <a:t>Green</a:t>
            </a:r>
            <a:r>
              <a:rPr lang="ru-RU" sz="2200" b="1" dirty="0"/>
              <a:t> 500«. </a:t>
            </a:r>
          </a:p>
          <a:p>
            <a:r>
              <a:rPr lang="ru-RU" sz="2200" dirty="0"/>
              <a:t>Рейтинг был составлен группой специалистов в отрасли суперкомпьютеров и в него были включены 500 самых энергоэффективных суперкомпьютеров мира. Рейтинг присуждается с помощью определенной методологии измерений, записей и отчетности по мощности, используемой HPC.</a:t>
            </a:r>
          </a:p>
        </p:txBody>
      </p:sp>
    </p:spTree>
    <p:extLst>
      <p:ext uri="{BB962C8B-B14F-4D97-AF65-F5344CB8AC3E}">
        <p14:creationId xmlns:p14="http://schemas.microsoft.com/office/powerpoint/2010/main" val="1092344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130618"/>
            <a:ext cx="10515600" cy="2852737"/>
          </a:xfrm>
        </p:spPr>
        <p:txBody>
          <a:bodyPr>
            <a:normAutofit fontScale="90000"/>
          </a:bodyPr>
          <a:lstStyle/>
          <a:p>
            <a:r>
              <a:rPr lang="ru-RU" b="1" dirty="0"/>
              <a:t>Top500</a:t>
            </a:r>
            <a:br>
              <a:rPr lang="ru-RU" b="1" dirty="0"/>
            </a:br>
            <a:r>
              <a:rPr lang="ru-RU" b="1" dirty="0"/>
              <a:t>Список 500 самых мощных компьютеров мира. 63-я редакция</a:t>
            </a:r>
          </a:p>
        </p:txBody>
      </p:sp>
      <p:sp>
        <p:nvSpPr>
          <p:cNvPr id="3" name="Текст 2"/>
          <p:cNvSpPr>
            <a:spLocks noGrp="1"/>
          </p:cNvSpPr>
          <p:nvPr>
            <p:ph type="body" idx="1"/>
          </p:nvPr>
        </p:nvSpPr>
        <p:spPr/>
        <p:txBody>
          <a:bodyPr/>
          <a:lstStyle/>
          <a:p>
            <a:r>
              <a:rPr lang="ru-RU" b="1" dirty="0"/>
              <a:t>Июнь 2024 года</a:t>
            </a:r>
            <a:endParaRPr lang="ru-RU" dirty="0"/>
          </a:p>
          <a:p>
            <a:r>
              <a:rPr lang="en-US" dirty="0"/>
              <a:t>https://top500.org/</a:t>
            </a:r>
            <a:endParaRPr lang="ru-RU" dirty="0"/>
          </a:p>
        </p:txBody>
      </p:sp>
    </p:spTree>
    <p:extLst>
      <p:ext uri="{BB962C8B-B14F-4D97-AF65-F5344CB8AC3E}">
        <p14:creationId xmlns:p14="http://schemas.microsoft.com/office/powerpoint/2010/main" val="3250732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4852" y="1"/>
            <a:ext cx="11451989" cy="7048083"/>
          </a:xfrm>
          <a:prstGeom prst="rect">
            <a:avLst/>
          </a:prstGeom>
        </p:spPr>
        <p:txBody>
          <a:bodyPr wrap="square">
            <a:spAutoFit/>
          </a:bodyPr>
          <a:lstStyle/>
          <a:p>
            <a:r>
              <a:rPr lang="ru-RU" sz="2800" b="1" dirty="0"/>
              <a:t>Список </a:t>
            </a:r>
            <a:r>
              <a:rPr lang="en-US" sz="2800" b="1" dirty="0"/>
              <a:t>TOP </a:t>
            </a:r>
            <a:r>
              <a:rPr lang="ru-RU" sz="2800" b="1" dirty="0"/>
              <a:t>GREEN500:</a:t>
            </a:r>
            <a:r>
              <a:rPr lang="ru-RU" sz="2800" dirty="0"/>
              <a:t> </a:t>
            </a:r>
            <a:r>
              <a:rPr lang="ru-RU" sz="2200" dirty="0"/>
              <a:t>Список самых энергоэффективных систем по показателю </a:t>
            </a:r>
            <a:r>
              <a:rPr lang="ru-RU" sz="2200" b="1" dirty="0" err="1"/>
              <a:t>гигафлопс</a:t>
            </a:r>
            <a:r>
              <a:rPr lang="ru-RU" sz="2200" b="1" dirty="0"/>
              <a:t> / ватт </a:t>
            </a:r>
            <a:r>
              <a:rPr lang="ru-RU" sz="2400" dirty="0"/>
              <a:t>(21-ый список от июня 2023)</a:t>
            </a:r>
          </a:p>
          <a:p>
            <a:r>
              <a:rPr lang="ru-RU" sz="2000" dirty="0"/>
              <a:t>В этом выпуске GREEN500 произошли серьезные изменения: все три лучших машины в списке новые.</a:t>
            </a:r>
          </a:p>
          <a:p>
            <a:r>
              <a:rPr lang="ru-RU" sz="2000" dirty="0"/>
              <a:t>Первое место в рейтинге GREEN500 заняла </a:t>
            </a:r>
            <a:r>
              <a:rPr lang="ru-RU" sz="2000" b="1" dirty="0"/>
              <a:t>JEDI - JUPITER </a:t>
            </a:r>
            <a:r>
              <a:rPr lang="ru-RU" sz="2000" b="1" dirty="0" err="1"/>
              <a:t>Exascale</a:t>
            </a:r>
            <a:r>
              <a:rPr lang="ru-RU" sz="2000" b="1" dirty="0"/>
              <a:t> </a:t>
            </a:r>
            <a:r>
              <a:rPr lang="ru-RU" sz="2000" b="1" dirty="0" err="1"/>
              <a:t>Development</a:t>
            </a:r>
            <a:r>
              <a:rPr lang="ru-RU" sz="2000" b="1" dirty="0"/>
              <a:t> </a:t>
            </a:r>
            <a:r>
              <a:rPr lang="ru-RU" sz="2000" b="1" dirty="0" err="1"/>
              <a:t>Instrument</a:t>
            </a:r>
            <a:r>
              <a:rPr lang="ru-RU" sz="2000" dirty="0"/>
              <a:t>, новая система от </a:t>
            </a:r>
            <a:r>
              <a:rPr lang="ru-RU" sz="2000" dirty="0" err="1"/>
              <a:t>EuroHPC</a:t>
            </a:r>
            <a:r>
              <a:rPr lang="ru-RU" sz="2000" dirty="0"/>
              <a:t>/FZJ в Германии. Заняв </a:t>
            </a:r>
            <a:r>
              <a:rPr lang="ru-RU" sz="2000" b="1" dirty="0"/>
              <a:t>190-е место </a:t>
            </a:r>
            <a:r>
              <a:rPr lang="ru-RU" sz="2000" dirty="0"/>
              <a:t>в рейтинге TOP500, JEDI достигла рейтинга </a:t>
            </a:r>
            <a:r>
              <a:rPr lang="ru-RU" sz="2000" dirty="0" err="1"/>
              <a:t>энергоэффективности</a:t>
            </a:r>
            <a:r>
              <a:rPr lang="ru-RU" sz="2000" dirty="0"/>
              <a:t> 72,73 </a:t>
            </a:r>
            <a:r>
              <a:rPr lang="ru-RU" sz="2000" dirty="0" err="1"/>
              <a:t>ГФлопс</a:t>
            </a:r>
            <a:r>
              <a:rPr lang="ru-RU" sz="2000" dirty="0"/>
              <a:t>/Вт, а также показателя HPL 4,5 </a:t>
            </a:r>
            <a:r>
              <a:rPr lang="ru-RU" sz="2000" dirty="0" err="1"/>
              <a:t>ПФлопс</a:t>
            </a:r>
            <a:r>
              <a:rPr lang="ru-RU" sz="2000" dirty="0"/>
              <a:t>/с. JEDI — это машина </a:t>
            </a:r>
            <a:r>
              <a:rPr lang="ru-RU" sz="2000" dirty="0" err="1"/>
              <a:t>BullSequana</a:t>
            </a:r>
            <a:r>
              <a:rPr lang="ru-RU" sz="2000" dirty="0"/>
              <a:t> XH3000 с чипом </a:t>
            </a:r>
            <a:r>
              <a:rPr lang="ru-RU" sz="2000" dirty="0" err="1"/>
              <a:t>Grace</a:t>
            </a:r>
            <a:r>
              <a:rPr lang="ru-RU" sz="2000" dirty="0"/>
              <a:t> </a:t>
            </a:r>
            <a:r>
              <a:rPr lang="ru-RU" sz="2000" dirty="0" err="1"/>
              <a:t>Hopper</a:t>
            </a:r>
            <a:r>
              <a:rPr lang="ru-RU" sz="2000" dirty="0"/>
              <a:t> </a:t>
            </a:r>
            <a:r>
              <a:rPr lang="ru-RU" sz="2000" dirty="0" err="1"/>
              <a:t>Superchip</a:t>
            </a:r>
            <a:r>
              <a:rPr lang="ru-RU" sz="2000" dirty="0"/>
              <a:t> 72C. Она имеет 19 584 ядра.</a:t>
            </a:r>
          </a:p>
          <a:p>
            <a:endParaRPr lang="ru-RU" sz="2000" dirty="0"/>
          </a:p>
          <a:p>
            <a:r>
              <a:rPr lang="ru-RU" sz="2000" dirty="0"/>
              <a:t>Машина </a:t>
            </a:r>
            <a:r>
              <a:rPr lang="ru-RU" sz="2000" b="1" dirty="0" err="1"/>
              <a:t>Isambard</a:t>
            </a:r>
            <a:r>
              <a:rPr lang="ru-RU" sz="2000" b="1" dirty="0"/>
              <a:t>-AI</a:t>
            </a:r>
            <a:r>
              <a:rPr lang="ru-RU" sz="2000" dirty="0"/>
              <a:t> из Университета Бристоля в Великобритании заняла 2-е место с рейтингом </a:t>
            </a:r>
            <a:r>
              <a:rPr lang="ru-RU" sz="2000" dirty="0" err="1"/>
              <a:t>энергоэффективности</a:t>
            </a:r>
            <a:r>
              <a:rPr lang="ru-RU" sz="2000" dirty="0"/>
              <a:t> 68,83 </a:t>
            </a:r>
            <a:r>
              <a:rPr lang="ru-RU" sz="2000" dirty="0" err="1"/>
              <a:t>ГФлопс</a:t>
            </a:r>
            <a:r>
              <a:rPr lang="ru-RU" sz="2000" dirty="0"/>
              <a:t>/Вт и показателем HPL 7,42 </a:t>
            </a:r>
            <a:r>
              <a:rPr lang="ru-RU" sz="2000" dirty="0" err="1"/>
              <a:t>ПФлопс</a:t>
            </a:r>
            <a:r>
              <a:rPr lang="ru-RU" sz="2000" dirty="0"/>
              <a:t>/с. </a:t>
            </a:r>
            <a:r>
              <a:rPr lang="ru-RU" sz="2000" dirty="0" err="1"/>
              <a:t>Isambard</a:t>
            </a:r>
            <a:r>
              <a:rPr lang="ru-RU" sz="2000" dirty="0"/>
              <a:t>-AI заняла </a:t>
            </a:r>
            <a:r>
              <a:rPr lang="ru-RU" sz="2000" b="1" dirty="0"/>
              <a:t>129-е место</a:t>
            </a:r>
            <a:r>
              <a:rPr lang="ru-RU" sz="2000" dirty="0"/>
              <a:t> в TOP500 и имеет 34 272 ядра.</a:t>
            </a:r>
          </a:p>
          <a:p>
            <a:endParaRPr lang="ru-RU" sz="2000" dirty="0"/>
          </a:p>
          <a:p>
            <a:r>
              <a:rPr lang="ru-RU" sz="2000" dirty="0"/>
              <a:t>Третье место заняла система </a:t>
            </a:r>
            <a:r>
              <a:rPr lang="ru-RU" sz="2000" b="1" dirty="0" err="1"/>
              <a:t>Helios</a:t>
            </a:r>
            <a:r>
              <a:rPr lang="ru-RU" sz="2000" b="1" dirty="0"/>
              <a:t> от </a:t>
            </a:r>
            <a:r>
              <a:rPr lang="ru-RU" sz="2000" b="1" dirty="0" err="1"/>
              <a:t>Cyfronet</a:t>
            </a:r>
            <a:r>
              <a:rPr lang="ru-RU" sz="2000" b="1" dirty="0"/>
              <a:t> </a:t>
            </a:r>
            <a:r>
              <a:rPr lang="ru-RU" sz="2000" dirty="0"/>
              <a:t>из Польши. 55-ое место в </a:t>
            </a:r>
            <a:r>
              <a:rPr lang="en-US" sz="2000" dirty="0"/>
              <a:t>TOP500.</a:t>
            </a:r>
            <a:r>
              <a:rPr lang="ru-RU" sz="2000" dirty="0"/>
              <a:t> Машина достигла показателя </a:t>
            </a:r>
            <a:r>
              <a:rPr lang="ru-RU" sz="2000" dirty="0" err="1"/>
              <a:t>энергоэффективности</a:t>
            </a:r>
            <a:r>
              <a:rPr lang="ru-RU" sz="2000" dirty="0"/>
              <a:t> 66,95 </a:t>
            </a:r>
            <a:r>
              <a:rPr lang="ru-RU" sz="2000" dirty="0" err="1"/>
              <a:t>ГФлопс</a:t>
            </a:r>
            <a:r>
              <a:rPr lang="ru-RU" sz="2000" dirty="0"/>
              <a:t>/Вт и показателя HPL 19,14 </a:t>
            </a:r>
            <a:r>
              <a:rPr lang="ru-RU" sz="2000" dirty="0" err="1"/>
              <a:t>ПФлопс</a:t>
            </a:r>
            <a:r>
              <a:rPr lang="ru-RU" sz="2000" dirty="0"/>
              <a:t>/с.</a:t>
            </a:r>
          </a:p>
          <a:p>
            <a:endParaRPr lang="ru-RU" sz="2000" dirty="0"/>
          </a:p>
          <a:p>
            <a:r>
              <a:rPr lang="ru-RU" sz="2000" dirty="0"/>
              <a:t>Как и в предыдущем списке, система </a:t>
            </a:r>
            <a:r>
              <a:rPr lang="ru-RU" sz="2000" b="1" dirty="0" err="1"/>
              <a:t>Frontier</a:t>
            </a:r>
            <a:r>
              <a:rPr lang="ru-RU" sz="2000" dirty="0"/>
              <a:t> заслуживает почетного упоминания при обсуждении </a:t>
            </a:r>
            <a:r>
              <a:rPr lang="ru-RU" sz="2000" dirty="0" err="1"/>
              <a:t>энергоэффективности</a:t>
            </a:r>
            <a:r>
              <a:rPr lang="ru-RU" sz="2000" dirty="0"/>
              <a:t>. </a:t>
            </a:r>
            <a:r>
              <a:rPr lang="ru-RU" sz="2000" dirty="0" err="1"/>
              <a:t>Frontier</a:t>
            </a:r>
            <a:r>
              <a:rPr lang="ru-RU" sz="2000" dirty="0"/>
              <a:t> достигла показателя </a:t>
            </a:r>
            <a:r>
              <a:rPr lang="ru-RU" sz="2000" dirty="0" err="1"/>
              <a:t>exascale</a:t>
            </a:r>
            <a:r>
              <a:rPr lang="ru-RU" sz="2000" dirty="0"/>
              <a:t> HPL в 1,206 </a:t>
            </a:r>
            <a:r>
              <a:rPr lang="ru-RU" sz="2000" dirty="0" err="1"/>
              <a:t>EFlop</a:t>
            </a:r>
            <a:r>
              <a:rPr lang="ru-RU" sz="2000" dirty="0"/>
              <a:t>/s, а также получила показатель </a:t>
            </a:r>
            <a:r>
              <a:rPr lang="ru-RU" sz="2000" dirty="0" err="1"/>
              <a:t>энергоэффективности</a:t>
            </a:r>
            <a:r>
              <a:rPr lang="ru-RU" sz="2000" dirty="0"/>
              <a:t> в </a:t>
            </a:r>
            <a:r>
              <a:rPr lang="ru-RU" sz="2000" b="1" dirty="0"/>
              <a:t>56,97 </a:t>
            </a:r>
            <a:r>
              <a:rPr lang="ru-RU" sz="2000" b="1" dirty="0" err="1"/>
              <a:t>GFlops</a:t>
            </a:r>
            <a:r>
              <a:rPr lang="ru-RU" sz="2000" b="1" dirty="0"/>
              <a:t>/</a:t>
            </a:r>
            <a:r>
              <a:rPr lang="ru-RU" sz="2000" b="1" dirty="0" err="1"/>
              <a:t>Watt</a:t>
            </a:r>
            <a:r>
              <a:rPr lang="ru-RU" sz="2000" dirty="0"/>
              <a:t>. Это ставит систему на 11-е место в GREEN500 в дополнение к ее первому месту в TOP500.</a:t>
            </a:r>
          </a:p>
          <a:p>
            <a:endParaRPr lang="ru-RU" sz="2000" dirty="0"/>
          </a:p>
          <a:p>
            <a:r>
              <a:rPr lang="ru-RU" sz="2000" b="1" i="1" dirty="0"/>
              <a:t>Производительность HPL каждой из этих систем доказывает, что огромная мощность не обязательно достигается за счет неэффективного использования энергии. </a:t>
            </a:r>
          </a:p>
        </p:txBody>
      </p:sp>
    </p:spTree>
    <p:extLst>
      <p:ext uri="{BB962C8B-B14F-4D97-AF65-F5344CB8AC3E}">
        <p14:creationId xmlns:p14="http://schemas.microsoft.com/office/powerpoint/2010/main" val="4263762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4"/>
          <a:stretch>
            <a:fillRect/>
          </a:stretch>
        </p:blipFill>
        <p:spPr>
          <a:xfrm>
            <a:off x="63911" y="-541623"/>
            <a:ext cx="11575227" cy="6511066"/>
          </a:xfrm>
          <a:prstGeom prst="rect">
            <a:avLst/>
          </a:prstGeom>
        </p:spPr>
      </p:pic>
      <p:pic>
        <p:nvPicPr>
          <p:cNvPr id="3" name="Записанный звук">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851525" y="3184525"/>
            <a:ext cx="487363" cy="487363"/>
          </a:xfrm>
          <a:prstGeom prst="rect">
            <a:avLst/>
          </a:prstGeom>
        </p:spPr>
      </p:pic>
    </p:spTree>
    <p:extLst>
      <p:ext uri="{BB962C8B-B14F-4D97-AF65-F5344CB8AC3E}">
        <p14:creationId xmlns:p14="http://schemas.microsoft.com/office/powerpoint/2010/main" val="29381265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8529"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786742" y="997117"/>
            <a:ext cx="7887477" cy="2862322"/>
          </a:xfrm>
          <a:prstGeom prst="rect">
            <a:avLst/>
          </a:prstGeom>
        </p:spPr>
        <p:txBody>
          <a:bodyPr wrap="square">
            <a:spAutoFit/>
          </a:bodyPr>
          <a:lstStyle/>
          <a:p>
            <a:r>
              <a:rPr lang="ru-RU" sz="3600" b="1" dirty="0"/>
              <a:t>Список Топ 50</a:t>
            </a:r>
          </a:p>
          <a:p>
            <a:endParaRPr lang="ru-RU" sz="3600" b="1" dirty="0"/>
          </a:p>
          <a:p>
            <a:r>
              <a:rPr lang="en-US" sz="3600" b="1" dirty="0">
                <a:hlinkClick r:id="rId2"/>
              </a:rPr>
              <a:t>https://top50.supercomputers.ru/list</a:t>
            </a:r>
            <a:endParaRPr lang="ru-RU" sz="3600" b="1" dirty="0"/>
          </a:p>
          <a:p>
            <a:r>
              <a:rPr lang="ru-RU" altLang="ru-RU" sz="3600" b="1" dirty="0">
                <a:latin typeface="Calibri" panose="020F0502020204030204" pitchFamily="34" charset="0"/>
                <a:ea typeface="Times New Roman" panose="02020603050405020304" pitchFamily="18" charset="0"/>
                <a:cs typeface="Times New Roman" panose="02020603050405020304" pitchFamily="18" charset="0"/>
              </a:rPr>
              <a:t>Текущий рейтинг</a:t>
            </a:r>
            <a:br>
              <a:rPr lang="ru-RU" altLang="ru-RU" sz="3600" b="1" dirty="0">
                <a:latin typeface="Calibri" panose="020F0502020204030204" pitchFamily="34" charset="0"/>
                <a:ea typeface="Times New Roman" panose="02020603050405020304" pitchFamily="18" charset="0"/>
                <a:cs typeface="Times New Roman" panose="02020603050405020304" pitchFamily="18" charset="0"/>
              </a:rPr>
            </a:br>
            <a:r>
              <a:rPr lang="ru-RU" altLang="ru-RU" sz="3600" b="1" dirty="0">
                <a:latin typeface="Calibri" panose="020F0502020204030204" pitchFamily="34" charset="0"/>
                <a:ea typeface="Times New Roman" panose="02020603050405020304" pitchFamily="18" charset="0"/>
                <a:cs typeface="Times New Roman" panose="02020603050405020304" pitchFamily="18" charset="0"/>
              </a:rPr>
              <a:t>38-я редакция от 28.03.2023 г.</a:t>
            </a:r>
            <a:endParaRPr lang="ru-RU" sz="3600" b="1" dirty="0"/>
          </a:p>
        </p:txBody>
      </p:sp>
    </p:spTree>
    <p:extLst>
      <p:ext uri="{BB962C8B-B14F-4D97-AF65-F5344CB8AC3E}">
        <p14:creationId xmlns:p14="http://schemas.microsoft.com/office/powerpoint/2010/main" val="2361841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25780" y="146269"/>
            <a:ext cx="10264140" cy="6524863"/>
          </a:xfrm>
          <a:prstGeom prst="rect">
            <a:avLst/>
          </a:prstGeom>
        </p:spPr>
        <p:txBody>
          <a:bodyPr wrap="square">
            <a:spAutoFit/>
          </a:bodyPr>
          <a:lstStyle/>
          <a:p>
            <a:r>
              <a:rPr lang="ru-RU" sz="2200" dirty="0"/>
              <a:t>В связи с тем, что общемировой рейтинг Top500 недостаточно точно отражал состояние отрасли высокопроизводительных вычислений в России и действительное положение вещей на российском рынке, в </a:t>
            </a:r>
            <a:r>
              <a:rPr lang="ru-RU" sz="2200" b="1" dirty="0"/>
              <a:t>декабре 2004 года </a:t>
            </a:r>
            <a:r>
              <a:rPr lang="ru-RU" sz="2200" dirty="0"/>
              <a:t>совместными усилиями российской компании «Т-Платформы», МСЦ Российской Академии наук и Научно-исследовательского вычислительного центра (НИВЦ) МГУ им. М. В. Ломоносова был создан рейтинг Топ-50 самых мощных суперкомпьютеров России и СНГ. Так же, как и в случае с TOP500, в основу рейтинга Топ-50 лёг </a:t>
            </a:r>
            <a:r>
              <a:rPr lang="ru-RU" sz="2200" b="1" i="1" dirty="0"/>
              <a:t>тест </a:t>
            </a:r>
            <a:r>
              <a:rPr lang="ru-RU" sz="2200" b="1" i="1" dirty="0" err="1"/>
              <a:t>Linpack</a:t>
            </a:r>
            <a:r>
              <a:rPr lang="ru-RU" sz="2200" b="1" i="1" dirty="0"/>
              <a:t>, отражающий скорость решения системы линейных уравнений</a:t>
            </a:r>
            <a:r>
              <a:rPr lang="ru-RU" sz="2200" dirty="0"/>
              <a:t>.</a:t>
            </a:r>
          </a:p>
          <a:p>
            <a:endParaRPr lang="ru-RU" sz="2200" dirty="0"/>
          </a:p>
          <a:p>
            <a:r>
              <a:rPr lang="ru-RU" sz="2200" dirty="0"/>
              <a:t>Поскольку непременным условием участия в рейтинге является наличие открытой информации о системе, некоторые российские суперкомпьютеры в него попадали. Так, в 2011 году первую позицию в Топ-50 занял суперкомпьютер «Ломоносов», созданный компанией «Т-Платформы» в 2009 году, пиковая производительность которого после модернизации достигла 510 </a:t>
            </a:r>
            <a:r>
              <a:rPr lang="ru-RU" sz="2200" dirty="0" err="1"/>
              <a:t>Тфлопс</a:t>
            </a:r>
            <a:r>
              <a:rPr lang="ru-RU" sz="2200" dirty="0"/>
              <a:t>, в то время как в рейтинг не был включён суперкомпьютер, установленный в Саровском ядерном центре (РФЯЦ ВНИИЭФ), производительность которого, по сообщению представителя </a:t>
            </a:r>
            <a:r>
              <a:rPr lang="ru-RU" sz="2200" dirty="0" err="1"/>
              <a:t>госкорпорации</a:t>
            </a:r>
            <a:r>
              <a:rPr lang="ru-RU" sz="2200" dirty="0"/>
              <a:t> «</a:t>
            </a:r>
            <a:r>
              <a:rPr lang="ru-RU" sz="2200" dirty="0" err="1"/>
              <a:t>Росатом</a:t>
            </a:r>
            <a:r>
              <a:rPr lang="ru-RU" sz="2200" dirty="0"/>
              <a:t>», составила 780 </a:t>
            </a:r>
            <a:r>
              <a:rPr lang="ru-RU" sz="2200" dirty="0" err="1"/>
              <a:t>Тфлопс</a:t>
            </a:r>
            <a:r>
              <a:rPr lang="ru-RU" sz="2200" dirty="0"/>
              <a:t>. При этом в «</a:t>
            </a:r>
            <a:r>
              <a:rPr lang="ru-RU" sz="2200" dirty="0" err="1"/>
              <a:t>Росатоме</a:t>
            </a:r>
            <a:r>
              <a:rPr lang="ru-RU" sz="2200" dirty="0"/>
              <a:t>» заявили, что не планируют подавать свою систему ни в Топ-50, ни в Топ-500.</a:t>
            </a:r>
          </a:p>
        </p:txBody>
      </p:sp>
    </p:spTree>
    <p:extLst>
      <p:ext uri="{BB962C8B-B14F-4D97-AF65-F5344CB8AC3E}">
        <p14:creationId xmlns:p14="http://schemas.microsoft.com/office/powerpoint/2010/main" val="2786523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19807" y="299545"/>
            <a:ext cx="10941269" cy="5632311"/>
          </a:xfrm>
          <a:prstGeom prst="rect">
            <a:avLst/>
          </a:prstGeom>
        </p:spPr>
        <p:txBody>
          <a:bodyPr wrap="square">
            <a:spAutoFit/>
          </a:bodyPr>
          <a:lstStyle/>
          <a:p>
            <a:r>
              <a:rPr lang="ru-RU" sz="2400" b="1" dirty="0"/>
              <a:t>Составители рейтинга Топ50:</a:t>
            </a:r>
          </a:p>
          <a:p>
            <a:endParaRPr lang="ru-RU" sz="2400" dirty="0">
              <a:solidFill>
                <a:srgbClr val="333333"/>
              </a:solidFill>
              <a:latin typeface="Helvetica Neue"/>
            </a:endParaRPr>
          </a:p>
          <a:p>
            <a:r>
              <a:rPr lang="ru-RU" sz="2400" dirty="0">
                <a:solidFill>
                  <a:srgbClr val="333333"/>
                </a:solidFill>
                <a:latin typeface="Helvetica Neue"/>
              </a:rPr>
              <a:t>«С самого начала своего существования суперкомпьютерный рейтинг Топ50 был призван помочь правильно ориентироваться в современных тенденциях развития суперкомпьютерной отрасли в России и в мире.</a:t>
            </a:r>
            <a:br>
              <a:rPr lang="ru-RU" sz="2400" dirty="0"/>
            </a:br>
            <a:br>
              <a:rPr lang="ru-RU" sz="2400" dirty="0"/>
            </a:br>
            <a:r>
              <a:rPr lang="ru-RU" sz="2400" dirty="0">
                <a:solidFill>
                  <a:srgbClr val="333333"/>
                </a:solidFill>
                <a:latin typeface="Helvetica Neue"/>
              </a:rPr>
              <a:t>В сложившихся условиях сформировавшаяся практика списков Топ50 объективно отразить изменения как в области применения высокопроизводительных вычислительных систем, так и касательно передовых суперкомпьютерных технологий не способна и может способствовать некорректной трактовке статистики, что противоречит целям проекта.</a:t>
            </a:r>
            <a:br>
              <a:rPr lang="ru-RU" sz="2400" dirty="0"/>
            </a:br>
            <a:br>
              <a:rPr lang="ru-RU" sz="2400" dirty="0"/>
            </a:br>
            <a:r>
              <a:rPr lang="ru-RU" sz="2400" b="1" i="1" dirty="0">
                <a:solidFill>
                  <a:srgbClr val="E74C3C"/>
                </a:solidFill>
                <a:latin typeface="Helvetica Neue"/>
              </a:rPr>
              <a:t>В связи с этим мы приняли решение временно приостановить публикацию новых редакций рейтинга.</a:t>
            </a:r>
            <a:r>
              <a:rPr lang="ru-RU" sz="2400" dirty="0">
                <a:solidFill>
                  <a:srgbClr val="333333"/>
                </a:solidFill>
                <a:latin typeface="Helvetica Neue"/>
              </a:rPr>
              <a:t> »</a:t>
            </a:r>
            <a:endParaRPr lang="ru-RU" sz="2400" dirty="0"/>
          </a:p>
        </p:txBody>
      </p:sp>
    </p:spTree>
    <p:extLst>
      <p:ext uri="{BB962C8B-B14F-4D97-AF65-F5344CB8AC3E}">
        <p14:creationId xmlns:p14="http://schemas.microsoft.com/office/powerpoint/2010/main" val="819588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 y="0"/>
            <a:ext cx="12024359" cy="6858000"/>
          </a:xfrm>
        </p:spPr>
        <p:txBody>
          <a:bodyPr>
            <a:normAutofit/>
          </a:bodyPr>
          <a:lstStyle/>
          <a:p>
            <a:r>
              <a:rPr lang="ru-RU" sz="2200" dirty="0"/>
              <a:t>Лидером списка стал новый суперкомпьютер "</a:t>
            </a:r>
            <a:r>
              <a:rPr lang="ru-RU" sz="2200" b="1" dirty="0" err="1"/>
              <a:t>Червоненкис</a:t>
            </a:r>
            <a:r>
              <a:rPr lang="ru-RU" sz="2200" dirty="0"/>
              <a:t>" производства компаний Яндекс и NVIDIA, установленный в Яндексе, производительность которого на тесте </a:t>
            </a:r>
            <a:r>
              <a:rPr lang="ru-RU" sz="2200" dirty="0" err="1"/>
              <a:t>Linpack</a:t>
            </a:r>
            <a:r>
              <a:rPr lang="ru-RU" sz="2200" dirty="0"/>
              <a:t> составляет 21.5 </a:t>
            </a:r>
            <a:r>
              <a:rPr lang="ru-RU" sz="2200" dirty="0" err="1"/>
              <a:t>PFlop</a:t>
            </a:r>
            <a:r>
              <a:rPr lang="ru-RU" sz="2200" dirty="0"/>
              <a:t>/s, а пиковая производительность - 29.4 </a:t>
            </a:r>
            <a:r>
              <a:rPr lang="ru-RU" sz="2200" dirty="0" err="1"/>
              <a:t>PFlop</a:t>
            </a:r>
            <a:r>
              <a:rPr lang="ru-RU" sz="2200" dirty="0"/>
              <a:t>/s</a:t>
            </a:r>
            <a:r>
              <a:rPr lang="ru-RU" sz="2200" b="1" dirty="0"/>
              <a:t>. 22 место в списке </a:t>
            </a:r>
            <a:r>
              <a:rPr lang="en-US" sz="2200" b="1" dirty="0"/>
              <a:t>TOP500</a:t>
            </a:r>
            <a:endParaRPr lang="ru-RU" sz="2200" b="1" dirty="0"/>
          </a:p>
          <a:p>
            <a:r>
              <a:rPr lang="ru-RU" sz="2200" dirty="0"/>
              <a:t>На втором месте списка новый суперкомпьютер "</a:t>
            </a:r>
            <a:r>
              <a:rPr lang="ru-RU" sz="2200" b="1" dirty="0"/>
              <a:t>Галушкин</a:t>
            </a:r>
            <a:r>
              <a:rPr lang="ru-RU" sz="2200" dirty="0"/>
              <a:t>" производства компаний Яндекс и NVIDIA, установленный в Яндексе, производительность которого на тесте </a:t>
            </a:r>
            <a:r>
              <a:rPr lang="ru-RU" sz="2200" dirty="0" err="1"/>
              <a:t>Linpack</a:t>
            </a:r>
            <a:r>
              <a:rPr lang="ru-RU" sz="2200" dirty="0"/>
              <a:t> составляет 16 </a:t>
            </a:r>
            <a:r>
              <a:rPr lang="ru-RU" sz="2200" dirty="0" err="1"/>
              <a:t>PFlop</a:t>
            </a:r>
            <a:r>
              <a:rPr lang="ru-RU" sz="2200" dirty="0"/>
              <a:t>/s, а пиковая производительность - 20.6 </a:t>
            </a:r>
            <a:r>
              <a:rPr lang="ru-RU" sz="2200" dirty="0" err="1"/>
              <a:t>PFlop</a:t>
            </a:r>
            <a:r>
              <a:rPr lang="ru-RU" sz="2200" dirty="0"/>
              <a:t>/s.</a:t>
            </a:r>
          </a:p>
          <a:p>
            <a:r>
              <a:rPr lang="ru-RU" sz="2200" dirty="0"/>
              <a:t>На третьем месте списка новый суперкомпьютер "</a:t>
            </a:r>
            <a:r>
              <a:rPr lang="ru-RU" sz="2200" b="1" dirty="0"/>
              <a:t>Ляпунов</a:t>
            </a:r>
            <a:r>
              <a:rPr lang="ru-RU" sz="2200" dirty="0"/>
              <a:t>" производства компаний NVIDIA и </a:t>
            </a:r>
            <a:r>
              <a:rPr lang="ru-RU" sz="2200" dirty="0" err="1"/>
              <a:t>Inspur</a:t>
            </a:r>
            <a:r>
              <a:rPr lang="ru-RU" sz="2200" dirty="0"/>
              <a:t>, установленный в Яндексе, производительность которого на тесте </a:t>
            </a:r>
            <a:r>
              <a:rPr lang="ru-RU" sz="2200" dirty="0" err="1"/>
              <a:t>Linpack</a:t>
            </a:r>
            <a:r>
              <a:rPr lang="ru-RU" sz="2200" dirty="0"/>
              <a:t> составляет 12.8 </a:t>
            </a:r>
            <a:r>
              <a:rPr lang="ru-RU" sz="2200" dirty="0" err="1"/>
              <a:t>PFlop</a:t>
            </a:r>
            <a:r>
              <a:rPr lang="ru-RU" sz="2200" dirty="0"/>
              <a:t>/s, а пиковая производительность - 20 </a:t>
            </a:r>
            <a:r>
              <a:rPr lang="ru-RU" sz="2200" dirty="0" err="1"/>
              <a:t>PFlop</a:t>
            </a:r>
            <a:r>
              <a:rPr lang="ru-RU" sz="2200" dirty="0"/>
              <a:t>/s.</a:t>
            </a:r>
          </a:p>
          <a:p>
            <a:r>
              <a:rPr lang="ru-RU" sz="2200" dirty="0"/>
              <a:t>На четвёртом месте списка новый суперкомпьютер "</a:t>
            </a:r>
            <a:r>
              <a:rPr lang="ru-RU" sz="2200" b="1" dirty="0" err="1"/>
              <a:t>Кристофари</a:t>
            </a:r>
            <a:r>
              <a:rPr lang="ru-RU" sz="2200" b="1" dirty="0"/>
              <a:t> Нео</a:t>
            </a:r>
            <a:r>
              <a:rPr lang="ru-RU" sz="2200" dirty="0"/>
              <a:t>" производства компаний NVIDIA и </a:t>
            </a:r>
            <a:r>
              <a:rPr lang="ru-RU" sz="2200" dirty="0" err="1"/>
              <a:t>Sbercloud</a:t>
            </a:r>
            <a:r>
              <a:rPr lang="ru-RU" sz="2200" dirty="0"/>
              <a:t>, установленный в </a:t>
            </a:r>
            <a:r>
              <a:rPr lang="ru-RU" sz="2200" dirty="0" err="1"/>
              <a:t>СберБанке</a:t>
            </a:r>
            <a:r>
              <a:rPr lang="ru-RU" sz="2200" dirty="0"/>
              <a:t>, производительность которого на тесте </a:t>
            </a:r>
            <a:r>
              <a:rPr lang="ru-RU" sz="2200" dirty="0" err="1"/>
              <a:t>Linpack</a:t>
            </a:r>
            <a:r>
              <a:rPr lang="ru-RU" sz="2200" dirty="0"/>
              <a:t> составляет 12 </a:t>
            </a:r>
            <a:r>
              <a:rPr lang="ru-RU" sz="2200" dirty="0" err="1"/>
              <a:t>PFlop</a:t>
            </a:r>
            <a:r>
              <a:rPr lang="ru-RU" sz="2200" dirty="0"/>
              <a:t>/s, а пиковая производительность - 14.9 </a:t>
            </a:r>
            <a:r>
              <a:rPr lang="ru-RU" sz="2200" dirty="0" err="1"/>
              <a:t>PFlop</a:t>
            </a:r>
            <a:r>
              <a:rPr lang="ru-RU" sz="2200" dirty="0"/>
              <a:t>/s.</a:t>
            </a:r>
          </a:p>
          <a:p>
            <a:r>
              <a:rPr lang="ru-RU" sz="2200" dirty="0"/>
              <a:t>На пятое место списка опустился суперкомпьютер "</a:t>
            </a:r>
            <a:r>
              <a:rPr lang="ru-RU" sz="2200" b="1" dirty="0" err="1"/>
              <a:t>Кристофари</a:t>
            </a:r>
            <a:r>
              <a:rPr lang="ru-RU" sz="2200" dirty="0"/>
              <a:t>" производства компаний </a:t>
            </a:r>
            <a:r>
              <a:rPr lang="ru-RU" sz="2200" dirty="0" err="1"/>
              <a:t>SberCloud</a:t>
            </a:r>
            <a:r>
              <a:rPr lang="ru-RU" sz="2200" dirty="0"/>
              <a:t> (ООО «Облачные технологии») и NVIDIA, установленный в </a:t>
            </a:r>
            <a:r>
              <a:rPr lang="ru-RU" sz="2200" dirty="0" err="1"/>
              <a:t>СберБанке</a:t>
            </a:r>
            <a:r>
              <a:rPr lang="ru-RU" sz="2200" dirty="0"/>
              <a:t>, производительность которого на тесте </a:t>
            </a:r>
            <a:r>
              <a:rPr lang="ru-RU" sz="2200" dirty="0" err="1"/>
              <a:t>Linpack</a:t>
            </a:r>
            <a:r>
              <a:rPr lang="ru-RU" sz="2200" dirty="0"/>
              <a:t> составляет 6.7 </a:t>
            </a:r>
            <a:r>
              <a:rPr lang="ru-RU" sz="2200" dirty="0" err="1"/>
              <a:t>PFlop</a:t>
            </a:r>
            <a:r>
              <a:rPr lang="ru-RU" sz="2200" dirty="0"/>
              <a:t>/s, а пиковая производительность - 8.8 </a:t>
            </a:r>
            <a:r>
              <a:rPr lang="ru-RU" sz="2200" dirty="0" err="1"/>
              <a:t>PFlop</a:t>
            </a:r>
            <a:r>
              <a:rPr lang="ru-RU" sz="2200" dirty="0"/>
              <a:t>/s.</a:t>
            </a:r>
          </a:p>
          <a:p>
            <a:r>
              <a:rPr lang="ru-RU" sz="2200" dirty="0"/>
              <a:t>На шестое место списка опустился суперкомпьютер "</a:t>
            </a:r>
            <a:r>
              <a:rPr lang="ru-RU" sz="2200" b="1" dirty="0"/>
              <a:t>Ломоносов-2</a:t>
            </a:r>
            <a:r>
              <a:rPr lang="ru-RU" sz="2200" dirty="0"/>
              <a:t>" производства компании "Т-Платформы", установленный в Московском государственном университете имени </a:t>
            </a:r>
            <a:r>
              <a:rPr lang="ru-RU" sz="2200" dirty="0" err="1"/>
              <a:t>М.В.Ломоносова</a:t>
            </a:r>
            <a:r>
              <a:rPr lang="ru-RU" sz="2200" dirty="0"/>
              <a:t>, производительность которого на тесте </a:t>
            </a:r>
            <a:r>
              <a:rPr lang="ru-RU" sz="2200" dirty="0" err="1"/>
              <a:t>Linpack</a:t>
            </a:r>
            <a:r>
              <a:rPr lang="ru-RU" sz="2200" dirty="0"/>
              <a:t> составляет 2.5 </a:t>
            </a:r>
            <a:r>
              <a:rPr lang="ru-RU" sz="2200" dirty="0" err="1"/>
              <a:t>PFlop</a:t>
            </a:r>
            <a:r>
              <a:rPr lang="ru-RU" sz="2200" dirty="0"/>
              <a:t>/s, а пиковая производительность - 4.9 </a:t>
            </a:r>
            <a:r>
              <a:rPr lang="ru-RU" sz="2200" dirty="0" err="1"/>
              <a:t>PFlop</a:t>
            </a:r>
            <a:r>
              <a:rPr lang="ru-RU" sz="2200" dirty="0"/>
              <a:t>/s.</a:t>
            </a:r>
          </a:p>
          <a:p>
            <a:endParaRPr lang="ru-RU" sz="2000" dirty="0"/>
          </a:p>
        </p:txBody>
      </p:sp>
    </p:spTree>
    <p:extLst>
      <p:ext uri="{BB962C8B-B14F-4D97-AF65-F5344CB8AC3E}">
        <p14:creationId xmlns:p14="http://schemas.microsoft.com/office/powerpoint/2010/main" val="3743075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17242" y="200784"/>
            <a:ext cx="11420668" cy="6442611"/>
          </a:xfrm>
          <a:prstGeom prst="rect">
            <a:avLst/>
          </a:prstGeom>
        </p:spPr>
      </p:pic>
    </p:spTree>
    <p:extLst>
      <p:ext uri="{BB962C8B-B14F-4D97-AF65-F5344CB8AC3E}">
        <p14:creationId xmlns:p14="http://schemas.microsoft.com/office/powerpoint/2010/main" val="3589958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522514" y="215595"/>
            <a:ext cx="11568568" cy="6353155"/>
          </a:xfrm>
          <a:prstGeom prst="rect">
            <a:avLst/>
          </a:prstGeom>
        </p:spPr>
      </p:pic>
    </p:spTree>
    <p:extLst>
      <p:ext uri="{BB962C8B-B14F-4D97-AF65-F5344CB8AC3E}">
        <p14:creationId xmlns:p14="http://schemas.microsoft.com/office/powerpoint/2010/main" val="1633789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791478" y="354563"/>
            <a:ext cx="9349273" cy="5784980"/>
          </a:xfrm>
          <a:prstGeom prst="rect">
            <a:avLst/>
          </a:prstGeom>
        </p:spPr>
      </p:pic>
    </p:spTree>
    <p:extLst>
      <p:ext uri="{BB962C8B-B14F-4D97-AF65-F5344CB8AC3E}">
        <p14:creationId xmlns:p14="http://schemas.microsoft.com/office/powerpoint/2010/main" val="517557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221" y="108285"/>
            <a:ext cx="12232305" cy="6936806"/>
          </a:xfrm>
        </p:spPr>
        <p:txBody>
          <a:bodyPr>
            <a:normAutofit/>
          </a:bodyPr>
          <a:lstStyle/>
          <a:p>
            <a:pPr>
              <a:spcAft>
                <a:spcPts val="750"/>
              </a:spcAft>
            </a:pPr>
            <a:r>
              <a:rPr lang="ru-RU" sz="2800" b="1" dirty="0"/>
              <a:t>Итоги:</a:t>
            </a:r>
            <a:br>
              <a:rPr lang="ru-RU" sz="2800" dirty="0"/>
            </a:br>
            <a:r>
              <a:rPr lang="ru-RU" sz="2300" dirty="0">
                <a:solidFill>
                  <a:srgbClr val="333333"/>
                </a:solidFill>
                <a:latin typeface="+mn-lt"/>
                <a:ea typeface="Times New Roman" panose="02020603050405020304" pitchFamily="18" charset="0"/>
              </a:rPr>
              <a:t>Для попадания в текущую редакцию списка Top50 потребовалась производительность на тесте </a:t>
            </a:r>
            <a:r>
              <a:rPr lang="ru-RU" sz="2300" dirty="0" err="1">
                <a:solidFill>
                  <a:srgbClr val="333333"/>
                </a:solidFill>
                <a:latin typeface="+mn-lt"/>
                <a:ea typeface="Times New Roman" panose="02020603050405020304" pitchFamily="18" charset="0"/>
              </a:rPr>
              <a:t>Linpack</a:t>
            </a:r>
            <a:r>
              <a:rPr lang="ru-RU" sz="2300" dirty="0">
                <a:solidFill>
                  <a:srgbClr val="333333"/>
                </a:solidFill>
                <a:latin typeface="+mn-lt"/>
                <a:ea typeface="Times New Roman" panose="02020603050405020304" pitchFamily="18" charset="0"/>
              </a:rPr>
              <a:t> 77.5 </a:t>
            </a:r>
            <a:r>
              <a:rPr lang="ru-RU" sz="2300" dirty="0" err="1">
                <a:solidFill>
                  <a:srgbClr val="333333"/>
                </a:solidFill>
                <a:latin typeface="+mn-lt"/>
                <a:ea typeface="Times New Roman" panose="02020603050405020304" pitchFamily="18" charset="0"/>
              </a:rPr>
              <a:t>TFlop</a:t>
            </a:r>
            <a:r>
              <a:rPr lang="ru-RU" sz="2300" dirty="0">
                <a:solidFill>
                  <a:srgbClr val="333333"/>
                </a:solidFill>
                <a:latin typeface="+mn-lt"/>
                <a:ea typeface="Times New Roman" panose="02020603050405020304" pitchFamily="18" charset="0"/>
              </a:rPr>
              <a:t>/s (70.1 </a:t>
            </a:r>
            <a:r>
              <a:rPr lang="ru-RU" sz="2300" dirty="0" err="1">
                <a:solidFill>
                  <a:srgbClr val="333333"/>
                </a:solidFill>
                <a:latin typeface="+mn-lt"/>
                <a:ea typeface="Times New Roman" panose="02020603050405020304" pitchFamily="18" charset="0"/>
              </a:rPr>
              <a:t>TFlop</a:t>
            </a:r>
            <a:r>
              <a:rPr lang="ru-RU" sz="2300" dirty="0">
                <a:solidFill>
                  <a:srgbClr val="333333"/>
                </a:solidFill>
                <a:latin typeface="+mn-lt"/>
                <a:ea typeface="Times New Roman" panose="02020603050405020304" pitchFamily="18" charset="0"/>
              </a:rPr>
              <a:t>/s в предыдущей редакции).</a:t>
            </a:r>
            <a:br>
              <a:rPr lang="ru-RU" sz="2300" dirty="0">
                <a:solidFill>
                  <a:srgbClr val="333333"/>
                </a:solidFill>
                <a:latin typeface="+mn-lt"/>
                <a:ea typeface="Times New Roman" panose="02020603050405020304" pitchFamily="18" charset="0"/>
              </a:rPr>
            </a:br>
            <a:br>
              <a:rPr lang="ru-RU" sz="2300" dirty="0">
                <a:latin typeface="+mn-lt"/>
                <a:ea typeface="Times New Roman" panose="02020603050405020304" pitchFamily="18" charset="0"/>
              </a:rPr>
            </a:br>
            <a:r>
              <a:rPr lang="ru-RU" sz="2300" dirty="0">
                <a:solidFill>
                  <a:srgbClr val="333333"/>
                </a:solidFill>
                <a:latin typeface="+mn-lt"/>
                <a:ea typeface="Times New Roman" panose="02020603050405020304" pitchFamily="18" charset="0"/>
              </a:rPr>
              <a:t>41 из 50 систем данной редакции в качестве основных процессоров имеют </a:t>
            </a:r>
            <a:r>
              <a:rPr lang="ru-RU" sz="2300" b="1" dirty="0">
                <a:solidFill>
                  <a:srgbClr val="333333"/>
                </a:solidFill>
                <a:latin typeface="+mn-lt"/>
                <a:ea typeface="Times New Roman" panose="02020603050405020304" pitchFamily="18" charset="0"/>
              </a:rPr>
              <a:t>процессоры </a:t>
            </a:r>
            <a:r>
              <a:rPr lang="ru-RU" sz="2300" b="1" dirty="0" err="1">
                <a:solidFill>
                  <a:srgbClr val="333333"/>
                </a:solidFill>
                <a:latin typeface="+mn-lt"/>
                <a:ea typeface="Times New Roman" panose="02020603050405020304" pitchFamily="18" charset="0"/>
              </a:rPr>
              <a:t>Intel</a:t>
            </a:r>
            <a:r>
              <a:rPr lang="ru-RU" sz="2300" b="1" dirty="0">
                <a:solidFill>
                  <a:srgbClr val="333333"/>
                </a:solidFill>
                <a:latin typeface="+mn-lt"/>
                <a:ea typeface="Times New Roman" panose="02020603050405020304" pitchFamily="18" charset="0"/>
              </a:rPr>
              <a:t>. </a:t>
            </a:r>
            <a:r>
              <a:rPr lang="ru-RU" sz="2300" dirty="0">
                <a:solidFill>
                  <a:srgbClr val="333333"/>
                </a:solidFill>
                <a:latin typeface="+mn-lt"/>
                <a:ea typeface="Times New Roman" panose="02020603050405020304" pitchFamily="18" charset="0"/>
              </a:rPr>
              <a:t>Число гибридных суперкомпьютеров, использующих для вычислений ускорители, выросло за полгода с 27 до 32.</a:t>
            </a:r>
            <a:br>
              <a:rPr lang="ru-RU" sz="2300" dirty="0">
                <a:solidFill>
                  <a:srgbClr val="333333"/>
                </a:solidFill>
                <a:latin typeface="+mn-lt"/>
                <a:ea typeface="Times New Roman" panose="02020603050405020304" pitchFamily="18" charset="0"/>
              </a:rPr>
            </a:br>
            <a:br>
              <a:rPr lang="ru-RU" sz="2300" dirty="0">
                <a:latin typeface="+mn-lt"/>
                <a:ea typeface="Times New Roman" panose="02020603050405020304" pitchFamily="18" charset="0"/>
              </a:rPr>
            </a:br>
            <a:r>
              <a:rPr lang="ru-RU" sz="2300" dirty="0">
                <a:solidFill>
                  <a:srgbClr val="333333"/>
                </a:solidFill>
                <a:latin typeface="+mn-lt"/>
                <a:ea typeface="Times New Roman" panose="02020603050405020304" pitchFamily="18" charset="0"/>
              </a:rPr>
              <a:t>Число суперкомпьютеров, использующих коммуникационную сеть </a:t>
            </a:r>
            <a:r>
              <a:rPr lang="ru-RU" sz="2300" dirty="0" err="1">
                <a:solidFill>
                  <a:srgbClr val="333333"/>
                </a:solidFill>
                <a:latin typeface="+mn-lt"/>
                <a:ea typeface="Times New Roman" panose="02020603050405020304" pitchFamily="18" charset="0"/>
              </a:rPr>
              <a:t>InfiniBand</a:t>
            </a:r>
            <a:r>
              <a:rPr lang="ru-RU" sz="2300" dirty="0">
                <a:solidFill>
                  <a:srgbClr val="333333"/>
                </a:solidFill>
                <a:latin typeface="+mn-lt"/>
                <a:ea typeface="Times New Roman" panose="02020603050405020304" pitchFamily="18" charset="0"/>
              </a:rPr>
              <a:t>, увеличилось с 33 до 34, а число суперкомпьютеров, использующих для взаимодействия узлов лишь коммуникационную сеть </a:t>
            </a:r>
            <a:r>
              <a:rPr lang="ru-RU" sz="2300" dirty="0" err="1">
                <a:solidFill>
                  <a:srgbClr val="333333"/>
                </a:solidFill>
                <a:latin typeface="+mn-lt"/>
                <a:ea typeface="Times New Roman" panose="02020603050405020304" pitchFamily="18" charset="0"/>
              </a:rPr>
              <a:t>Gigabit</a:t>
            </a:r>
            <a:r>
              <a:rPr lang="ru-RU" sz="2300" dirty="0">
                <a:solidFill>
                  <a:srgbClr val="333333"/>
                </a:solidFill>
                <a:latin typeface="+mn-lt"/>
                <a:ea typeface="Times New Roman" panose="02020603050405020304" pitchFamily="18" charset="0"/>
              </a:rPr>
              <a:t> </a:t>
            </a:r>
            <a:r>
              <a:rPr lang="ru-RU" sz="2300" dirty="0" err="1">
                <a:solidFill>
                  <a:srgbClr val="333333"/>
                </a:solidFill>
                <a:latin typeface="+mn-lt"/>
                <a:ea typeface="Times New Roman" panose="02020603050405020304" pitchFamily="18" charset="0"/>
              </a:rPr>
              <a:t>Ethernet</a:t>
            </a:r>
            <a:r>
              <a:rPr lang="ru-RU" sz="2300" dirty="0">
                <a:solidFill>
                  <a:srgbClr val="333333"/>
                </a:solidFill>
                <a:latin typeface="+mn-lt"/>
                <a:ea typeface="Times New Roman" panose="02020603050405020304" pitchFamily="18" charset="0"/>
              </a:rPr>
              <a:t>, осталось равным 7. Количество систем в списке на основе технологии </a:t>
            </a:r>
            <a:r>
              <a:rPr lang="ru-RU" sz="2300" dirty="0" err="1">
                <a:solidFill>
                  <a:srgbClr val="333333"/>
                </a:solidFill>
                <a:latin typeface="+mn-lt"/>
                <a:ea typeface="Times New Roman" panose="02020603050405020304" pitchFamily="18" charset="0"/>
              </a:rPr>
              <a:t>Intel</a:t>
            </a:r>
            <a:r>
              <a:rPr lang="ru-RU" sz="2300" dirty="0">
                <a:solidFill>
                  <a:srgbClr val="333333"/>
                </a:solidFill>
                <a:latin typeface="+mn-lt"/>
                <a:ea typeface="Times New Roman" panose="02020603050405020304" pitchFamily="18" charset="0"/>
              </a:rPr>
              <a:t> </a:t>
            </a:r>
            <a:r>
              <a:rPr lang="ru-RU" sz="2300" dirty="0" err="1">
                <a:solidFill>
                  <a:srgbClr val="333333"/>
                </a:solidFill>
                <a:latin typeface="+mn-lt"/>
                <a:ea typeface="Times New Roman" panose="02020603050405020304" pitchFamily="18" charset="0"/>
              </a:rPr>
              <a:t>Omni-Path</a:t>
            </a:r>
            <a:r>
              <a:rPr lang="ru-RU" sz="2300" dirty="0">
                <a:solidFill>
                  <a:srgbClr val="333333"/>
                </a:solidFill>
                <a:latin typeface="+mn-lt"/>
                <a:ea typeface="Times New Roman" panose="02020603050405020304" pitchFamily="18" charset="0"/>
              </a:rPr>
              <a:t> осталось равным 5.</a:t>
            </a:r>
            <a:br>
              <a:rPr lang="ru-RU" sz="2300" dirty="0">
                <a:solidFill>
                  <a:srgbClr val="333333"/>
                </a:solidFill>
                <a:latin typeface="+mn-lt"/>
                <a:ea typeface="Times New Roman" panose="02020603050405020304" pitchFamily="18" charset="0"/>
              </a:rPr>
            </a:br>
            <a:br>
              <a:rPr lang="ru-RU" sz="2300" dirty="0">
                <a:latin typeface="+mn-lt"/>
                <a:ea typeface="Times New Roman" panose="02020603050405020304" pitchFamily="18" charset="0"/>
              </a:rPr>
            </a:br>
            <a:r>
              <a:rPr lang="ru-RU" sz="2300" dirty="0">
                <a:solidFill>
                  <a:srgbClr val="333333"/>
                </a:solidFill>
                <a:latin typeface="+mn-lt"/>
                <a:ea typeface="Times New Roman" panose="02020603050405020304" pitchFamily="18" charset="0"/>
              </a:rPr>
              <a:t>Количество систем, используемых в науке и образовании, уменьшилось с 27 до 26; количество систем, ориентированных на конкретные прикладные исследования, осталось равным 7.</a:t>
            </a:r>
            <a:br>
              <a:rPr lang="ru-RU" sz="2300" dirty="0">
                <a:solidFill>
                  <a:srgbClr val="333333"/>
                </a:solidFill>
                <a:latin typeface="+mn-lt"/>
                <a:ea typeface="Times New Roman" panose="02020603050405020304" pitchFamily="18" charset="0"/>
              </a:rPr>
            </a:br>
            <a:br>
              <a:rPr lang="ru-RU" sz="2300" dirty="0">
                <a:latin typeface="+mn-lt"/>
                <a:ea typeface="Times New Roman" panose="02020603050405020304" pitchFamily="18" charset="0"/>
              </a:rPr>
            </a:br>
            <a:r>
              <a:rPr lang="ru-RU" sz="2300" dirty="0">
                <a:solidFill>
                  <a:srgbClr val="333333"/>
                </a:solidFill>
                <a:latin typeface="+mn-lt"/>
                <a:ea typeface="Times New Roman" panose="02020603050405020304" pitchFamily="18" charset="0"/>
              </a:rPr>
              <a:t>По количеству систем, входящих в список, лидирует компания </a:t>
            </a:r>
            <a:r>
              <a:rPr lang="ru-RU" sz="2300" dirty="0" err="1">
                <a:solidFill>
                  <a:srgbClr val="333333"/>
                </a:solidFill>
                <a:latin typeface="+mn-lt"/>
                <a:ea typeface="Times New Roman" panose="02020603050405020304" pitchFamily="18" charset="0"/>
              </a:rPr>
              <a:t>Hewlett-Packard</a:t>
            </a:r>
            <a:r>
              <a:rPr lang="ru-RU" sz="2300" dirty="0">
                <a:solidFill>
                  <a:srgbClr val="333333"/>
                </a:solidFill>
                <a:latin typeface="+mn-lt"/>
                <a:ea typeface="Times New Roman" panose="02020603050405020304" pitchFamily="18" charset="0"/>
              </a:rPr>
              <a:t> </a:t>
            </a:r>
            <a:r>
              <a:rPr lang="ru-RU" sz="2300" dirty="0" err="1">
                <a:solidFill>
                  <a:srgbClr val="333333"/>
                </a:solidFill>
                <a:latin typeface="+mn-lt"/>
                <a:ea typeface="Times New Roman" panose="02020603050405020304" pitchFamily="18" charset="0"/>
              </a:rPr>
              <a:t>Enterprise</a:t>
            </a:r>
            <a:r>
              <a:rPr lang="ru-RU" sz="2300" dirty="0">
                <a:solidFill>
                  <a:srgbClr val="333333"/>
                </a:solidFill>
                <a:latin typeface="+mn-lt"/>
                <a:ea typeface="Times New Roman" panose="02020603050405020304" pitchFamily="18" charset="0"/>
              </a:rPr>
              <a:t> - 12 систем (13 в прошлой редакции), далее группа компаний РСК - 11 (12), далее компания "Т-Платформы" - 8 (10).</a:t>
            </a:r>
            <a:br>
              <a:rPr lang="ru-RU" sz="2300" dirty="0">
                <a:solidFill>
                  <a:srgbClr val="333333"/>
                </a:solidFill>
                <a:latin typeface="+mn-lt"/>
                <a:ea typeface="Times New Roman" panose="02020603050405020304" pitchFamily="18" charset="0"/>
              </a:rPr>
            </a:br>
            <a:br>
              <a:rPr lang="ru-RU" sz="2300" dirty="0">
                <a:latin typeface="+mn-lt"/>
                <a:ea typeface="Times New Roman" panose="02020603050405020304" pitchFamily="18" charset="0"/>
              </a:rPr>
            </a:br>
            <a:r>
              <a:rPr lang="ru-RU" sz="2800" dirty="0"/>
              <a:t>	</a:t>
            </a:r>
            <a:endParaRPr lang="ru-RU" sz="2800" b="1" dirty="0"/>
          </a:p>
        </p:txBody>
      </p:sp>
    </p:spTree>
    <p:extLst>
      <p:ext uri="{BB962C8B-B14F-4D97-AF65-F5344CB8AC3E}">
        <p14:creationId xmlns:p14="http://schemas.microsoft.com/office/powerpoint/2010/main" val="112337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ABFD0C0-7EF7-4693-A83F-2E8A60DEA696}"/>
              </a:ext>
            </a:extLst>
          </p:cNvPr>
          <p:cNvSpPr/>
          <p:nvPr/>
        </p:nvSpPr>
        <p:spPr>
          <a:xfrm>
            <a:off x="384471" y="0"/>
            <a:ext cx="11680150" cy="6740307"/>
          </a:xfrm>
          <a:prstGeom prst="rect">
            <a:avLst/>
          </a:prstGeom>
        </p:spPr>
        <p:txBody>
          <a:bodyPr wrap="square">
            <a:spAutoFit/>
          </a:bodyPr>
          <a:lstStyle/>
          <a:p>
            <a:r>
              <a:rPr lang="ru-RU" sz="2400" dirty="0"/>
              <a:t>Первая версия того, что стало сегодняшним списком TOP500, возникла как упражнение для небольшой конференции в Германии в июне 1993 года. Из любопытства авторы решили вернуться к списку в ноябре 1993 года, чтобы посмотреть, как все изменилось.  Теперь является долгожданным, наблюдаемым и широко обсуждаемым событием, проводимым два раза в год.</a:t>
            </a:r>
          </a:p>
          <a:p>
            <a:endParaRPr lang="ru-RU" sz="2400" dirty="0">
              <a:solidFill>
                <a:prstClr val="black"/>
              </a:solidFill>
            </a:endParaRPr>
          </a:p>
          <a:p>
            <a:r>
              <a:rPr lang="ru-RU" sz="2400" dirty="0">
                <a:solidFill>
                  <a:prstClr val="black"/>
                </a:solidFill>
              </a:rPr>
              <a:t>Проект </a:t>
            </a:r>
            <a:r>
              <a:rPr lang="ru-RU" sz="2400" b="1" dirty="0">
                <a:solidFill>
                  <a:prstClr val="black"/>
                </a:solidFill>
              </a:rPr>
              <a:t>TOP500 был начат в 1993 году, </a:t>
            </a:r>
            <a:r>
              <a:rPr lang="ru-RU" sz="2400" dirty="0">
                <a:solidFill>
                  <a:prstClr val="black"/>
                </a:solidFill>
              </a:rPr>
              <a:t>чтобы обеспечить надежную основу для отслеживания и обнаружения тенденций в высокопроизводительных вычислениях. Два раза в год собирается и выпускается </a:t>
            </a:r>
            <a:r>
              <a:rPr lang="ru-RU" sz="2400" b="1" i="1" dirty="0">
                <a:solidFill>
                  <a:prstClr val="black"/>
                </a:solidFill>
              </a:rPr>
              <a:t>список площадок</a:t>
            </a:r>
            <a:r>
              <a:rPr lang="ru-RU" sz="2400" dirty="0">
                <a:solidFill>
                  <a:prstClr val="black"/>
                </a:solidFill>
              </a:rPr>
              <a:t>, на которых работают 500 самых мощных компьютерных систем. </a:t>
            </a:r>
          </a:p>
          <a:p>
            <a:r>
              <a:rPr lang="ru-RU" sz="2400" dirty="0">
                <a:solidFill>
                  <a:prstClr val="black"/>
                </a:solidFill>
              </a:rPr>
              <a:t>Наилучшая производительность в </a:t>
            </a:r>
            <a:r>
              <a:rPr lang="ru-RU" sz="2400" b="1" i="1" dirty="0">
                <a:solidFill>
                  <a:prstClr val="black"/>
                </a:solidFill>
              </a:rPr>
              <a:t>тесте </a:t>
            </a:r>
            <a:r>
              <a:rPr lang="ru-RU" sz="2400" b="1" i="1" dirty="0" err="1">
                <a:solidFill>
                  <a:prstClr val="black"/>
                </a:solidFill>
              </a:rPr>
              <a:t>Linpack</a:t>
            </a:r>
            <a:r>
              <a:rPr lang="ru-RU" sz="2400" b="1" i="1" dirty="0">
                <a:solidFill>
                  <a:prstClr val="black"/>
                </a:solidFill>
              </a:rPr>
              <a:t> </a:t>
            </a:r>
            <a:r>
              <a:rPr lang="ru-RU" sz="2400" dirty="0">
                <a:solidFill>
                  <a:prstClr val="black"/>
                </a:solidFill>
              </a:rPr>
              <a:t>используется в качестве показателя производительности для ранжирования компьютерных систем. </a:t>
            </a:r>
          </a:p>
          <a:p>
            <a:r>
              <a:rPr lang="ru-RU" sz="2400" dirty="0">
                <a:solidFill>
                  <a:prstClr val="black"/>
                </a:solidFill>
              </a:rPr>
              <a:t>Список содержит различную информацию, включая спецификации системы и ее основные области применения.</a:t>
            </a:r>
          </a:p>
          <a:p>
            <a:endParaRPr lang="ru-RU" sz="2400" dirty="0">
              <a:solidFill>
                <a:prstClr val="black"/>
              </a:solidFill>
            </a:endParaRPr>
          </a:p>
          <a:p>
            <a:r>
              <a:rPr lang="ru-RU" sz="2400" dirty="0">
                <a:solidFill>
                  <a:prstClr val="black"/>
                </a:solidFill>
              </a:rPr>
              <a:t>Каждый год первый список TOP500 публикуется во время конференции ISC </a:t>
            </a:r>
            <a:r>
              <a:rPr lang="ru-RU" sz="2400" dirty="0" err="1">
                <a:solidFill>
                  <a:prstClr val="black"/>
                </a:solidFill>
              </a:rPr>
              <a:t>High</a:t>
            </a:r>
            <a:r>
              <a:rPr lang="ru-RU" sz="2400" dirty="0">
                <a:solidFill>
                  <a:prstClr val="black"/>
                </a:solidFill>
              </a:rPr>
              <a:t> </a:t>
            </a:r>
            <a:r>
              <a:rPr lang="ru-RU" sz="2400" dirty="0" err="1">
                <a:solidFill>
                  <a:prstClr val="black"/>
                </a:solidFill>
              </a:rPr>
              <a:t>Performance</a:t>
            </a:r>
            <a:r>
              <a:rPr lang="ru-RU" sz="2400" dirty="0">
                <a:solidFill>
                  <a:prstClr val="black"/>
                </a:solidFill>
              </a:rPr>
              <a:t>. </a:t>
            </a:r>
          </a:p>
          <a:p>
            <a:r>
              <a:rPr lang="ru-RU" sz="2400" dirty="0">
                <a:solidFill>
                  <a:prstClr val="black"/>
                </a:solidFill>
              </a:rPr>
              <a:t>В 2024 году конференция прошла в Гамбурге, Германия </a:t>
            </a:r>
          </a:p>
        </p:txBody>
      </p:sp>
    </p:spTree>
    <p:extLst>
      <p:ext uri="{BB962C8B-B14F-4D97-AF65-F5344CB8AC3E}">
        <p14:creationId xmlns:p14="http://schemas.microsoft.com/office/powerpoint/2010/main" val="2310192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7478" y="786635"/>
            <a:ext cx="11924522" cy="5632311"/>
          </a:xfrm>
          <a:prstGeom prst="rect">
            <a:avLst/>
          </a:prstGeom>
        </p:spPr>
        <p:txBody>
          <a:bodyPr wrap="square">
            <a:spAutoFit/>
          </a:bodyPr>
          <a:lstStyle/>
          <a:p>
            <a:r>
              <a:rPr lang="ru-RU" sz="2400" dirty="0"/>
              <a:t>1 сентября 2023 г. ректор Московского государственного университета им. Ломоносова (МГУ) Виктор Садовничий объявил о запуске суперкомпьютера «МГУ-270» с ИИ-производительностью 400 </a:t>
            </a:r>
            <a:r>
              <a:rPr lang="ru-RU" sz="2400" dirty="0" err="1"/>
              <a:t>Пфлопс</a:t>
            </a:r>
            <a:r>
              <a:rPr lang="ru-RU" sz="2400" dirty="0"/>
              <a:t> (точность вычислений не указывается). </a:t>
            </a:r>
            <a:endParaRPr lang="en-US" sz="2400" dirty="0"/>
          </a:p>
          <a:p>
            <a:r>
              <a:rPr lang="ru-RU" sz="2400" dirty="0"/>
              <a:t>Объявлено о начале выполнения тестовых задач новой машиной. Комплекс станет частью объединённой сети научных суперкомпьютерных центров России и позволит создавать российские языковые модели, аналогичные </a:t>
            </a:r>
            <a:r>
              <a:rPr lang="ru-RU" sz="2400" dirty="0" err="1"/>
              <a:t>ChatGPT</a:t>
            </a:r>
            <a:r>
              <a:rPr lang="ru-RU" sz="2400" dirty="0"/>
              <a:t>.</a:t>
            </a:r>
          </a:p>
          <a:p>
            <a:endParaRPr lang="ru-RU" sz="2400" dirty="0"/>
          </a:p>
          <a:p>
            <a:r>
              <a:rPr lang="ru-RU" sz="2400" dirty="0"/>
              <a:t>Суперкомпьютер, как сообщается, разрабатывался с 2020 года с участием факультета ВМК МГУ. Система включает около сотни самых современных ускорителей, использует неназванный 200-Гбит/с </a:t>
            </a:r>
            <a:r>
              <a:rPr lang="ru-RU" sz="2400" dirty="0" err="1"/>
              <a:t>интерконнект</a:t>
            </a:r>
            <a:r>
              <a:rPr lang="ru-RU" sz="2400" dirty="0"/>
              <a:t>, который также охватывает СХД.</a:t>
            </a:r>
          </a:p>
          <a:p>
            <a:r>
              <a:rPr lang="ru-RU" sz="2400" dirty="0"/>
              <a:t>Для управления и интеграции с внешней инфраструктурой использована сеть с пропускной способностью 100 Гбит/с. Кроме того, машина получила новые инженерные системы, причём при создании всего комплекса широко применялись узлы и компоненты российского производства. «МГУ-270» составит единый вычислительный кластер с введённым ранее в эксплуатацию суперкомпьютером «Ломоносов-2».</a:t>
            </a:r>
          </a:p>
        </p:txBody>
      </p:sp>
    </p:spTree>
    <p:extLst>
      <p:ext uri="{BB962C8B-B14F-4D97-AF65-F5344CB8AC3E}">
        <p14:creationId xmlns:p14="http://schemas.microsoft.com/office/powerpoint/2010/main" val="3403766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2595" y="0"/>
            <a:ext cx="11420669" cy="6109365"/>
          </a:xfrm>
          <a:prstGeom prst="rect">
            <a:avLst/>
          </a:prstGeom>
        </p:spPr>
        <p:txBody>
          <a:bodyPr wrap="square">
            <a:spAutoFit/>
          </a:bodyPr>
          <a:lstStyle/>
          <a:p>
            <a:r>
              <a:rPr lang="ru-RU" sz="2300" dirty="0"/>
              <a:t>Задачи «МГУ-270» в основном будут связаны с развитием </a:t>
            </a:r>
            <a:r>
              <a:rPr lang="ru-RU" sz="2300" b="1" dirty="0"/>
              <a:t>технологий ИИ</a:t>
            </a:r>
            <a:r>
              <a:rPr lang="ru-RU" sz="2300" dirty="0"/>
              <a:t> и подготовкой кадров в этой области. По данным пресс-службы МГУ, исследователи займутся «разработкой математических методов машинного обучения для обработки текстовой научной информации большого объема, интеллектуальным анализом изображений для высокопроизводительного </a:t>
            </a:r>
            <a:r>
              <a:rPr lang="ru-RU" sz="2300" dirty="0" err="1"/>
              <a:t>фенотипирования</a:t>
            </a:r>
            <a:r>
              <a:rPr lang="ru-RU" sz="2300" dirty="0"/>
              <a:t> растений и точного земледелия, прогнозированием качества гетерогенных каналов в сетях передачи данных на основе вероятностных моделей и методов машинного обучения» и исследованиям в других сферах, например, в области материаловедения.</a:t>
            </a:r>
          </a:p>
          <a:p>
            <a:endParaRPr lang="ru-RU" sz="2300" dirty="0"/>
          </a:p>
          <a:p>
            <a:r>
              <a:rPr lang="ru-RU" sz="2300" dirty="0"/>
              <a:t>Строительство «МГУ-270» предусмотрено программой развития МГУ до 2030 года. По словам декана факультета ВМК МГУ Игоря Соколова, «МГУ-270» уже начал выполнять первые тестовые задачи. В частности, они связаны с анализом изображений и медицинскими исследованиями, а в будущем модель, возможно, поможет ускорить появление средства для более эффективного контроля внимания младших школьников на уроках. Суперкомпьютер будет применяться для поддержки курсов в области ИИ, разработки магистерских программ, для автоматизации и </a:t>
            </a:r>
            <a:r>
              <a:rPr lang="ru-RU" sz="2300" dirty="0" err="1"/>
              <a:t>цифровизации</a:t>
            </a:r>
            <a:r>
              <a:rPr lang="ru-RU" sz="2300" dirty="0"/>
              <a:t> учебного процесса и проведения соревнований в формате </a:t>
            </a:r>
            <a:r>
              <a:rPr lang="ru-RU" sz="2300" dirty="0" err="1"/>
              <a:t>хакатонов</a:t>
            </a:r>
            <a:r>
              <a:rPr lang="ru-RU" sz="2300" dirty="0"/>
              <a:t>.</a:t>
            </a:r>
          </a:p>
        </p:txBody>
      </p:sp>
    </p:spTree>
    <p:extLst>
      <p:ext uri="{BB962C8B-B14F-4D97-AF65-F5344CB8AC3E}">
        <p14:creationId xmlns:p14="http://schemas.microsoft.com/office/powerpoint/2010/main" val="19584919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936978" y="-10349"/>
            <a:ext cx="10272889" cy="6848593"/>
          </a:xfrm>
          <a:prstGeom prst="rect">
            <a:avLst/>
          </a:prstGeom>
        </p:spPr>
      </p:pic>
    </p:spTree>
    <p:extLst>
      <p:ext uri="{BB962C8B-B14F-4D97-AF65-F5344CB8AC3E}">
        <p14:creationId xmlns:p14="http://schemas.microsoft.com/office/powerpoint/2010/main" val="1779597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631891579"/>
              </p:ext>
            </p:extLst>
          </p:nvPr>
        </p:nvGraphicFramePr>
        <p:xfrm>
          <a:off x="755374" y="20430"/>
          <a:ext cx="10667999" cy="6354121"/>
        </p:xfrm>
        <a:graphic>
          <a:graphicData uri="http://schemas.openxmlformats.org/drawingml/2006/table">
            <a:tbl>
              <a:tblPr/>
              <a:tblGrid>
                <a:gridCol w="2446908">
                  <a:extLst>
                    <a:ext uri="{9D8B030D-6E8A-4147-A177-3AD203B41FA5}">
                      <a16:colId xmlns:a16="http://schemas.microsoft.com/office/drawing/2014/main" val="20000"/>
                    </a:ext>
                  </a:extLst>
                </a:gridCol>
                <a:gridCol w="4665093">
                  <a:extLst>
                    <a:ext uri="{9D8B030D-6E8A-4147-A177-3AD203B41FA5}">
                      <a16:colId xmlns:a16="http://schemas.microsoft.com/office/drawing/2014/main" val="20001"/>
                    </a:ext>
                  </a:extLst>
                </a:gridCol>
                <a:gridCol w="3555998">
                  <a:extLst>
                    <a:ext uri="{9D8B030D-6E8A-4147-A177-3AD203B41FA5}">
                      <a16:colId xmlns:a16="http://schemas.microsoft.com/office/drawing/2014/main" val="20002"/>
                    </a:ext>
                  </a:extLst>
                </a:gridCol>
              </a:tblGrid>
              <a:tr h="470250">
                <a:tc>
                  <a:txBody>
                    <a:bodyPr/>
                    <a:lstStyle>
                      <a:lvl1pPr indent="14287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142875" algn="ctr" defTabSz="914400" rtl="0" eaLnBrk="1" fontAlgn="base" latinLnBrk="0" hangingPunct="0">
                        <a:lnSpc>
                          <a:spcPct val="120000"/>
                        </a:lnSpc>
                        <a:spcBef>
                          <a:spcPct val="0"/>
                        </a:spcBef>
                        <a:spcAft>
                          <a:spcPct val="0"/>
                        </a:spcAft>
                        <a:buClrTx/>
                        <a:buSzTx/>
                        <a:buFontTx/>
                        <a:buNone/>
                        <a:tabLst/>
                      </a:pPr>
                      <a:r>
                        <a:rPr kumimoji="0" lang="en-US" altLang="ru-RU" sz="1600" b="1" i="0" u="none" strike="noStrike" cap="none" normalizeH="0" baseline="0" dirty="0">
                          <a:ln>
                            <a:noFill/>
                          </a:ln>
                          <a:solidFill>
                            <a:srgbClr val="FFFFFF"/>
                          </a:solidFill>
                          <a:effectLst/>
                          <a:latin typeface="PT Sans"/>
                          <a:cs typeface="Times New Roman" panose="02020603050405020304" pitchFamily="18" charset="0"/>
                        </a:rPr>
                        <a:t>Country</a:t>
                      </a:r>
                      <a:endParaRPr kumimoji="0" lang="ru-RU" altLang="ru-RU" sz="1600" b="1" i="0" u="none" strike="noStrike" cap="none" normalizeH="0" baseline="0" dirty="0">
                        <a:ln>
                          <a:noFill/>
                        </a:ln>
                        <a:solidFill>
                          <a:srgbClr val="FFFFFF"/>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14287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142875" algn="ctr" defTabSz="914400" rtl="0" eaLnBrk="1" fontAlgn="base" latinLnBrk="0" hangingPunct="0">
                        <a:lnSpc>
                          <a:spcPct val="120000"/>
                        </a:lnSpc>
                        <a:spcBef>
                          <a:spcPct val="0"/>
                        </a:spcBef>
                        <a:spcAft>
                          <a:spcPct val="0"/>
                        </a:spcAft>
                        <a:buClrTx/>
                        <a:buSzTx/>
                        <a:buFontTx/>
                        <a:buNone/>
                        <a:tabLst/>
                      </a:pPr>
                      <a:r>
                        <a:rPr kumimoji="0" lang="en-US" altLang="ru-RU" sz="1600" b="1" i="0" u="none" strike="noStrike" cap="none" normalizeH="0" baseline="0">
                          <a:ln>
                            <a:noFill/>
                          </a:ln>
                          <a:solidFill>
                            <a:srgbClr val="FFFFFF"/>
                          </a:solidFill>
                          <a:effectLst/>
                          <a:latin typeface="PT Sans"/>
                          <a:cs typeface="Times New Roman" panose="02020603050405020304" pitchFamily="18" charset="0"/>
                        </a:rPr>
                        <a:t>HPC Strategy / Program</a:t>
                      </a:r>
                      <a:endParaRPr kumimoji="0" lang="ru-RU" altLang="ru-RU" sz="1600" b="1" i="0" u="none" strike="noStrike" cap="none" normalizeH="0" baseline="0">
                        <a:ln>
                          <a:noFill/>
                        </a:ln>
                        <a:solidFill>
                          <a:srgbClr val="FFFFFF"/>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142875">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142875" algn="ctr" defTabSz="914400" rtl="0" eaLnBrk="1" fontAlgn="base" latinLnBrk="0" hangingPunct="0">
                        <a:lnSpc>
                          <a:spcPct val="120000"/>
                        </a:lnSpc>
                        <a:spcBef>
                          <a:spcPct val="0"/>
                        </a:spcBef>
                        <a:spcAft>
                          <a:spcPct val="0"/>
                        </a:spcAft>
                        <a:buClrTx/>
                        <a:buSzTx/>
                        <a:buFontTx/>
                        <a:buNone/>
                        <a:tabLst/>
                      </a:pPr>
                      <a:r>
                        <a:rPr kumimoji="0" lang="en-US" altLang="ru-RU" sz="1600" b="1" i="0" u="none" strike="noStrike" cap="none" normalizeH="0" baseline="0">
                          <a:ln>
                            <a:noFill/>
                          </a:ln>
                          <a:solidFill>
                            <a:srgbClr val="FFFFFF"/>
                          </a:solidFill>
                          <a:effectLst/>
                          <a:latin typeface="PT Sans"/>
                          <a:cs typeface="Times New Roman" panose="02020603050405020304" pitchFamily="18" charset="0"/>
                        </a:rPr>
                        <a:t>Investment, $</a:t>
                      </a:r>
                      <a:endParaRPr kumimoji="0" lang="ru-RU" altLang="ru-RU" sz="1600" b="1" i="0" u="none" strike="noStrike" cap="none" normalizeH="0" baseline="0">
                        <a:ln>
                          <a:noFill/>
                        </a:ln>
                        <a:solidFill>
                          <a:srgbClr val="FFFFFF"/>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4606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t>USA</a:t>
                      </a:r>
                      <a:endParaRPr kumimoji="0" lang="ru-RU" altLang="ru-RU" sz="2200" b="0" i="0" u="none" strike="noStrike" cap="none" normalizeH="0" baseline="0" dirty="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t>National Strategic Computing Initiative (NSCI)</a:t>
                      </a:r>
                      <a:endParaRPr kumimoji="0" lang="ru-RU" altLang="ru-RU" sz="2200" b="0" i="0" u="none" strike="noStrike" cap="none" normalizeH="0" baseline="0" dirty="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a:ln>
                            <a:noFill/>
                          </a:ln>
                          <a:solidFill>
                            <a:srgbClr val="000000"/>
                          </a:solidFill>
                          <a:effectLst/>
                          <a:latin typeface="PT Sans"/>
                          <a:cs typeface="Times New Roman" panose="02020603050405020304" pitchFamily="18" charset="0"/>
                        </a:rPr>
                        <a:t>320 million/year</a:t>
                      </a:r>
                      <a:endParaRPr kumimoji="0" lang="ru-RU" altLang="ru-RU" sz="2200" b="0" i="0" u="none" strike="noStrike" cap="none" normalizeH="0" baseline="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165783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a:ln>
                            <a:noFill/>
                          </a:ln>
                          <a:solidFill>
                            <a:srgbClr val="000000"/>
                          </a:solidFill>
                          <a:effectLst/>
                          <a:latin typeface="PT Sans"/>
                          <a:cs typeface="Times New Roman" panose="02020603050405020304" pitchFamily="18" charset="0"/>
                        </a:rPr>
                        <a:t>China</a:t>
                      </a:r>
                      <a:endParaRPr kumimoji="0" lang="ru-RU" altLang="ru-RU" sz="2200" b="0" i="0" u="none" strike="noStrike" cap="none" normalizeH="0" baseline="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t>13th Five-Year Development Plan</a:t>
                      </a:r>
                      <a:b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br>
                      <a: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t>(Develop Multiple </a:t>
                      </a:r>
                      <a:r>
                        <a:rPr kumimoji="0" lang="en-US" altLang="ru-RU" sz="2200" b="0" i="0" u="none" strike="noStrike" cap="none" normalizeH="0" baseline="0" dirty="0" err="1">
                          <a:ln>
                            <a:noFill/>
                          </a:ln>
                          <a:solidFill>
                            <a:srgbClr val="000000"/>
                          </a:solidFill>
                          <a:effectLst/>
                          <a:latin typeface="PT Sans"/>
                          <a:cs typeface="Times New Roman" panose="02020603050405020304" pitchFamily="18" charset="0"/>
                        </a:rPr>
                        <a:t>Exascale</a:t>
                      </a:r>
                      <a: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t> Systems)</a:t>
                      </a:r>
                      <a:endParaRPr kumimoji="0" lang="ru-RU" altLang="ru-RU" sz="2200" b="0" i="0" u="none" strike="noStrike" cap="none" normalizeH="0" baseline="0" dirty="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t>200 million/year </a:t>
                      </a:r>
                      <a:b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br>
                      <a: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t>(for next five years)</a:t>
                      </a:r>
                      <a:endParaRPr kumimoji="0" lang="ru-RU" altLang="ru-RU" sz="2200" b="0" i="0" u="none" strike="noStrike" cap="none" normalizeH="0" baseline="0" dirty="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84606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a:ln>
                            <a:noFill/>
                          </a:ln>
                          <a:solidFill>
                            <a:srgbClr val="000000"/>
                          </a:solidFill>
                          <a:effectLst/>
                          <a:latin typeface="PT Sans"/>
                          <a:cs typeface="Times New Roman" panose="02020603050405020304" pitchFamily="18" charset="0"/>
                        </a:rPr>
                        <a:t>European Union</a:t>
                      </a:r>
                      <a:endParaRPr kumimoji="0" lang="ru-RU" altLang="ru-RU" sz="2200" b="0" i="0" u="none" strike="noStrike" cap="none" normalizeH="0" baseline="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t>ETP4HPC; PRACE; </a:t>
                      </a:r>
                      <a:r>
                        <a:rPr kumimoji="0" lang="en-US" altLang="ru-RU" sz="2200" b="0" i="0" u="none" strike="noStrike" cap="none" normalizeH="0" baseline="0" dirty="0" err="1">
                          <a:ln>
                            <a:noFill/>
                          </a:ln>
                          <a:solidFill>
                            <a:srgbClr val="000000"/>
                          </a:solidFill>
                          <a:effectLst/>
                          <a:latin typeface="PT Sans"/>
                          <a:cs typeface="Times New Roman" panose="02020603050405020304" pitchFamily="18" charset="0"/>
                        </a:rPr>
                        <a:t>ExaNeSt</a:t>
                      </a:r>
                      <a:endParaRPr kumimoji="0" lang="ru-RU" altLang="ru-RU" sz="2200" b="0" i="0" u="none" strike="noStrike" cap="none" normalizeH="0" baseline="0" dirty="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t>1.1 in billion total allocated through 2020</a:t>
                      </a:r>
                      <a:endParaRPr kumimoji="0" lang="ru-RU" altLang="ru-RU" sz="2200" b="0" i="0" u="none" strike="noStrike" cap="none" normalizeH="0" baseline="0" dirty="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84606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a:ln>
                            <a:noFill/>
                          </a:ln>
                          <a:solidFill>
                            <a:srgbClr val="000000"/>
                          </a:solidFill>
                          <a:effectLst/>
                          <a:latin typeface="PT Sans"/>
                          <a:cs typeface="Times New Roman" panose="02020603050405020304" pitchFamily="18" charset="0"/>
                        </a:rPr>
                        <a:t>Japan</a:t>
                      </a:r>
                      <a:endParaRPr kumimoji="0" lang="ru-RU" altLang="ru-RU" sz="2200" b="0" i="0" u="none" strike="noStrike" cap="none" normalizeH="0" baseline="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a:ln>
                            <a:noFill/>
                          </a:ln>
                          <a:solidFill>
                            <a:srgbClr val="000000"/>
                          </a:solidFill>
                          <a:effectLst/>
                          <a:latin typeface="PT Sans"/>
                          <a:cs typeface="Times New Roman" panose="02020603050405020304" pitchFamily="18" charset="0"/>
                        </a:rPr>
                        <a:t>Flagship2020 Program</a:t>
                      </a:r>
                      <a:endParaRPr kumimoji="0" lang="ru-RU" altLang="ru-RU" sz="2200" b="0" i="0" u="none" strike="noStrike" cap="none" normalizeH="0" baseline="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t>@$200 million/year </a:t>
                      </a:r>
                      <a:b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br>
                      <a: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t>(for next five years)</a:t>
                      </a:r>
                      <a:endParaRPr kumimoji="0" lang="ru-RU" altLang="ru-RU" sz="2200" b="0" i="0" u="none" strike="noStrike" cap="none" normalizeH="0" baseline="0" dirty="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84606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a:ln>
                            <a:noFill/>
                          </a:ln>
                          <a:solidFill>
                            <a:srgbClr val="000000"/>
                          </a:solidFill>
                          <a:effectLst/>
                          <a:latin typeface="PT Sans"/>
                          <a:cs typeface="Times New Roman" panose="02020603050405020304" pitchFamily="18" charset="0"/>
                        </a:rPr>
                        <a:t>India</a:t>
                      </a:r>
                      <a:endParaRPr kumimoji="0" lang="ru-RU" altLang="ru-RU" sz="2200" b="0" i="0" u="none" strike="noStrike" cap="none" normalizeH="0" baseline="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a:ln>
                            <a:noFill/>
                          </a:ln>
                          <a:solidFill>
                            <a:srgbClr val="000000"/>
                          </a:solidFill>
                          <a:effectLst/>
                          <a:latin typeface="PT Sans"/>
                          <a:cs typeface="Times New Roman" panose="02020603050405020304" pitchFamily="18" charset="0"/>
                        </a:rPr>
                        <a:t>National Supercomputing Mission</a:t>
                      </a:r>
                      <a:endParaRPr kumimoji="0" lang="ru-RU" altLang="ru-RU" sz="2200" b="0" i="0" u="none" strike="noStrike" cap="none" normalizeH="0" baseline="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t>140 million/year </a:t>
                      </a:r>
                      <a:b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br>
                      <a: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t>(for 2016-2020)</a:t>
                      </a:r>
                      <a:endParaRPr kumimoji="0" lang="ru-RU" altLang="ru-RU" sz="2200" b="0" i="0" u="none" strike="noStrike" cap="none" normalizeH="0" baseline="0" dirty="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r h="812244">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t>South Korea</a:t>
                      </a:r>
                      <a:endParaRPr kumimoji="0" lang="ru-RU" altLang="ru-RU" sz="2200" b="0" i="0" u="none" strike="noStrike" cap="none" normalizeH="0" baseline="0" dirty="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t>National Supercomputing Act</a:t>
                      </a:r>
                      <a:endParaRPr kumimoji="0" lang="ru-RU" altLang="ru-RU" sz="2200" b="0" i="0" u="none" strike="noStrike" cap="none" normalizeH="0" baseline="0" dirty="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0">
                        <a:lnSpc>
                          <a:spcPct val="120000"/>
                        </a:lnSpc>
                        <a:spcBef>
                          <a:spcPct val="0"/>
                        </a:spcBef>
                        <a:spcAft>
                          <a:spcPct val="0"/>
                        </a:spcAft>
                        <a:buClrTx/>
                        <a:buSzTx/>
                        <a:buFontTx/>
                        <a:buNone/>
                        <a:tabLst/>
                      </a:pPr>
                      <a: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t>20 million/year </a:t>
                      </a:r>
                      <a:b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br>
                      <a:r>
                        <a:rPr kumimoji="0" lang="en-US" altLang="ru-RU" sz="2200" b="0" i="0" u="none" strike="noStrike" cap="none" normalizeH="0" baseline="0" dirty="0">
                          <a:ln>
                            <a:noFill/>
                          </a:ln>
                          <a:solidFill>
                            <a:srgbClr val="000000"/>
                          </a:solidFill>
                          <a:effectLst/>
                          <a:latin typeface="PT Sans"/>
                          <a:cs typeface="Times New Roman" panose="02020603050405020304" pitchFamily="18" charset="0"/>
                        </a:rPr>
                        <a:t>(for 2016-2020)</a:t>
                      </a:r>
                      <a:endParaRPr kumimoji="0" lang="ru-RU" altLang="ru-RU" sz="2200" b="0" i="0" u="none" strike="noStrike" cap="none" normalizeH="0" baseline="0" dirty="0">
                        <a:ln>
                          <a:noFill/>
                        </a:ln>
                        <a:solidFill>
                          <a:srgbClr val="000000"/>
                        </a:solidFill>
                        <a:effectLst/>
                        <a:latin typeface="PT Sans"/>
                        <a:cs typeface="Times New Roman" panose="02020603050405020304" pitchFamily="18" charset="0"/>
                      </a:endParaRPr>
                    </a:p>
                  </a:txBody>
                  <a:tcPr marL="53340" marR="53340" marT="18546" marB="1854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19475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388000" y="-27383"/>
            <a:ext cx="7583314" cy="636984"/>
          </a:xfrm>
        </p:spPr>
        <p:txBody>
          <a:bodyPr>
            <a:noAutofit/>
          </a:bodyPr>
          <a:lstStyle/>
          <a:p>
            <a:pPr algn="l"/>
            <a:r>
              <a:rPr lang="en-US" sz="3200" b="1" dirty="0">
                <a:effectLst>
                  <a:outerShdw blurRad="38100" dist="38100" dir="2700000" algn="tl">
                    <a:srgbClr val="000000">
                      <a:alpha val="43137"/>
                    </a:srgbClr>
                  </a:outerShdw>
                </a:effectLst>
                <a:latin typeface="PT Sans" panose="020B0503020203020204" pitchFamily="34" charset="-52"/>
              </a:rPr>
              <a:t>HPC c</a:t>
            </a:r>
            <a:r>
              <a:rPr lang="ru-RU" sz="3200" b="1" dirty="0" err="1">
                <a:effectLst>
                  <a:outerShdw blurRad="38100" dist="38100" dir="2700000" algn="tl">
                    <a:srgbClr val="000000">
                      <a:alpha val="43137"/>
                    </a:srgbClr>
                  </a:outerShdw>
                </a:effectLst>
                <a:latin typeface="PT Sans" panose="020B0503020203020204" pitchFamily="34" charset="-52"/>
              </a:rPr>
              <a:t>тратегии</a:t>
            </a:r>
            <a:r>
              <a:rPr lang="en-US" sz="3200" b="1" dirty="0">
                <a:effectLst>
                  <a:outerShdw blurRad="38100" dist="38100" dir="2700000" algn="tl">
                    <a:srgbClr val="000000">
                      <a:alpha val="43137"/>
                    </a:srgbClr>
                  </a:outerShdw>
                </a:effectLst>
                <a:latin typeface="PT Sans" panose="020B0503020203020204" pitchFamily="34" charset="-52"/>
              </a:rPr>
              <a:t> </a:t>
            </a:r>
            <a:r>
              <a:rPr lang="ru-RU" sz="3200" b="1" dirty="0">
                <a:effectLst>
                  <a:outerShdw blurRad="38100" dist="38100" dir="2700000" algn="tl">
                    <a:srgbClr val="000000">
                      <a:alpha val="43137"/>
                    </a:srgbClr>
                  </a:outerShdw>
                </a:effectLst>
                <a:latin typeface="PT Sans" panose="020B0503020203020204" pitchFamily="34" charset="-52"/>
              </a:rPr>
              <a:t>развития в США:</a:t>
            </a:r>
          </a:p>
        </p:txBody>
      </p:sp>
      <p:sp>
        <p:nvSpPr>
          <p:cNvPr id="10" name="Rectangle 5"/>
          <p:cNvSpPr>
            <a:spLocks noChangeArrowheads="1"/>
          </p:cNvSpPr>
          <p:nvPr/>
        </p:nvSpPr>
        <p:spPr bwMode="auto">
          <a:xfrm>
            <a:off x="174172" y="488368"/>
            <a:ext cx="11713028" cy="623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a:lnSpc>
                <a:spcPct val="110000"/>
              </a:lnSpc>
              <a:spcBef>
                <a:spcPts val="600"/>
              </a:spcBef>
              <a:buNone/>
              <a:defRPr/>
            </a:pPr>
            <a:r>
              <a:rPr lang="ru-RU" sz="2400" dirty="0"/>
              <a:t>Национальная стратегическая компьютерная инициатива (</a:t>
            </a:r>
            <a:r>
              <a:rPr lang="en-US" sz="2400" b="1" dirty="0"/>
              <a:t>NSCI</a:t>
            </a:r>
            <a:r>
              <a:rPr lang="en-US" sz="2400" dirty="0"/>
              <a:t>) </a:t>
            </a:r>
            <a:r>
              <a:rPr lang="ru-RU" sz="2400" dirty="0"/>
              <a:t>в </a:t>
            </a:r>
            <a:r>
              <a:rPr lang="ru-RU" sz="2400" b="1" dirty="0"/>
              <a:t>США</a:t>
            </a:r>
            <a:r>
              <a:rPr lang="ru-RU" sz="2400" dirty="0"/>
              <a:t> предусматривает пять стратегических целей в государственном сотрудничестве с промышленностью и научными кругами:</a:t>
            </a:r>
            <a:br>
              <a:rPr lang="ru-RU" sz="2800" dirty="0"/>
            </a:br>
            <a:r>
              <a:rPr lang="ru-RU" sz="2800" dirty="0"/>
              <a:t>1. </a:t>
            </a:r>
            <a:r>
              <a:rPr lang="ru-RU" sz="2400" dirty="0"/>
              <a:t>Ускорение поставок мощных ВС класса </a:t>
            </a:r>
            <a:r>
              <a:rPr lang="ru-RU" sz="2400" dirty="0" err="1"/>
              <a:t>exascale</a:t>
            </a:r>
            <a:r>
              <a:rPr lang="ru-RU" sz="2400" dirty="0"/>
              <a:t>;</a:t>
            </a:r>
          </a:p>
          <a:p>
            <a:pPr marL="0" indent="0">
              <a:lnSpc>
                <a:spcPct val="110000"/>
              </a:lnSpc>
              <a:spcBef>
                <a:spcPts val="600"/>
              </a:spcBef>
              <a:buNone/>
              <a:defRPr/>
            </a:pPr>
            <a:r>
              <a:rPr lang="ru-RU" sz="2400" dirty="0"/>
              <a:t>2. Повышение когерентности между технологической базой, используемой для моделирования и используемой для анализа данных;</a:t>
            </a:r>
          </a:p>
          <a:p>
            <a:pPr marL="0" indent="0">
              <a:lnSpc>
                <a:spcPct val="110000"/>
              </a:lnSpc>
              <a:spcBef>
                <a:spcPts val="600"/>
              </a:spcBef>
              <a:buNone/>
              <a:defRPr/>
            </a:pPr>
            <a:r>
              <a:rPr lang="ru-RU" sz="2400" dirty="0"/>
              <a:t>3. Установление в течение следующих 15 лет жизнеспособного пути для будущих систем HPC;</a:t>
            </a:r>
          </a:p>
          <a:p>
            <a:pPr marL="0" indent="0">
              <a:lnSpc>
                <a:spcPct val="110000"/>
              </a:lnSpc>
              <a:spcBef>
                <a:spcPts val="0"/>
              </a:spcBef>
              <a:buNone/>
              <a:defRPr/>
            </a:pPr>
            <a:r>
              <a:rPr lang="ru-RU" sz="2400" dirty="0">
                <a:latin typeface="PT Sans" panose="020B0503020203020204" pitchFamily="34" charset="-52"/>
              </a:rPr>
              <a:t>4. </a:t>
            </a:r>
            <a:r>
              <a:rPr lang="ru-RU" sz="2400" dirty="0"/>
              <a:t>Расширение возможностей устойчивой национальной экосистемы HPC путем использования целостного подхода, учитывающего такие важные факторы, как сетевые технологии, рабочий процесс, основополагающие алгоритмы и программное обеспечение, доступность и развитие рабочей силы;</a:t>
            </a:r>
            <a:br>
              <a:rPr lang="ru-RU" sz="2400" dirty="0"/>
            </a:br>
            <a:r>
              <a:rPr lang="ru-RU" sz="2400" dirty="0"/>
              <a:t>5. Развитие долговременного сотрудничества между государственным и частным секторами</a:t>
            </a:r>
          </a:p>
          <a:p>
            <a:pPr marL="0" indent="0">
              <a:lnSpc>
                <a:spcPct val="110000"/>
              </a:lnSpc>
              <a:spcBef>
                <a:spcPts val="600"/>
              </a:spcBef>
              <a:buNone/>
              <a:defRPr/>
            </a:pPr>
            <a:endParaRPr lang="en-US" altLang="ru-RU" sz="2800" dirty="0">
              <a:latin typeface="PT Sans" panose="020B0503020203020204" pitchFamily="34" charset="-52"/>
            </a:endParaRPr>
          </a:p>
        </p:txBody>
      </p:sp>
    </p:spTree>
    <p:extLst>
      <p:ext uri="{BB962C8B-B14F-4D97-AF65-F5344CB8AC3E}">
        <p14:creationId xmlns:p14="http://schemas.microsoft.com/office/powerpoint/2010/main" val="5700007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1030514" y="764704"/>
            <a:ext cx="9457974" cy="5519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a:lnSpc>
                <a:spcPct val="110000"/>
              </a:lnSpc>
              <a:spcBef>
                <a:spcPts val="0"/>
              </a:spcBef>
              <a:buNone/>
              <a:defRPr/>
            </a:pPr>
            <a:r>
              <a:rPr lang="en-US" sz="2800" b="1" i="1" dirty="0">
                <a:solidFill>
                  <a:srgbClr val="0070C0"/>
                </a:solidFill>
                <a:latin typeface="PT Sans" panose="020B0503020203020204" pitchFamily="34" charset="-52"/>
              </a:rPr>
              <a:t>National Strategic Computing Initiative in USA</a:t>
            </a:r>
            <a:br>
              <a:rPr lang="en-US" sz="2800" b="1" i="1" dirty="0">
                <a:solidFill>
                  <a:srgbClr val="0070C0"/>
                </a:solidFill>
                <a:latin typeface="PT Sans" panose="020B0503020203020204" pitchFamily="34" charset="-52"/>
              </a:rPr>
            </a:br>
            <a:r>
              <a:rPr lang="ru-RU" sz="2800" dirty="0"/>
              <a:t>Согласно NSCI, Национальный научный фонд (NSF) должен:</a:t>
            </a:r>
            <a:br>
              <a:rPr lang="ru-RU" sz="2800" dirty="0"/>
            </a:br>
            <a:r>
              <a:rPr lang="ru-RU" sz="2800" b="1" dirty="0"/>
              <a:t>Обеспечить лидерство в обучении </a:t>
            </a:r>
            <a:r>
              <a:rPr lang="ru-RU" sz="2800" dirty="0"/>
              <a:t>и развитии рабочей силы, чтобы охватить поддержку базовой подготовки HPC для широкого сообщества пользователей, а также поддержку развития карьерного пути для ученых-вычислителей и данных;</a:t>
            </a:r>
            <a:br>
              <a:rPr lang="ru-RU" sz="2800" dirty="0"/>
            </a:br>
            <a:r>
              <a:rPr lang="ru-RU" sz="2800" b="1" dirty="0"/>
              <a:t>Расширять взаимодействие с промышленностью </a:t>
            </a:r>
            <a:r>
              <a:rPr lang="ru-RU" sz="2800" dirty="0"/>
              <a:t>и научными кругами в рамках существующих программ;</a:t>
            </a:r>
            <a:endParaRPr lang="en-US" sz="2800" dirty="0">
              <a:latin typeface="PT Sans" panose="020B0503020203020204" pitchFamily="34" charset="-52"/>
            </a:endParaRPr>
          </a:p>
        </p:txBody>
      </p:sp>
    </p:spTree>
    <p:extLst>
      <p:ext uri="{BB962C8B-B14F-4D97-AF65-F5344CB8AC3E}">
        <p14:creationId xmlns:p14="http://schemas.microsoft.com/office/powerpoint/2010/main" val="1238228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3288111019"/>
              </p:ext>
            </p:extLst>
          </p:nvPr>
        </p:nvGraphicFramePr>
        <p:xfrm>
          <a:off x="429127" y="842073"/>
          <a:ext cx="11615728" cy="4259454"/>
        </p:xfrm>
        <a:graphic>
          <a:graphicData uri="http://schemas.openxmlformats.org/drawingml/2006/table">
            <a:tbl>
              <a:tblPr firstRow="1" firstCol="1" bandRow="1">
                <a:tableStyleId>{5C22544A-7EE6-4342-B048-85BDC9FD1C3A}</a:tableStyleId>
              </a:tblPr>
              <a:tblGrid>
                <a:gridCol w="1115894">
                  <a:extLst>
                    <a:ext uri="{9D8B030D-6E8A-4147-A177-3AD203B41FA5}">
                      <a16:colId xmlns:a16="http://schemas.microsoft.com/office/drawing/2014/main" val="20000"/>
                    </a:ext>
                  </a:extLst>
                </a:gridCol>
                <a:gridCol w="3137338">
                  <a:extLst>
                    <a:ext uri="{9D8B030D-6E8A-4147-A177-3AD203B41FA5}">
                      <a16:colId xmlns:a16="http://schemas.microsoft.com/office/drawing/2014/main" val="20001"/>
                    </a:ext>
                  </a:extLst>
                </a:gridCol>
                <a:gridCol w="1639613">
                  <a:extLst>
                    <a:ext uri="{9D8B030D-6E8A-4147-A177-3AD203B41FA5}">
                      <a16:colId xmlns:a16="http://schemas.microsoft.com/office/drawing/2014/main" val="20002"/>
                    </a:ext>
                  </a:extLst>
                </a:gridCol>
                <a:gridCol w="1529256">
                  <a:extLst>
                    <a:ext uri="{9D8B030D-6E8A-4147-A177-3AD203B41FA5}">
                      <a16:colId xmlns:a16="http://schemas.microsoft.com/office/drawing/2014/main" val="20003"/>
                    </a:ext>
                  </a:extLst>
                </a:gridCol>
                <a:gridCol w="1797269">
                  <a:extLst>
                    <a:ext uri="{9D8B030D-6E8A-4147-A177-3AD203B41FA5}">
                      <a16:colId xmlns:a16="http://schemas.microsoft.com/office/drawing/2014/main" val="20004"/>
                    </a:ext>
                  </a:extLst>
                </a:gridCol>
                <a:gridCol w="2396358">
                  <a:extLst>
                    <a:ext uri="{9D8B030D-6E8A-4147-A177-3AD203B41FA5}">
                      <a16:colId xmlns:a16="http://schemas.microsoft.com/office/drawing/2014/main" val="20005"/>
                    </a:ext>
                  </a:extLst>
                </a:gridCol>
              </a:tblGrid>
              <a:tr h="0">
                <a:tc>
                  <a:txBody>
                    <a:bodyPr/>
                    <a:lstStyle/>
                    <a:p>
                      <a:pPr algn="ctr">
                        <a:lnSpc>
                          <a:spcPct val="107000"/>
                        </a:lnSpc>
                        <a:spcAft>
                          <a:spcPts val="800"/>
                        </a:spcAft>
                      </a:pPr>
                      <a:r>
                        <a:rPr lang="ru-RU" sz="2400" dirty="0" err="1">
                          <a:effectLst/>
                        </a:rPr>
                        <a:t>Rank</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ru-RU" sz="2400" dirty="0" err="1">
                          <a:effectLst/>
                        </a:rPr>
                        <a:t>System</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ru-RU" sz="2400" dirty="0" err="1">
                          <a:effectLst/>
                        </a:rPr>
                        <a:t>Cores</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ru-RU" sz="2400" dirty="0" err="1">
                          <a:effectLst/>
                        </a:rPr>
                        <a:t>Rmax</a:t>
                      </a:r>
                      <a:r>
                        <a:rPr lang="ru-RU" sz="2400" dirty="0">
                          <a:effectLst/>
                        </a:rPr>
                        <a:t> (</a:t>
                      </a:r>
                      <a:r>
                        <a:rPr lang="en-US" sz="2400" dirty="0">
                          <a:effectLst/>
                        </a:rPr>
                        <a:t>P</a:t>
                      </a:r>
                      <a:r>
                        <a:rPr lang="ru-RU" sz="2400" dirty="0" err="1">
                          <a:effectLst/>
                        </a:rPr>
                        <a:t>Flop</a:t>
                      </a:r>
                      <a:r>
                        <a:rPr lang="ru-RU" sz="2400" dirty="0">
                          <a:effectLst/>
                        </a:rPr>
                        <a:t>/s)</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ru-RU" sz="2400" dirty="0" err="1">
                          <a:effectLst/>
                        </a:rPr>
                        <a:t>Rpeak</a:t>
                      </a:r>
                      <a:r>
                        <a:rPr lang="ru-RU" sz="2400" dirty="0">
                          <a:effectLst/>
                        </a:rPr>
                        <a:t> (</a:t>
                      </a:r>
                      <a:r>
                        <a:rPr lang="en-US" sz="2400" dirty="0">
                          <a:effectLst/>
                        </a:rPr>
                        <a:t>P</a:t>
                      </a:r>
                      <a:r>
                        <a:rPr lang="ru-RU" sz="2400" dirty="0" err="1">
                          <a:effectLst/>
                        </a:rPr>
                        <a:t>Flop</a:t>
                      </a:r>
                      <a:r>
                        <a:rPr lang="ru-RU" sz="2400" dirty="0">
                          <a:effectLst/>
                        </a:rPr>
                        <a:t>/s)</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ru-RU" sz="2400" dirty="0" err="1">
                          <a:effectLst/>
                        </a:rPr>
                        <a:t>Power</a:t>
                      </a:r>
                      <a:r>
                        <a:rPr lang="ru-RU" sz="2400" dirty="0">
                          <a:effectLst/>
                        </a:rPr>
                        <a:t> (</a:t>
                      </a:r>
                      <a:r>
                        <a:rPr lang="ru-RU" sz="2400" dirty="0" err="1">
                          <a:effectLst/>
                        </a:rPr>
                        <a:t>kW</a:t>
                      </a:r>
                      <a:r>
                        <a:rPr lang="ru-RU" sz="2400" dirty="0">
                          <a:effectLst/>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3475038">
                <a:tc>
                  <a:txBody>
                    <a:bodyPr/>
                    <a:lstStyle/>
                    <a:p>
                      <a:pPr algn="ctr">
                        <a:lnSpc>
                          <a:spcPct val="107000"/>
                        </a:lnSpc>
                        <a:spcAft>
                          <a:spcPts val="800"/>
                        </a:spcAft>
                      </a:pPr>
                      <a:r>
                        <a:rPr lang="ru-RU" sz="3200" dirty="0">
                          <a:effectLst/>
                        </a:rPr>
                        <a:t>1</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2000" b="1" u="none" strike="noStrike" kern="1200" dirty="0">
                          <a:solidFill>
                            <a:schemeClr val="dk1"/>
                          </a:solidFill>
                          <a:effectLst/>
                          <a:latin typeface="+mn-lt"/>
                          <a:ea typeface="+mn-ea"/>
                          <a:cs typeface="+mn-cs"/>
                          <a:hlinkClick r:id="rId2"/>
                        </a:rPr>
                        <a:t>Frontier</a:t>
                      </a:r>
                      <a:r>
                        <a:rPr lang="en-US" sz="2000" u="none" strike="noStrike" kern="1200" dirty="0">
                          <a:solidFill>
                            <a:schemeClr val="dk1"/>
                          </a:solidFill>
                          <a:effectLst/>
                          <a:latin typeface="+mn-lt"/>
                          <a:ea typeface="+mn-ea"/>
                          <a:cs typeface="+mn-cs"/>
                          <a:hlinkClick r:id="rId2"/>
                        </a:rPr>
                        <a:t> — HPE Cray EX235a, AMD Optimized EPYC 64C 3-</a:t>
                      </a:r>
                      <a:r>
                        <a:rPr lang="ru-RU" sz="2000" u="none" strike="noStrike" kern="1200" dirty="0" err="1">
                          <a:solidFill>
                            <a:schemeClr val="dk1"/>
                          </a:solidFill>
                          <a:effectLst/>
                          <a:latin typeface="+mn-lt"/>
                          <a:ea typeface="+mn-ea"/>
                          <a:cs typeface="+mn-cs"/>
                          <a:hlinkClick r:id="rId2"/>
                        </a:rPr>
                        <a:t>го</a:t>
                      </a:r>
                      <a:r>
                        <a:rPr lang="ru-RU" sz="2000" u="none" strike="noStrike" kern="1200" dirty="0">
                          <a:solidFill>
                            <a:schemeClr val="dk1"/>
                          </a:solidFill>
                          <a:effectLst/>
                          <a:latin typeface="+mn-lt"/>
                          <a:ea typeface="+mn-ea"/>
                          <a:cs typeface="+mn-cs"/>
                          <a:hlinkClick r:id="rId2"/>
                        </a:rPr>
                        <a:t> поколения</a:t>
                      </a:r>
                      <a:r>
                        <a:rPr lang="en-US" sz="2000" u="none" strike="noStrike" kern="1200" dirty="0">
                          <a:solidFill>
                            <a:schemeClr val="dk1"/>
                          </a:solidFill>
                          <a:effectLst/>
                          <a:latin typeface="+mn-lt"/>
                          <a:ea typeface="+mn-ea"/>
                          <a:cs typeface="+mn-cs"/>
                          <a:hlinkClick r:id="rId2"/>
                        </a:rPr>
                        <a:t> 2 </a:t>
                      </a:r>
                      <a:r>
                        <a:rPr lang="ru-RU" sz="2000" u="none" strike="noStrike" kern="1200" dirty="0">
                          <a:solidFill>
                            <a:schemeClr val="dk1"/>
                          </a:solidFill>
                          <a:effectLst/>
                          <a:latin typeface="+mn-lt"/>
                          <a:ea typeface="+mn-ea"/>
                          <a:cs typeface="+mn-cs"/>
                          <a:hlinkClick r:id="rId2"/>
                        </a:rPr>
                        <a:t>ГГц</a:t>
                      </a:r>
                      <a:r>
                        <a:rPr lang="en-US" sz="2000" u="none" strike="noStrike" kern="1200" dirty="0">
                          <a:solidFill>
                            <a:schemeClr val="dk1"/>
                          </a:solidFill>
                          <a:effectLst/>
                          <a:latin typeface="+mn-lt"/>
                          <a:ea typeface="+mn-ea"/>
                          <a:cs typeface="+mn-cs"/>
                          <a:hlinkClick r:id="rId2"/>
                        </a:rPr>
                        <a:t>, AMD Instinct MI250X, </a:t>
                      </a:r>
                      <a:r>
                        <a:rPr lang="ru-RU" sz="2000" u="none" strike="noStrike" kern="1200" dirty="0">
                          <a:solidFill>
                            <a:schemeClr val="dk1"/>
                          </a:solidFill>
                          <a:effectLst/>
                          <a:latin typeface="+mn-lt"/>
                          <a:ea typeface="+mn-ea"/>
                          <a:cs typeface="+mn-cs"/>
                          <a:hlinkClick r:id="rId2"/>
                        </a:rPr>
                        <a:t>сеть передачи данных</a:t>
                      </a:r>
                      <a:r>
                        <a:rPr lang="ru-RU" sz="2000" u="none" strike="noStrike" kern="1200" baseline="0" dirty="0">
                          <a:solidFill>
                            <a:schemeClr val="dk1"/>
                          </a:solidFill>
                          <a:effectLst/>
                          <a:latin typeface="+mn-lt"/>
                          <a:ea typeface="+mn-ea"/>
                          <a:cs typeface="+mn-cs"/>
                          <a:hlinkClick r:id="rId2"/>
                        </a:rPr>
                        <a:t> </a:t>
                      </a:r>
                      <a:r>
                        <a:rPr lang="en-US" sz="2000" u="none" strike="noStrike" kern="1200" dirty="0">
                          <a:solidFill>
                            <a:schemeClr val="dk1"/>
                          </a:solidFill>
                          <a:effectLst/>
                          <a:latin typeface="+mn-lt"/>
                          <a:ea typeface="+mn-ea"/>
                          <a:cs typeface="+mn-cs"/>
                          <a:hlinkClick r:id="rId2"/>
                        </a:rPr>
                        <a:t>Slingshot-11, </a:t>
                      </a:r>
                      <a:r>
                        <a:rPr lang="en-US" sz="2000" kern="1200" dirty="0">
                          <a:solidFill>
                            <a:schemeClr val="dk1"/>
                          </a:solidFill>
                          <a:effectLst/>
                          <a:latin typeface="+mn-lt"/>
                          <a:ea typeface="+mn-ea"/>
                          <a:cs typeface="+mn-cs"/>
                        </a:rPr>
                        <a:t>HPE</a:t>
                      </a:r>
                      <a:br>
                        <a:rPr lang="en-US" sz="2000" kern="1200" dirty="0">
                          <a:solidFill>
                            <a:schemeClr val="dk1"/>
                          </a:solidFill>
                          <a:effectLst/>
                          <a:latin typeface="+mn-lt"/>
                          <a:ea typeface="+mn-ea"/>
                          <a:cs typeface="+mn-cs"/>
                        </a:rPr>
                      </a:br>
                      <a:r>
                        <a:rPr lang="en-US" sz="2000" u="none" strike="noStrike" kern="1200" dirty="0">
                          <a:solidFill>
                            <a:schemeClr val="dk1"/>
                          </a:solidFill>
                          <a:effectLst/>
                          <a:latin typeface="+mn-lt"/>
                          <a:ea typeface="+mn-ea"/>
                          <a:cs typeface="+mn-cs"/>
                          <a:hlinkClick r:id="rId3"/>
                        </a:rPr>
                        <a:t>DOE/SC/Oak Ridge National Laboratory</a:t>
                      </a:r>
                      <a:br>
                        <a:rPr lang="en-US" sz="2000" kern="1200" dirty="0">
                          <a:solidFill>
                            <a:schemeClr val="dk1"/>
                          </a:solidFill>
                          <a:effectLst/>
                          <a:latin typeface="+mn-lt"/>
                          <a:ea typeface="+mn-ea"/>
                          <a:cs typeface="+mn-cs"/>
                        </a:rPr>
                      </a:br>
                      <a:r>
                        <a:rPr lang="ru-RU" sz="1800" b="0" i="0" kern="1200" dirty="0">
                          <a:solidFill>
                            <a:schemeClr val="dk1"/>
                          </a:solidFill>
                          <a:effectLst/>
                          <a:latin typeface="+mn-lt"/>
                          <a:ea typeface="+mn-ea"/>
                          <a:cs typeface="+mn-cs"/>
                        </a:rPr>
                        <a:t> </a:t>
                      </a:r>
                      <a:r>
                        <a:rPr lang="ru-RU" sz="2000" kern="1200" dirty="0">
                          <a:solidFill>
                            <a:schemeClr val="dk1"/>
                          </a:solidFill>
                          <a:effectLst/>
                          <a:latin typeface="+mn-lt"/>
                          <a:ea typeface="+mn-ea"/>
                          <a:cs typeface="+mn-cs"/>
                        </a:rPr>
                        <a:t>США</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fontAlgn="t">
                        <a:spcBef>
                          <a:spcPts val="2400"/>
                        </a:spcBef>
                      </a:pPr>
                      <a:r>
                        <a:rPr lang="ru-RU" dirty="0">
                          <a:effectLst/>
                        </a:rPr>
                        <a:t>8 699 904</a:t>
                      </a:r>
                    </a:p>
                  </a:txBody>
                  <a:tcPr/>
                </a:tc>
                <a:tc>
                  <a:txBody>
                    <a:bodyPr/>
                    <a:lstStyle/>
                    <a:p>
                      <a:pPr algn="ctr" fontAlgn="t"/>
                      <a:r>
                        <a:rPr lang="ru-RU" dirty="0">
                          <a:effectLst/>
                        </a:rPr>
                        <a:t>1,206.00</a:t>
                      </a:r>
                    </a:p>
                  </a:txBody>
                  <a:tcPr/>
                </a:tc>
                <a:tc>
                  <a:txBody>
                    <a:bodyPr/>
                    <a:lstStyle/>
                    <a:p>
                      <a:pPr algn="ctr" fontAlgn="t"/>
                      <a:r>
                        <a:rPr lang="ru-RU" dirty="0">
                          <a:effectLst/>
                        </a:rPr>
                        <a:t>1,714.81</a:t>
                      </a:r>
                    </a:p>
                  </a:txBody>
                  <a:tcPr/>
                </a:tc>
                <a:tc>
                  <a:txBody>
                    <a:bodyPr/>
                    <a:lstStyle/>
                    <a:p>
                      <a:pPr algn="ctr" fontAlgn="t">
                        <a:spcBef>
                          <a:spcPts val="2400"/>
                        </a:spcBef>
                      </a:pPr>
                      <a:r>
                        <a:rPr lang="ru-RU" dirty="0">
                          <a:effectLst/>
                        </a:rPr>
                        <a:t>22,703</a:t>
                      </a:r>
                    </a:p>
                    <a:p>
                      <a:pPr algn="ctr" fontAlgn="t">
                        <a:spcBef>
                          <a:spcPts val="2400"/>
                        </a:spcBef>
                      </a:pPr>
                      <a:r>
                        <a:rPr lang="ru-RU" dirty="0" err="1">
                          <a:effectLst/>
                        </a:rPr>
                        <a:t>Энергоэффективность</a:t>
                      </a:r>
                      <a:endParaRPr lang="ru-RU" dirty="0">
                        <a:effectLst/>
                      </a:endParaRPr>
                    </a:p>
                    <a:p>
                      <a:pPr algn="ctr" fontAlgn="t">
                        <a:spcBef>
                          <a:spcPts val="2400"/>
                        </a:spcBef>
                      </a:pPr>
                      <a:r>
                        <a:rPr lang="ru-RU" dirty="0">
                          <a:effectLst/>
                        </a:rPr>
                        <a:t>52,59 </a:t>
                      </a:r>
                      <a:r>
                        <a:rPr lang="ru-RU" dirty="0" err="1">
                          <a:effectLst/>
                        </a:rPr>
                        <a:t>Гфлопс</a:t>
                      </a:r>
                      <a:r>
                        <a:rPr lang="ru-RU" dirty="0">
                          <a:effectLst/>
                        </a:rPr>
                        <a:t>/Вт</a:t>
                      </a:r>
                    </a:p>
                    <a:p>
                      <a:pPr algn="ctr" fontAlgn="t">
                        <a:spcBef>
                          <a:spcPts val="2400"/>
                        </a:spcBef>
                      </a:pPr>
                      <a:r>
                        <a:rPr lang="ru-RU" dirty="0">
                          <a:effectLst/>
                        </a:rPr>
                        <a:t>(11-е</a:t>
                      </a:r>
                      <a:r>
                        <a:rPr lang="ru-RU" baseline="0" dirty="0">
                          <a:effectLst/>
                        </a:rPr>
                        <a:t> место в рейтинге </a:t>
                      </a:r>
                      <a:r>
                        <a:rPr lang="en-US" baseline="0" dirty="0">
                          <a:effectLst/>
                        </a:rPr>
                        <a:t>GREEN500)</a:t>
                      </a:r>
                      <a:endParaRPr lang="ru-RU" dirty="0">
                        <a:effectLst/>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7768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1258" y="373225"/>
            <a:ext cx="11028784" cy="5478423"/>
          </a:xfrm>
          <a:prstGeom prst="rect">
            <a:avLst/>
          </a:prstGeom>
        </p:spPr>
        <p:txBody>
          <a:bodyPr wrap="square">
            <a:spAutoFit/>
          </a:bodyPr>
          <a:lstStyle/>
          <a:p>
            <a:endParaRPr lang="ru-RU" sz="2400" dirty="0"/>
          </a:p>
          <a:p>
            <a:pPr>
              <a:spcBef>
                <a:spcPts val="600"/>
              </a:spcBef>
            </a:pPr>
            <a:r>
              <a:rPr lang="ru-RU" sz="2800" b="1" dirty="0" err="1"/>
              <a:t>Frontier</a:t>
            </a:r>
            <a:r>
              <a:rPr lang="ru-RU" sz="2800" b="1" dirty="0"/>
              <a:t> </a:t>
            </a:r>
            <a:r>
              <a:rPr lang="ru-RU" sz="2400" dirty="0"/>
              <a:t>— система №1 в ТОП500 в 6</a:t>
            </a:r>
            <a:r>
              <a:rPr lang="en-US" sz="2400" dirty="0"/>
              <a:t>3</a:t>
            </a:r>
            <a:r>
              <a:rPr lang="ru-RU" sz="2400" dirty="0"/>
              <a:t>-м выпуске. </a:t>
            </a:r>
          </a:p>
          <a:p>
            <a:pPr>
              <a:spcBef>
                <a:spcPts val="600"/>
              </a:spcBef>
            </a:pPr>
            <a:r>
              <a:rPr lang="ru-RU" sz="2400" dirty="0"/>
              <a:t>Эта система HPE </a:t>
            </a:r>
            <a:r>
              <a:rPr lang="ru-RU" sz="2400" dirty="0" err="1"/>
              <a:t>Cray</a:t>
            </a:r>
            <a:r>
              <a:rPr lang="ru-RU" sz="2400" dirty="0"/>
              <a:t> EX — первая система в США, производительность которой превышает один </a:t>
            </a:r>
            <a:r>
              <a:rPr lang="ru-RU" sz="2400" dirty="0" err="1"/>
              <a:t>эксафлоп</a:t>
            </a:r>
            <a:r>
              <a:rPr lang="ru-RU" sz="2400" dirty="0"/>
              <a:t>/с. </a:t>
            </a:r>
          </a:p>
          <a:p>
            <a:r>
              <a:rPr lang="ru-RU" sz="2400" dirty="0"/>
              <a:t>Он установлен в Национальной лаборатории Ок-</a:t>
            </a:r>
            <a:r>
              <a:rPr lang="ru-RU" sz="2400" dirty="0" err="1"/>
              <a:t>Ридж</a:t>
            </a:r>
            <a:r>
              <a:rPr lang="ru-RU" sz="2400" dirty="0"/>
              <a:t> (ORNL) в Теннесси, США, где эксплуатируется для Министерства энергетики (DOE). </a:t>
            </a:r>
          </a:p>
          <a:p>
            <a:r>
              <a:rPr lang="ru-RU" sz="2400" dirty="0"/>
              <a:t>В настоящее время он достиг производительности </a:t>
            </a:r>
            <a:r>
              <a:rPr lang="ru-RU" sz="2400" b="1" dirty="0"/>
              <a:t>1,</a:t>
            </a:r>
            <a:r>
              <a:rPr lang="en-US" sz="2400" b="1" dirty="0"/>
              <a:t>2</a:t>
            </a:r>
            <a:r>
              <a:rPr lang="ru-RU" sz="2400" b="1" dirty="0"/>
              <a:t> </a:t>
            </a:r>
            <a:r>
              <a:rPr lang="ru-RU" sz="2400" b="1" dirty="0" err="1"/>
              <a:t>экзафлопс</a:t>
            </a:r>
            <a:r>
              <a:rPr lang="ru-RU" sz="2400" b="1" dirty="0"/>
              <a:t>/с </a:t>
            </a:r>
            <a:r>
              <a:rPr lang="ru-RU" sz="2400" dirty="0"/>
              <a:t>при использовании </a:t>
            </a:r>
            <a:r>
              <a:rPr lang="ru-RU" sz="2400" b="1" dirty="0"/>
              <a:t>8 699 904 </a:t>
            </a:r>
            <a:r>
              <a:rPr lang="ru-RU" sz="2400" dirty="0"/>
              <a:t>ядер. </a:t>
            </a:r>
          </a:p>
          <a:p>
            <a:r>
              <a:rPr lang="ru-RU" sz="2400" dirty="0"/>
              <a:t>Архитектура HPE </a:t>
            </a:r>
            <a:r>
              <a:rPr lang="ru-RU" sz="2400" dirty="0" err="1"/>
              <a:t>Cray</a:t>
            </a:r>
            <a:r>
              <a:rPr lang="ru-RU" sz="2400" dirty="0"/>
              <a:t> EX сочетает в себе процессоры </a:t>
            </a:r>
            <a:r>
              <a:rPr lang="ru-RU" sz="2400" b="1" dirty="0"/>
              <a:t>AMD EPYC™ </a:t>
            </a:r>
            <a:r>
              <a:rPr lang="ru-RU" sz="2400" dirty="0"/>
              <a:t>третьего поколения, оптимизированные для высокопроизводительных вычислений и искусственного интеллекта, с ускорителями </a:t>
            </a:r>
            <a:r>
              <a:rPr lang="ru-RU" sz="2400" b="1" dirty="0"/>
              <a:t>AMD </a:t>
            </a:r>
            <a:r>
              <a:rPr lang="ru-RU" sz="2400" b="1" dirty="0" err="1"/>
              <a:t>Instinct</a:t>
            </a:r>
            <a:r>
              <a:rPr lang="ru-RU" sz="2400" b="1" dirty="0"/>
              <a:t>™ 250X </a:t>
            </a:r>
            <a:r>
              <a:rPr lang="ru-RU" sz="2400" dirty="0"/>
              <a:t>и </a:t>
            </a:r>
            <a:r>
              <a:rPr lang="ru-RU" sz="2400" dirty="0" err="1"/>
              <a:t>межсоединениями</a:t>
            </a:r>
            <a:r>
              <a:rPr lang="ru-RU" sz="2400" dirty="0"/>
              <a:t> Slingshot-11.</a:t>
            </a:r>
          </a:p>
          <a:p>
            <a:endParaRPr lang="ru-RU" sz="2400" dirty="0"/>
          </a:p>
          <a:p>
            <a:endParaRPr lang="ru-RU" sz="2400" dirty="0"/>
          </a:p>
        </p:txBody>
      </p:sp>
    </p:spTree>
    <p:extLst>
      <p:ext uri="{BB962C8B-B14F-4D97-AF65-F5344CB8AC3E}">
        <p14:creationId xmlns:p14="http://schemas.microsoft.com/office/powerpoint/2010/main" val="83943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58881092"/>
              </p:ext>
            </p:extLst>
          </p:nvPr>
        </p:nvGraphicFramePr>
        <p:xfrm>
          <a:off x="188258" y="134472"/>
          <a:ext cx="11779623" cy="7041991"/>
        </p:xfrm>
        <a:graphic>
          <a:graphicData uri="http://schemas.openxmlformats.org/drawingml/2006/table">
            <a:tbl>
              <a:tblPr firstRow="1" firstCol="1" bandRow="1">
                <a:tableStyleId>{5C22544A-7EE6-4342-B048-85BDC9FD1C3A}</a:tableStyleId>
              </a:tblPr>
              <a:tblGrid>
                <a:gridCol w="991203">
                  <a:extLst>
                    <a:ext uri="{9D8B030D-6E8A-4147-A177-3AD203B41FA5}">
                      <a16:colId xmlns:a16="http://schemas.microsoft.com/office/drawing/2014/main" val="20000"/>
                    </a:ext>
                  </a:extLst>
                </a:gridCol>
                <a:gridCol w="4152277">
                  <a:extLst>
                    <a:ext uri="{9D8B030D-6E8A-4147-A177-3AD203B41FA5}">
                      <a16:colId xmlns:a16="http://schemas.microsoft.com/office/drawing/2014/main" val="20001"/>
                    </a:ext>
                  </a:extLst>
                </a:gridCol>
                <a:gridCol w="1493836">
                  <a:extLst>
                    <a:ext uri="{9D8B030D-6E8A-4147-A177-3AD203B41FA5}">
                      <a16:colId xmlns:a16="http://schemas.microsoft.com/office/drawing/2014/main" val="20002"/>
                    </a:ext>
                  </a:extLst>
                </a:gridCol>
                <a:gridCol w="1827751">
                  <a:extLst>
                    <a:ext uri="{9D8B030D-6E8A-4147-A177-3AD203B41FA5}">
                      <a16:colId xmlns:a16="http://schemas.microsoft.com/office/drawing/2014/main" val="20003"/>
                    </a:ext>
                  </a:extLst>
                </a:gridCol>
                <a:gridCol w="1826579">
                  <a:extLst>
                    <a:ext uri="{9D8B030D-6E8A-4147-A177-3AD203B41FA5}">
                      <a16:colId xmlns:a16="http://schemas.microsoft.com/office/drawing/2014/main" val="20004"/>
                    </a:ext>
                  </a:extLst>
                </a:gridCol>
                <a:gridCol w="1487977">
                  <a:extLst>
                    <a:ext uri="{9D8B030D-6E8A-4147-A177-3AD203B41FA5}">
                      <a16:colId xmlns:a16="http://schemas.microsoft.com/office/drawing/2014/main" val="20005"/>
                    </a:ext>
                  </a:extLst>
                </a:gridCol>
              </a:tblGrid>
              <a:tr h="525519">
                <a:tc>
                  <a:txBody>
                    <a:bodyPr/>
                    <a:lstStyle/>
                    <a:p>
                      <a:pPr marR="57785" indent="182880" algn="just">
                        <a:lnSpc>
                          <a:spcPct val="95000"/>
                        </a:lnSpc>
                        <a:spcAft>
                          <a:spcPts val="600"/>
                        </a:spcAft>
                        <a:tabLst>
                          <a:tab pos="182880" algn="l"/>
                        </a:tabLst>
                      </a:pPr>
                      <a:r>
                        <a:rPr lang="en-US" sz="1800" dirty="0">
                          <a:effectLst/>
                        </a:rPr>
                        <a:t>Rank</a:t>
                      </a:r>
                      <a:endParaRPr lang="ru-RU" sz="18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5408" marR="55408" marT="0" marB="0"/>
                </a:tc>
                <a:tc>
                  <a:txBody>
                    <a:bodyPr/>
                    <a:lstStyle/>
                    <a:p>
                      <a:pPr indent="182880" algn="just">
                        <a:lnSpc>
                          <a:spcPct val="95000"/>
                        </a:lnSpc>
                        <a:spcAft>
                          <a:spcPts val="600"/>
                        </a:spcAft>
                        <a:tabLst>
                          <a:tab pos="182880" algn="l"/>
                        </a:tabLst>
                      </a:pPr>
                      <a:r>
                        <a:rPr lang="en-US" sz="1800" dirty="0">
                          <a:effectLst/>
                        </a:rPr>
                        <a:t>System</a:t>
                      </a:r>
                      <a:endParaRPr lang="ru-RU" sz="18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5408" marR="55408" marT="0" marB="0"/>
                </a:tc>
                <a:tc>
                  <a:txBody>
                    <a:bodyPr/>
                    <a:lstStyle/>
                    <a:p>
                      <a:pPr indent="182880" algn="just">
                        <a:lnSpc>
                          <a:spcPct val="95000"/>
                        </a:lnSpc>
                        <a:spcAft>
                          <a:spcPts val="600"/>
                        </a:spcAft>
                        <a:tabLst>
                          <a:tab pos="182880" algn="l"/>
                        </a:tabLst>
                      </a:pPr>
                      <a:r>
                        <a:rPr lang="en-US" sz="1800" dirty="0">
                          <a:effectLst/>
                        </a:rPr>
                        <a:t>Cores</a:t>
                      </a:r>
                      <a:endParaRPr lang="ru-RU" sz="18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5408" marR="55408" marT="0" marB="0"/>
                </a:tc>
                <a:tc>
                  <a:txBody>
                    <a:bodyPr/>
                    <a:lstStyle/>
                    <a:p>
                      <a:pPr indent="182880" algn="just">
                        <a:lnSpc>
                          <a:spcPct val="95000"/>
                        </a:lnSpc>
                        <a:spcAft>
                          <a:spcPts val="600"/>
                        </a:spcAft>
                        <a:tabLst>
                          <a:tab pos="182880" algn="l"/>
                        </a:tabLst>
                      </a:pPr>
                      <a:r>
                        <a:rPr lang="en-US" sz="1800">
                          <a:effectLst/>
                        </a:rPr>
                        <a:t>Rmax (TFlops/s)</a:t>
                      </a:r>
                      <a:endParaRPr lang="ru-RU" sz="1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5408" marR="55408" marT="0" marB="0"/>
                </a:tc>
                <a:tc>
                  <a:txBody>
                    <a:bodyPr/>
                    <a:lstStyle/>
                    <a:p>
                      <a:pPr indent="182880" algn="just">
                        <a:lnSpc>
                          <a:spcPct val="95000"/>
                        </a:lnSpc>
                        <a:spcAft>
                          <a:spcPts val="600"/>
                        </a:spcAft>
                        <a:tabLst>
                          <a:tab pos="182880" algn="l"/>
                        </a:tabLst>
                      </a:pPr>
                      <a:r>
                        <a:rPr lang="en-US" sz="1800">
                          <a:effectLst/>
                        </a:rPr>
                        <a:t>Rpeak (TFlops/s)</a:t>
                      </a:r>
                      <a:endParaRPr lang="ru-RU" sz="1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5408" marR="55408" marT="0" marB="0"/>
                </a:tc>
                <a:tc>
                  <a:txBody>
                    <a:bodyPr/>
                    <a:lstStyle/>
                    <a:p>
                      <a:pPr indent="182880" algn="just">
                        <a:lnSpc>
                          <a:spcPct val="95000"/>
                        </a:lnSpc>
                        <a:spcAft>
                          <a:spcPts val="600"/>
                        </a:spcAft>
                        <a:tabLst>
                          <a:tab pos="182880" algn="l"/>
                        </a:tabLst>
                      </a:pPr>
                      <a:r>
                        <a:rPr lang="en-US" sz="1800" dirty="0">
                          <a:effectLst/>
                        </a:rPr>
                        <a:t>Power (kW)</a:t>
                      </a:r>
                      <a:endParaRPr lang="ru-RU" sz="18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5408" marR="55408" marT="0" marB="0"/>
                </a:tc>
                <a:extLst>
                  <a:ext uri="{0D108BD9-81ED-4DB2-BD59-A6C34878D82A}">
                    <a16:rowId xmlns:a16="http://schemas.microsoft.com/office/drawing/2014/main" val="10000"/>
                  </a:ext>
                </a:extLst>
              </a:tr>
              <a:tr h="1337251">
                <a:tc>
                  <a:txBody>
                    <a:bodyPr/>
                    <a:lstStyle/>
                    <a:p>
                      <a:pPr indent="182880" algn="ctr">
                        <a:lnSpc>
                          <a:spcPct val="95000"/>
                        </a:lnSpc>
                        <a:spcAft>
                          <a:spcPts val="600"/>
                        </a:spcAft>
                        <a:tabLst>
                          <a:tab pos="182880" algn="l"/>
                        </a:tabLst>
                      </a:pPr>
                      <a:r>
                        <a:rPr lang="ru-RU" sz="1800" dirty="0">
                          <a:effectLst/>
                        </a:rPr>
                        <a:t>2</a:t>
                      </a:r>
                      <a:endParaRPr lang="ru-RU" sz="18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5408" marR="55408" marT="0" marB="0"/>
                </a:tc>
                <a:tc>
                  <a:txBody>
                    <a:bodyPr/>
                    <a:lstStyle/>
                    <a:p>
                      <a:pPr fontAlgn="t"/>
                      <a:r>
                        <a:rPr lang="en-US" b="1" u="none" strike="noStrike" dirty="0">
                          <a:solidFill>
                            <a:srgbClr val="8B8D8E"/>
                          </a:solidFill>
                          <a:effectLst/>
                          <a:hlinkClick r:id="rId2"/>
                        </a:rPr>
                        <a:t>Aurora</a:t>
                      </a:r>
                      <a:r>
                        <a:rPr lang="en-US" u="none" strike="noStrike" dirty="0">
                          <a:solidFill>
                            <a:srgbClr val="8B8D8E"/>
                          </a:solidFill>
                          <a:effectLst/>
                          <a:hlinkClick r:id="rId2"/>
                        </a:rPr>
                        <a:t> - HPE Cray EX - Intel </a:t>
                      </a:r>
                      <a:r>
                        <a:rPr lang="en-US" u="none" strike="noStrike" dirty="0" err="1">
                          <a:solidFill>
                            <a:srgbClr val="8B8D8E"/>
                          </a:solidFill>
                          <a:effectLst/>
                          <a:hlinkClick r:id="rId2"/>
                        </a:rPr>
                        <a:t>Exascale</a:t>
                      </a:r>
                      <a:r>
                        <a:rPr lang="en-US" u="none" strike="noStrike" dirty="0">
                          <a:solidFill>
                            <a:srgbClr val="8B8D8E"/>
                          </a:solidFill>
                          <a:effectLst/>
                          <a:hlinkClick r:id="rId2"/>
                        </a:rPr>
                        <a:t> Compute Blade, Xeon CPU Max 9470 52C 2,4 </a:t>
                      </a:r>
                      <a:r>
                        <a:rPr lang="ru-RU" u="none" strike="noStrike" dirty="0">
                          <a:solidFill>
                            <a:srgbClr val="8B8D8E"/>
                          </a:solidFill>
                          <a:effectLst/>
                          <a:hlinkClick r:id="rId2"/>
                        </a:rPr>
                        <a:t>ГГц, </a:t>
                      </a:r>
                      <a:r>
                        <a:rPr lang="en-US" u="none" strike="noStrike" dirty="0">
                          <a:solidFill>
                            <a:srgbClr val="8B8D8E"/>
                          </a:solidFill>
                          <a:effectLst/>
                          <a:hlinkClick r:id="rId2"/>
                        </a:rPr>
                        <a:t>Intel Data Center GPU Max, Slingshot-11, </a:t>
                      </a:r>
                      <a:r>
                        <a:rPr lang="en-US" dirty="0">
                          <a:effectLst/>
                        </a:rPr>
                        <a:t>Intel</a:t>
                      </a:r>
                      <a:br>
                        <a:rPr lang="en-US" dirty="0">
                          <a:effectLst/>
                        </a:rPr>
                      </a:br>
                      <a:r>
                        <a:rPr lang="en-US" u="none" strike="noStrike" dirty="0">
                          <a:solidFill>
                            <a:srgbClr val="8B8D8E"/>
                          </a:solidFill>
                          <a:effectLst/>
                          <a:hlinkClick r:id="rId3"/>
                        </a:rPr>
                        <a:t>DOE/SC/Argonne National Laboratory,</a:t>
                      </a:r>
                      <a:br>
                        <a:rPr lang="en-US" dirty="0">
                          <a:effectLst/>
                        </a:rPr>
                      </a:br>
                      <a:r>
                        <a:rPr lang="ru-RU" dirty="0">
                          <a:effectLst/>
                        </a:rPr>
                        <a:t>США</a:t>
                      </a:r>
                    </a:p>
                  </a:txBody>
                  <a:tcPr/>
                </a:tc>
                <a:tc>
                  <a:txBody>
                    <a:bodyPr/>
                    <a:lstStyle/>
                    <a:p>
                      <a:pPr algn="r" fontAlgn="t"/>
                      <a:r>
                        <a:rPr lang="ru-RU" dirty="0">
                          <a:effectLst/>
                        </a:rPr>
                        <a:t>9,264,128</a:t>
                      </a:r>
                    </a:p>
                  </a:txBody>
                  <a:tcPr/>
                </a:tc>
                <a:tc>
                  <a:txBody>
                    <a:bodyPr/>
                    <a:lstStyle/>
                    <a:p>
                      <a:pPr algn="r" fontAlgn="t"/>
                      <a:r>
                        <a:rPr lang="ru-RU" dirty="0">
                          <a:effectLst/>
                        </a:rPr>
                        <a:t>1,012.00</a:t>
                      </a:r>
                    </a:p>
                  </a:txBody>
                  <a:tcPr/>
                </a:tc>
                <a:tc>
                  <a:txBody>
                    <a:bodyPr/>
                    <a:lstStyle/>
                    <a:p>
                      <a:pPr algn="r" fontAlgn="t"/>
                      <a:r>
                        <a:rPr lang="ru-RU" dirty="0">
                          <a:effectLst/>
                        </a:rPr>
                        <a:t>1,980.01</a:t>
                      </a:r>
                    </a:p>
                  </a:txBody>
                  <a:tcPr/>
                </a:tc>
                <a:tc>
                  <a:txBody>
                    <a:bodyPr/>
                    <a:lstStyle/>
                    <a:p>
                      <a:pPr fontAlgn="t"/>
                      <a:r>
                        <a:rPr lang="ru-RU" dirty="0">
                          <a:effectLst/>
                        </a:rPr>
                        <a:t>38,698</a:t>
                      </a:r>
                    </a:p>
                  </a:txBody>
                  <a:tcPr/>
                </a:tc>
                <a:extLst>
                  <a:ext uri="{0D108BD9-81ED-4DB2-BD59-A6C34878D82A}">
                    <a16:rowId xmlns:a16="http://schemas.microsoft.com/office/drawing/2014/main" val="10001"/>
                  </a:ext>
                </a:extLst>
              </a:tr>
              <a:tr h="1341963">
                <a:tc>
                  <a:txBody>
                    <a:bodyPr/>
                    <a:lstStyle/>
                    <a:p>
                      <a:pPr indent="182880" algn="ctr">
                        <a:lnSpc>
                          <a:spcPct val="95000"/>
                        </a:lnSpc>
                        <a:spcAft>
                          <a:spcPts val="600"/>
                        </a:spcAft>
                        <a:tabLst>
                          <a:tab pos="182880" algn="l"/>
                        </a:tabLst>
                      </a:pPr>
                      <a:r>
                        <a:rPr lang="ru-RU" sz="1800" dirty="0">
                          <a:effectLst/>
                        </a:rPr>
                        <a:t>3</a:t>
                      </a:r>
                      <a:endParaRPr lang="ru-RU" sz="18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5408" marR="55408" marT="0" marB="0"/>
                </a:tc>
                <a:tc>
                  <a:txBody>
                    <a:bodyPr/>
                    <a:lstStyle/>
                    <a:p>
                      <a:pPr fontAlgn="t"/>
                      <a:r>
                        <a:rPr lang="en-US" b="1" u="none" strike="noStrike" dirty="0">
                          <a:solidFill>
                            <a:srgbClr val="8B8D8E"/>
                          </a:solidFill>
                          <a:effectLst/>
                          <a:hlinkClick r:id="rId4"/>
                        </a:rPr>
                        <a:t>Eagle</a:t>
                      </a:r>
                      <a:r>
                        <a:rPr lang="en-US" u="none" strike="noStrike" dirty="0">
                          <a:solidFill>
                            <a:srgbClr val="8B8D8E"/>
                          </a:solidFill>
                          <a:effectLst/>
                          <a:hlinkClick r:id="rId4"/>
                        </a:rPr>
                        <a:t> — Microsoft NDv5, Xeon Platinum 8480C 48C 2GHz, NVIDIA H100, NVIDIA </a:t>
                      </a:r>
                      <a:r>
                        <a:rPr lang="en-US" u="none" strike="noStrike" dirty="0" err="1">
                          <a:solidFill>
                            <a:srgbClr val="8B8D8E"/>
                          </a:solidFill>
                          <a:effectLst/>
                          <a:hlinkClick r:id="rId4"/>
                        </a:rPr>
                        <a:t>Infiniband</a:t>
                      </a:r>
                      <a:r>
                        <a:rPr lang="en-US" u="none" strike="noStrike" dirty="0">
                          <a:solidFill>
                            <a:srgbClr val="8B8D8E"/>
                          </a:solidFill>
                          <a:effectLst/>
                          <a:hlinkClick r:id="rId4"/>
                        </a:rPr>
                        <a:t> NDR, </a:t>
                      </a:r>
                      <a:r>
                        <a:rPr lang="en-US" dirty="0">
                          <a:effectLst/>
                        </a:rPr>
                        <a:t>Microsoft Azure</a:t>
                      </a:r>
                      <a:br>
                        <a:rPr lang="en-US" dirty="0">
                          <a:effectLst/>
                        </a:rPr>
                      </a:br>
                      <a:r>
                        <a:rPr lang="en-US" u="none" strike="noStrike" dirty="0">
                          <a:solidFill>
                            <a:srgbClr val="8B8D8E"/>
                          </a:solidFill>
                          <a:effectLst/>
                          <a:hlinkClick r:id="rId5"/>
                        </a:rPr>
                        <a:t>Microsoft Azure</a:t>
                      </a:r>
                      <a:br>
                        <a:rPr lang="en-US" dirty="0">
                          <a:effectLst/>
                        </a:rPr>
                      </a:br>
                      <a:r>
                        <a:rPr lang="ru-RU" dirty="0">
                          <a:effectLst/>
                        </a:rPr>
                        <a:t>США</a:t>
                      </a:r>
                    </a:p>
                  </a:txBody>
                  <a:tcPr/>
                </a:tc>
                <a:tc>
                  <a:txBody>
                    <a:bodyPr/>
                    <a:lstStyle/>
                    <a:p>
                      <a:pPr algn="r" fontAlgn="t"/>
                      <a:r>
                        <a:rPr lang="ru-RU" dirty="0">
                          <a:effectLst/>
                        </a:rPr>
                        <a:t>2,073,600</a:t>
                      </a:r>
                    </a:p>
                  </a:txBody>
                  <a:tcPr/>
                </a:tc>
                <a:tc>
                  <a:txBody>
                    <a:bodyPr/>
                    <a:lstStyle/>
                    <a:p>
                      <a:pPr algn="r" fontAlgn="t"/>
                      <a:r>
                        <a:rPr lang="ru-RU" dirty="0">
                          <a:effectLst/>
                        </a:rPr>
                        <a:t>561.20</a:t>
                      </a:r>
                    </a:p>
                  </a:txBody>
                  <a:tcPr/>
                </a:tc>
                <a:tc>
                  <a:txBody>
                    <a:bodyPr/>
                    <a:lstStyle/>
                    <a:p>
                      <a:pPr algn="r" fontAlgn="t"/>
                      <a:r>
                        <a:rPr lang="ru-RU" dirty="0">
                          <a:effectLst/>
                        </a:rPr>
                        <a:t>846.84</a:t>
                      </a:r>
                    </a:p>
                  </a:txBody>
                  <a:tcPr/>
                </a:tc>
                <a:tc>
                  <a:txBody>
                    <a:bodyPr/>
                    <a:lstStyle/>
                    <a:p>
                      <a:endParaRPr lang="ru-RU" dirty="0"/>
                    </a:p>
                  </a:txBody>
                  <a:tcPr/>
                </a:tc>
                <a:extLst>
                  <a:ext uri="{0D108BD9-81ED-4DB2-BD59-A6C34878D82A}">
                    <a16:rowId xmlns:a16="http://schemas.microsoft.com/office/drawing/2014/main" val="10002"/>
                  </a:ext>
                </a:extLst>
              </a:tr>
              <a:tr h="1578712">
                <a:tc>
                  <a:txBody>
                    <a:bodyPr/>
                    <a:lstStyle/>
                    <a:p>
                      <a:pPr indent="182880" algn="ctr">
                        <a:lnSpc>
                          <a:spcPct val="95000"/>
                        </a:lnSpc>
                        <a:spcAft>
                          <a:spcPts val="600"/>
                        </a:spcAft>
                        <a:tabLst>
                          <a:tab pos="182880" algn="l"/>
                        </a:tabLst>
                      </a:pPr>
                      <a:r>
                        <a:rPr lang="ru-RU" sz="1800" dirty="0">
                          <a:effectLst/>
                        </a:rPr>
                        <a:t>4</a:t>
                      </a:r>
                      <a:endParaRPr lang="ru-RU" sz="18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5408" marR="55408" marT="0" marB="0"/>
                </a:tc>
                <a:tc>
                  <a:txBody>
                    <a:bodyPr/>
                    <a:lstStyle/>
                    <a:p>
                      <a:pPr fontAlgn="t"/>
                      <a:r>
                        <a:rPr lang="ru-RU" b="1" u="none" strike="noStrike" dirty="0">
                          <a:solidFill>
                            <a:srgbClr val="8B8D8E"/>
                          </a:solidFill>
                          <a:effectLst/>
                          <a:hlinkClick r:id="rId6"/>
                        </a:rPr>
                        <a:t>Суперкомпьютер </a:t>
                      </a:r>
                      <a:r>
                        <a:rPr lang="en-US" b="1" u="none" strike="noStrike" dirty="0" err="1">
                          <a:solidFill>
                            <a:srgbClr val="8B8D8E"/>
                          </a:solidFill>
                          <a:effectLst/>
                          <a:hlinkClick r:id="rId6"/>
                        </a:rPr>
                        <a:t>Fugaku</a:t>
                      </a:r>
                      <a:r>
                        <a:rPr lang="en-US" u="none" strike="noStrike" dirty="0">
                          <a:solidFill>
                            <a:srgbClr val="8B8D8E"/>
                          </a:solidFill>
                          <a:effectLst/>
                          <a:hlinkClick r:id="rId6"/>
                        </a:rPr>
                        <a:t> - </a:t>
                      </a:r>
                      <a:r>
                        <a:rPr lang="ru-RU" u="none" strike="noStrike" dirty="0">
                          <a:solidFill>
                            <a:srgbClr val="8B8D8E"/>
                          </a:solidFill>
                          <a:effectLst/>
                          <a:hlinkClick r:id="rId6"/>
                        </a:rPr>
                        <a:t>Суперкомпьютер </a:t>
                      </a:r>
                      <a:r>
                        <a:rPr lang="en-US" u="none" strike="noStrike" dirty="0" err="1">
                          <a:solidFill>
                            <a:srgbClr val="8B8D8E"/>
                          </a:solidFill>
                          <a:effectLst/>
                          <a:hlinkClick r:id="rId6"/>
                        </a:rPr>
                        <a:t>Fugaku</a:t>
                      </a:r>
                      <a:r>
                        <a:rPr lang="en-US" u="none" strike="noStrike" dirty="0">
                          <a:solidFill>
                            <a:srgbClr val="8B8D8E"/>
                          </a:solidFill>
                          <a:effectLst/>
                          <a:hlinkClick r:id="rId6"/>
                        </a:rPr>
                        <a:t>, A64FX 48C 2,2 </a:t>
                      </a:r>
                      <a:r>
                        <a:rPr lang="ru-RU" u="none" strike="noStrike" dirty="0">
                          <a:solidFill>
                            <a:srgbClr val="8B8D8E"/>
                          </a:solidFill>
                          <a:effectLst/>
                          <a:hlinkClick r:id="rId6"/>
                        </a:rPr>
                        <a:t>ГГц, </a:t>
                      </a:r>
                      <a:r>
                        <a:rPr lang="en-US" u="none" strike="noStrike" dirty="0">
                          <a:solidFill>
                            <a:srgbClr val="8B8D8E"/>
                          </a:solidFill>
                          <a:effectLst/>
                          <a:hlinkClick r:id="rId6"/>
                        </a:rPr>
                        <a:t>Tofu Interconnect D, </a:t>
                      </a:r>
                      <a:r>
                        <a:rPr lang="en-US" dirty="0">
                          <a:effectLst/>
                        </a:rPr>
                        <a:t>Fujitsu</a:t>
                      </a:r>
                      <a:br>
                        <a:rPr lang="en-US" dirty="0">
                          <a:effectLst/>
                        </a:rPr>
                      </a:br>
                      <a:r>
                        <a:rPr lang="en-US" u="none" strike="noStrike" dirty="0">
                          <a:solidFill>
                            <a:srgbClr val="8B8D8E"/>
                          </a:solidFill>
                          <a:effectLst/>
                          <a:hlinkClick r:id="rId7"/>
                        </a:rPr>
                        <a:t>RIKEN Center for Computational Science</a:t>
                      </a:r>
                      <a:br>
                        <a:rPr lang="en-US" dirty="0">
                          <a:effectLst/>
                        </a:rPr>
                      </a:br>
                      <a:r>
                        <a:rPr lang="en-US" dirty="0">
                          <a:effectLst/>
                        </a:rPr>
                        <a:t>Japan</a:t>
                      </a:r>
                    </a:p>
                  </a:txBody>
                  <a:tcPr/>
                </a:tc>
                <a:tc>
                  <a:txBody>
                    <a:bodyPr/>
                    <a:lstStyle/>
                    <a:p>
                      <a:pPr algn="r" fontAlgn="t"/>
                      <a:r>
                        <a:rPr lang="ru-RU">
                          <a:effectLst/>
                        </a:rPr>
                        <a:t>7,630,848</a:t>
                      </a:r>
                    </a:p>
                  </a:txBody>
                  <a:tcPr/>
                </a:tc>
                <a:tc>
                  <a:txBody>
                    <a:bodyPr/>
                    <a:lstStyle/>
                    <a:p>
                      <a:pPr algn="r" fontAlgn="t"/>
                      <a:r>
                        <a:rPr lang="ru-RU">
                          <a:effectLst/>
                        </a:rPr>
                        <a:t>442.01</a:t>
                      </a:r>
                    </a:p>
                  </a:txBody>
                  <a:tcPr/>
                </a:tc>
                <a:tc>
                  <a:txBody>
                    <a:bodyPr/>
                    <a:lstStyle/>
                    <a:p>
                      <a:pPr algn="r" fontAlgn="t"/>
                      <a:r>
                        <a:rPr lang="ru-RU">
                          <a:effectLst/>
                        </a:rPr>
                        <a:t>537.21</a:t>
                      </a:r>
                    </a:p>
                  </a:txBody>
                  <a:tcPr/>
                </a:tc>
                <a:tc>
                  <a:txBody>
                    <a:bodyPr/>
                    <a:lstStyle/>
                    <a:p>
                      <a:pPr fontAlgn="t"/>
                      <a:r>
                        <a:rPr lang="ru-RU" dirty="0">
                          <a:effectLst/>
                        </a:rPr>
                        <a:t>29,899</a:t>
                      </a:r>
                    </a:p>
                  </a:txBody>
                  <a:tcPr/>
                </a:tc>
                <a:extLst>
                  <a:ext uri="{0D108BD9-81ED-4DB2-BD59-A6C34878D82A}">
                    <a16:rowId xmlns:a16="http://schemas.microsoft.com/office/drawing/2014/main" val="10003"/>
                  </a:ext>
                </a:extLst>
              </a:tr>
              <a:tr h="1576559">
                <a:tc>
                  <a:txBody>
                    <a:bodyPr/>
                    <a:lstStyle/>
                    <a:p>
                      <a:pPr indent="182880" algn="ctr">
                        <a:lnSpc>
                          <a:spcPct val="95000"/>
                        </a:lnSpc>
                        <a:spcAft>
                          <a:spcPts val="600"/>
                        </a:spcAft>
                        <a:tabLst>
                          <a:tab pos="182880" algn="l"/>
                        </a:tabLst>
                      </a:pPr>
                      <a:r>
                        <a:rPr lang="ru-RU" sz="1800" dirty="0">
                          <a:effectLst/>
                        </a:rPr>
                        <a:t>5</a:t>
                      </a:r>
                      <a:endParaRPr lang="ru-RU" sz="18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5408" marR="55408" marT="0" marB="0"/>
                </a:tc>
                <a:tc>
                  <a:txBody>
                    <a:bodyPr/>
                    <a:lstStyle/>
                    <a:p>
                      <a:pPr fontAlgn="t"/>
                      <a:r>
                        <a:rPr lang="en-US" b="1" u="none" strike="noStrike" dirty="0">
                          <a:solidFill>
                            <a:srgbClr val="8B8D8E"/>
                          </a:solidFill>
                          <a:effectLst/>
                          <a:hlinkClick r:id="rId8"/>
                        </a:rPr>
                        <a:t>LUMI</a:t>
                      </a:r>
                      <a:r>
                        <a:rPr lang="en-US" u="none" strike="noStrike" dirty="0">
                          <a:solidFill>
                            <a:srgbClr val="8B8D8E"/>
                          </a:solidFill>
                          <a:effectLst/>
                          <a:hlinkClick r:id="rId8"/>
                        </a:rPr>
                        <a:t> - HPE Cray EX235a, AMD </a:t>
                      </a:r>
                      <a:r>
                        <a:rPr lang="ru-RU" u="none" strike="noStrike" dirty="0">
                          <a:solidFill>
                            <a:srgbClr val="8B8D8E"/>
                          </a:solidFill>
                          <a:effectLst/>
                          <a:hlinkClick r:id="rId8"/>
                        </a:rPr>
                        <a:t>оптимизированный 3-го поколения </a:t>
                      </a:r>
                      <a:r>
                        <a:rPr lang="en-US" u="none" strike="noStrike" dirty="0">
                          <a:solidFill>
                            <a:srgbClr val="8B8D8E"/>
                          </a:solidFill>
                          <a:effectLst/>
                          <a:hlinkClick r:id="rId8"/>
                        </a:rPr>
                        <a:t>EPYC 64C 2 </a:t>
                      </a:r>
                      <a:r>
                        <a:rPr lang="ru-RU" u="none" strike="noStrike" dirty="0">
                          <a:solidFill>
                            <a:srgbClr val="8B8D8E"/>
                          </a:solidFill>
                          <a:effectLst/>
                          <a:hlinkClick r:id="rId8"/>
                        </a:rPr>
                        <a:t>ГГц, </a:t>
                      </a:r>
                      <a:r>
                        <a:rPr lang="en-US" u="none" strike="noStrike" dirty="0">
                          <a:solidFill>
                            <a:srgbClr val="8B8D8E"/>
                          </a:solidFill>
                          <a:effectLst/>
                          <a:hlinkClick r:id="rId8"/>
                        </a:rPr>
                        <a:t>AMD Instinct MI250X, Slingshot-11, </a:t>
                      </a:r>
                      <a:r>
                        <a:rPr lang="en-US" dirty="0">
                          <a:effectLst/>
                        </a:rPr>
                        <a:t>HPE</a:t>
                      </a:r>
                      <a:br>
                        <a:rPr lang="en-US" dirty="0">
                          <a:effectLst/>
                        </a:rPr>
                      </a:br>
                      <a:r>
                        <a:rPr lang="en-US" u="none" strike="noStrike" dirty="0" err="1">
                          <a:solidFill>
                            <a:srgbClr val="8B8D8E"/>
                          </a:solidFill>
                          <a:effectLst/>
                          <a:hlinkClick r:id="rId9"/>
                        </a:rPr>
                        <a:t>EuroHPC</a:t>
                      </a:r>
                      <a:r>
                        <a:rPr lang="en-US" u="none" strike="noStrike" dirty="0">
                          <a:solidFill>
                            <a:srgbClr val="8B8D8E"/>
                          </a:solidFill>
                          <a:effectLst/>
                          <a:hlinkClick r:id="rId9"/>
                        </a:rPr>
                        <a:t>/CSC</a:t>
                      </a:r>
                      <a:br>
                        <a:rPr lang="en-US" dirty="0">
                          <a:effectLst/>
                        </a:rPr>
                      </a:br>
                      <a:r>
                        <a:rPr lang="ru-RU" dirty="0">
                          <a:effectLst/>
                        </a:rPr>
                        <a:t>Финляндия</a:t>
                      </a:r>
                    </a:p>
                  </a:txBody>
                  <a:tcPr/>
                </a:tc>
                <a:tc>
                  <a:txBody>
                    <a:bodyPr/>
                    <a:lstStyle/>
                    <a:p>
                      <a:pPr algn="r" fontAlgn="t"/>
                      <a:r>
                        <a:rPr lang="ru-RU">
                          <a:effectLst/>
                        </a:rPr>
                        <a:t>2,752,704</a:t>
                      </a:r>
                    </a:p>
                  </a:txBody>
                  <a:tcPr/>
                </a:tc>
                <a:tc>
                  <a:txBody>
                    <a:bodyPr/>
                    <a:lstStyle/>
                    <a:p>
                      <a:pPr algn="r" fontAlgn="t"/>
                      <a:r>
                        <a:rPr lang="ru-RU">
                          <a:effectLst/>
                        </a:rPr>
                        <a:t>379,70</a:t>
                      </a:r>
                    </a:p>
                  </a:txBody>
                  <a:tcPr/>
                </a:tc>
                <a:tc>
                  <a:txBody>
                    <a:bodyPr/>
                    <a:lstStyle/>
                    <a:p>
                      <a:pPr algn="r" fontAlgn="t"/>
                      <a:r>
                        <a:rPr lang="ru-RU">
                          <a:effectLst/>
                        </a:rPr>
                        <a:t>531.51</a:t>
                      </a:r>
                    </a:p>
                  </a:txBody>
                  <a:tcPr/>
                </a:tc>
                <a:tc>
                  <a:txBody>
                    <a:bodyPr/>
                    <a:lstStyle/>
                    <a:p>
                      <a:pPr fontAlgn="t"/>
                      <a:r>
                        <a:rPr lang="ru-RU" dirty="0">
                          <a:effectLst/>
                        </a:rPr>
                        <a:t>7,107</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772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1411111" y="-141890"/>
            <a:ext cx="10428794" cy="6999889"/>
          </a:xfrm>
          <a:prstGeom prst="rect">
            <a:avLst/>
          </a:prstGeom>
        </p:spPr>
      </p:pic>
    </p:spTree>
    <p:extLst>
      <p:ext uri="{BB962C8B-B14F-4D97-AF65-F5344CB8AC3E}">
        <p14:creationId xmlns:p14="http://schemas.microsoft.com/office/powerpoint/2010/main" val="158632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29389" y="422425"/>
            <a:ext cx="10984587" cy="4401205"/>
          </a:xfrm>
          <a:prstGeom prst="rect">
            <a:avLst/>
          </a:prstGeom>
        </p:spPr>
        <p:txBody>
          <a:bodyPr wrap="square">
            <a:spAutoFit/>
          </a:bodyPr>
          <a:lstStyle/>
          <a:p>
            <a:r>
              <a:rPr lang="en-US" sz="2800" b="1" dirty="0"/>
              <a:t>C</a:t>
            </a:r>
            <a:r>
              <a:rPr lang="ru-RU" sz="2800" b="1" dirty="0" err="1"/>
              <a:t>истема</a:t>
            </a:r>
            <a:r>
              <a:rPr lang="ru-RU" sz="2800" b="1" dirty="0"/>
              <a:t> </a:t>
            </a:r>
            <a:r>
              <a:rPr lang="en-US" sz="2800" b="1" dirty="0"/>
              <a:t>Aurora </a:t>
            </a:r>
            <a:r>
              <a:rPr lang="ru-RU" sz="2800" dirty="0"/>
              <a:t>в </a:t>
            </a:r>
            <a:r>
              <a:rPr lang="en-US" sz="2800" dirty="0"/>
              <a:t>Argonne Leadership Computing Facility </a:t>
            </a:r>
            <a:r>
              <a:rPr lang="ru-RU" sz="2800" dirty="0"/>
              <a:t>в Иллинойсе, США, заняла </a:t>
            </a:r>
            <a:r>
              <a:rPr lang="ru-RU" sz="2800" b="1" dirty="0"/>
              <a:t>2-е место </a:t>
            </a:r>
            <a:r>
              <a:rPr lang="ru-RU" sz="2800" dirty="0"/>
              <a:t>в </a:t>
            </a:r>
            <a:r>
              <a:rPr lang="en-US" sz="2800" dirty="0"/>
              <a:t>TOP500. </a:t>
            </a:r>
          </a:p>
          <a:p>
            <a:r>
              <a:rPr lang="ru-RU" sz="2800" dirty="0"/>
              <a:t>Несмотря на то, что в настоящее время она введена в эксплуатацию и не полностью завершена, </a:t>
            </a:r>
            <a:r>
              <a:rPr lang="en-US" sz="2800" dirty="0"/>
              <a:t>Aurora </a:t>
            </a:r>
            <a:r>
              <a:rPr lang="ru-RU" sz="2800" dirty="0"/>
              <a:t>теперь является второй машиной, официально преодолевшей барьер </a:t>
            </a:r>
            <a:r>
              <a:rPr lang="en-US" sz="2800" dirty="0" err="1"/>
              <a:t>exascale</a:t>
            </a:r>
            <a:r>
              <a:rPr lang="en-US" sz="2800" dirty="0"/>
              <a:t> </a:t>
            </a:r>
            <a:r>
              <a:rPr lang="ru-RU" sz="2800" dirty="0"/>
              <a:t>с показателем </a:t>
            </a:r>
            <a:r>
              <a:rPr lang="en-US" sz="2800" dirty="0"/>
              <a:t>HPL 1,012 </a:t>
            </a:r>
            <a:r>
              <a:rPr lang="en-US" sz="2800" dirty="0" err="1"/>
              <a:t>EFlop</a:t>
            </a:r>
            <a:r>
              <a:rPr lang="en-US" sz="2800" dirty="0"/>
              <a:t>/s — </a:t>
            </a:r>
            <a:r>
              <a:rPr lang="ru-RU" sz="2800" dirty="0"/>
              <a:t>улучшение по сравнению с показателем 585,34 </a:t>
            </a:r>
            <a:r>
              <a:rPr lang="en-US" sz="2800" dirty="0" err="1"/>
              <a:t>PFlop</a:t>
            </a:r>
            <a:r>
              <a:rPr lang="en-US" sz="2800" dirty="0"/>
              <a:t>/s </a:t>
            </a:r>
            <a:r>
              <a:rPr lang="ru-RU" sz="2800" dirty="0"/>
              <a:t>из предыдущего списка. </a:t>
            </a:r>
            <a:endParaRPr lang="en-US" sz="2800" dirty="0"/>
          </a:p>
          <a:p>
            <a:r>
              <a:rPr lang="ru-RU" sz="2800" dirty="0"/>
              <a:t>Эта система основана на </a:t>
            </a:r>
            <a:r>
              <a:rPr lang="en-US" sz="2800" dirty="0"/>
              <a:t>HPE Cray EX- Intel </a:t>
            </a:r>
            <a:r>
              <a:rPr lang="en-US" sz="2800" dirty="0" err="1"/>
              <a:t>Exascale</a:t>
            </a:r>
            <a:r>
              <a:rPr lang="en-US" sz="2800" dirty="0"/>
              <a:t> Computer Blade </a:t>
            </a:r>
            <a:r>
              <a:rPr lang="ru-RU" sz="2800" dirty="0"/>
              <a:t>и использует процессоры </a:t>
            </a:r>
            <a:r>
              <a:rPr lang="en-US" sz="2800" dirty="0"/>
              <a:t>Intel Xeon CPU </a:t>
            </a:r>
            <a:r>
              <a:rPr lang="ru-RU" sz="2800" dirty="0"/>
              <a:t>серии </a:t>
            </a:r>
            <a:r>
              <a:rPr lang="en-US" sz="2800" dirty="0"/>
              <a:t>Max, </a:t>
            </a:r>
            <a:r>
              <a:rPr lang="ru-RU" sz="2800" dirty="0"/>
              <a:t>ускорители </a:t>
            </a:r>
            <a:r>
              <a:rPr lang="en-US" sz="2800" dirty="0"/>
              <a:t>Intel Data Center GPU </a:t>
            </a:r>
            <a:r>
              <a:rPr lang="ru-RU" sz="2800" dirty="0"/>
              <a:t>серии </a:t>
            </a:r>
            <a:r>
              <a:rPr lang="en-US" sz="2800" dirty="0"/>
              <a:t>Max </a:t>
            </a:r>
            <a:r>
              <a:rPr lang="ru-RU" sz="2800" dirty="0"/>
              <a:t>и </a:t>
            </a:r>
            <a:r>
              <a:rPr lang="ru-RU" sz="2800" dirty="0" err="1"/>
              <a:t>межсоединение</a:t>
            </a:r>
            <a:r>
              <a:rPr lang="ru-RU" sz="2800" dirty="0"/>
              <a:t> </a:t>
            </a:r>
            <a:r>
              <a:rPr lang="en-US" sz="2800" dirty="0"/>
              <a:t>Slingshot-11.</a:t>
            </a:r>
            <a:endParaRPr lang="ru-RU" sz="2800" dirty="0"/>
          </a:p>
        </p:txBody>
      </p:sp>
    </p:spTree>
    <p:extLst>
      <p:ext uri="{BB962C8B-B14F-4D97-AF65-F5344CB8AC3E}">
        <p14:creationId xmlns:p14="http://schemas.microsoft.com/office/powerpoint/2010/main" val="88548845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2386</TotalTime>
  <Words>2368</Words>
  <Application>Microsoft Office PowerPoint</Application>
  <PresentationFormat>Широкоэкранный</PresentationFormat>
  <Paragraphs>349</Paragraphs>
  <Slides>45</Slides>
  <Notes>0</Notes>
  <HiddenSlides>0</HiddenSlides>
  <MMClips>2</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45</vt:i4>
      </vt:variant>
    </vt:vector>
  </HeadingPairs>
  <TitlesOfParts>
    <vt:vector size="52" baseType="lpstr">
      <vt:lpstr>Arial</vt:lpstr>
      <vt:lpstr>Calibri</vt:lpstr>
      <vt:lpstr>Calibri Light</vt:lpstr>
      <vt:lpstr>Helvetica Neue</vt:lpstr>
      <vt:lpstr>PT Sans</vt:lpstr>
      <vt:lpstr>Times New Roman</vt:lpstr>
      <vt:lpstr>Тема Office</vt:lpstr>
      <vt:lpstr> Лекция 1_2024. Эволюция развития и современное состояние вычислительной техники </vt:lpstr>
      <vt:lpstr>Рейтинг самых мощных компьютеров в мире – список TOP500  и в СНГ – список TOP50 (информация на август 2024 г. для списка TOP500)</vt:lpstr>
      <vt:lpstr>Top500 Список 500 самых мощных компьютеров мира. 63-я редакция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10 самых мощных компьютеров: США –5 Испания – 1 Швейцария - 1 Финляндия -1 Япония – 1  Италия – 1   Россия –  42 (было 27) - Червоненкис,  69 (46) - Галушкин,  79 (52) - Ляпунов,  83 (55) - Кристофари Нео,  142 (96) - Кристофари,  406 (329) -  Ломоносов-2  и  472(391) - МТС Гром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Top50 and Top500 (июнь 2024)</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Итоги: Для попадания в текущую редакцию списка Top50 потребовалась производительность на тесте Linpack 77.5 TFlop/s (70.1 TFlop/s в предыдущей редакции).  41 из 50 систем данной редакции в качестве основных процессоров имеют процессоры Intel. Число гибридных суперкомпьютеров, использующих для вычислений ускорители, выросло за полгода с 27 до 32.  Число суперкомпьютеров, использующих коммуникационную сеть InfiniBand, увеличилось с 33 до 34, а число суперкомпьютеров, использующих для взаимодействия узлов лишь коммуникационную сеть Gigabit Ethernet, осталось равным 7. Количество систем в списке на основе технологии Intel Omni-Path осталось равным 5.  Количество систем, используемых в науке и образовании, уменьшилось с 27 до 26; количество систем, ориентированных на конкретные прикладные исследования, осталось равным 7.  По количеству систем, входящих в список, лидирует компания Hewlett-Packard Enterprise - 12 систем (13 в прошлой редакции), далее группа компаний РСК - 11 (12), далее компания "Т-Платформы" - 8 (10).   </vt:lpstr>
      <vt:lpstr>Презентация PowerPoint</vt:lpstr>
      <vt:lpstr>Презентация PowerPoint</vt:lpstr>
      <vt:lpstr>Презентация PowerPoint</vt:lpstr>
      <vt:lpstr>Презентация PowerPoint</vt:lpstr>
      <vt:lpstr>HPC cтратегии развития в США:</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Ольга</dc:creator>
  <cp:lastModifiedBy>Шамаева Ольга Юрьевна</cp:lastModifiedBy>
  <cp:revision>191</cp:revision>
  <dcterms:created xsi:type="dcterms:W3CDTF">2019-02-04T15:28:37Z</dcterms:created>
  <dcterms:modified xsi:type="dcterms:W3CDTF">2024-09-13T07:26:12Z</dcterms:modified>
</cp:coreProperties>
</file>